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5143500" cx="9144000"/>
  <p:notesSz cx="5143500" cy="9144000"/>
  <p:embeddedFontLst>
    <p:embeddedFont>
      <p:font typeface="Roboto"/>
      <p:regular r:id="rId25"/>
      <p:bold r:id="rId26"/>
      <p:italic r:id="rId27"/>
      <p:boldItalic r:id="rId28"/>
    </p:embeddedFont>
    <p:embeddedFont>
      <p:font typeface="Righteous"/>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0" roundtripDataSignature="AMtx7mgF3PjkCB5pfbCqB9m97jbNYynr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ighteous-regular.fntdata"/><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857400" y="685800"/>
            <a:ext cx="342915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514350" y="4343400"/>
            <a:ext cx="41148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 name="Google Shape;49;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Welcome to the EDGE-Skills Project Manager Training. This session runs approximately 90 minutes and is designed specifically for project managers who need to onboard a concrete service or data offering into the EDGE-Skills data space.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We work with the Prometheus-X open source stack used across multiple EU projects. Important upfront: this is not an IT training. It is about your role as a PM: coordination, governance decisions, and the artefacts you own.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Technical configuration is the developer's job. You steer the process.</a:t>
            </a:r>
            <a:endParaRPr/>
          </a:p>
        </p:txBody>
      </p:sp>
      <p:sp>
        <p:nvSpPr>
          <p:cNvPr id="50" name="Google Shape;50;p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4" name="Google Shape;284;p1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Concretely using the use case: Schülerkarriere defines what data it provides and under which conditions. What is offered? Anonymised student skill profiles based on learning activities and assessments. Who can consume it? Only registered analytics services within the EDGE-Skills data space, for example imc.</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What format? Structured JSON with xAPI-based skill descriptions mapped to ESCO competencies. What conditions? Purpose-limited to workforce analytics. No re-identification. No onward sharing without consent. As a PM, you position the offering within the ecosystem value chain and assign operational ownership.</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This is your first deliverable.</a:t>
            </a:r>
            <a:endParaRPr/>
          </a:p>
        </p:txBody>
      </p:sp>
      <p:sp>
        <p:nvSpPr>
          <p:cNvPr id="285" name="Google Shape;285;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1" name="Google Shape;311;p1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Using the use case: what are the boundaries when Schülerkarriere shares data with imc? Who operates what: Schülerkarriere maintains the data offering, the Skill Analytics Service is operated independently, each party is responsible for their own connector.</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Who can access what: access is scoped per contract: imc can only access aggregated analytics, not raw student profiles. The connector enforces this at runtime. Purpose limitation: data may only be used for skill gap analysis and workforce planning, not marketing, profiling, or any other secondary purpose.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Onward sharing rules: results may be shared with imc's internal L&amp;D teams, but not with third parties without new consent from the data subjects.</a:t>
            </a:r>
            <a:endParaRPr/>
          </a:p>
        </p:txBody>
      </p:sp>
      <p:sp>
        <p:nvSpPr>
          <p:cNvPr id="312" name="Google Shape;312;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2" name="Google Shape;332;p1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Before technical integration begins, usage conditions must be clear and unambiguous. Connectors evaluate service calls against predefined contracts and policies. Four dimensions: who can use it: only authenticated participants with valid contracts and verifiable credentials, identity verified before any data flows.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For which purpose: ODRL policies define permitted purposes, the connector enforces them at runtime without manual checks. Onward sharing rules: policies specify whether results can be forwarded and under what conditions, all machine-readable.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Retention constraints: how long data may be stored, when it must be deleted, and what audit trail must be maintained. Using the use case: the contract between Schülerkarriere and imc specifies purpose equals workforce analytics, retention equals 12 months, no re-identification.</a:t>
            </a:r>
            <a:endParaRPr/>
          </a:p>
        </p:txBody>
      </p:sp>
      <p:sp>
        <p:nvSpPr>
          <p:cNvPr id="333" name="Google Shape;333;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1" name="Google Shape;361;p1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In human-centric data spaces, consent shapes service flows and user experience. It is a design decision, not only a compliance topic. Three aspects: personal data trigger: when student skill profiles contain personal data, GDPR consent is required before any processing.</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This must be built into the service chain from the very start. UX impact: consent flows must be integrated into the user journey. Poor consent UX leads to low adoption and high dropout rates. Scaling implications: consent management must scale across thousands of users and multiple service chains.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Manual processes do not scale. Using the use case: students on Schülerkarriere must consent to their skill profiles being used by imc for analytics. The PDI manages this consent.</a:t>
            </a:r>
            <a:endParaRPr/>
          </a:p>
        </p:txBody>
      </p:sp>
      <p:sp>
        <p:nvSpPr>
          <p:cNvPr id="362" name="Google Shape;362;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6" name="Google Shape;386;p1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PDI (Personal Data Intermediary) is the consent management component in the Prometheus-X ecosystem. Four core functions: consent receipts: machine-readable proof that consent was given, by whom, for what purpose, and for how long. These receipts travel with the data through the entire service chain.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Granular control: users can consent to specific uses (analytics yes, marketing no) and revoke at any time. Revocation propagates through the entire chain. Service chain awareness: consent is evaluated at each step in the service chain, not just at the entry point.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This ensures compliance across all participants. GDPR alignment: built-in support for right to access, right to erasure, and purpose limitation. PM responsibility: ensure consent flows are defined during onboarding, not retrofitted.</a:t>
            </a:r>
            <a:endParaRPr/>
          </a:p>
        </p:txBody>
      </p:sp>
      <p:sp>
        <p:nvSpPr>
          <p:cNvPr id="387" name="Google Shape;387;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0" name="Google Shape;410;p1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offering becomes visible and usable through the catalogue and the connector. Three milestones: catalogue entry reviewed as a product, clear description with structured metadata, conditions visible, contact defined, lifecycle considered.</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catalogue entry is your product interface, not documentation. Connector environment defined: the PDC is configured with the correct endpoints, credentials, and policy enforcement rules. You coordinate with the technical team to ensure readiness.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Integration tested end-to-end: the full flow is verified: discovery, policy check, consent, data exchange, logging. You walk through each step to confirm it works as designed. For PMs, this is about coordination and quality, not configuration.</a:t>
            </a:r>
            <a:endParaRPr/>
          </a:p>
        </p:txBody>
      </p:sp>
      <p:sp>
        <p:nvSpPr>
          <p:cNvPr id="411" name="Google Shape;411;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4" name="Google Shape;434;p1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Before declaring the onboarding process complete, you walk the entire story flow from discovery to execution. Five steps: discovery: the offering is findable in the catalogue with clear metadata. Policy evaluation: usage conditions, contracts, and permitted purposes are checked.</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Consent check: for personal data, individual user permissions are verified. Service execution: the actual service call, data exchange, and transformation. Logging and accountability: audit trail, provenance tracking, and compliance documentation.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This is not a technical validation; this is your PM acceptance test. You are confirming the business process works end-to-end.</a:t>
            </a:r>
            <a:endParaRPr/>
          </a:p>
        </p:txBody>
      </p:sp>
      <p:sp>
        <p:nvSpPr>
          <p:cNvPr id="435" name="Google Shape;435;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0" name="Google Shape;450;p1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Four typical patterns you need to know and avoid. First: starting with technology, jumping to technical implementation before governance, policies, and contracts are clear. This is the single most common failure. Second: treating the catalogue as documentation, underestimating the catalogue as a product marketing tool.</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Poor metadata equals no adoption, regardless of how good the data is. Third: discovering consent too late, not considering consent implications early in service chain design. Retrofitting is expensive and error-prone. Fourth: unclear operational ownership, failing to assign clear responsibility for ongoing operation, monitoring, and updates.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Each of these points can sink an entire project.</a:t>
            </a:r>
            <a:endParaRPr/>
          </a:p>
        </p:txBody>
      </p:sp>
      <p:sp>
        <p:nvSpPr>
          <p:cNvPr id="451" name="Google Shape;451;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4" name="Google Shape;474;p1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Before moving to the next phase, each gate must be passed. This prevents rework and ensures alignment across all stakeholders. Gate 1: offering definition approved, value proposition clear, target consumers identified, data category defined.</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Gate 2: governance readiness confirmed, contracts, policies, and consent rules are defined and machine-readable. Gate 3: catalogue entry validated, metadata complete, conditions visible, offering discoverable as a product.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Gate 4: operational ownership assigned, clear responsibility for monitoring, updates, and incident response. These gates are your project steering instrument. Without them, you risk being technically ready but operationally broken.</a:t>
            </a:r>
            <a:endParaRPr/>
          </a:p>
        </p:txBody>
      </p:sp>
      <p:sp>
        <p:nvSpPr>
          <p:cNvPr id="475" name="Google Shape;475;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3" name="Google Shape;503;p1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Now it is your turn. Draft a simplified Offering Definition Card for a real or hypothetical service offering. The fields are: offering name: what is your offering called? Target consumer: who should use it? Data category: what kind of data? One policy constraint: one key usage condition.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Onboarding owner: who is responsible? Take five minutes. Think about an offering from your own work context. If you do not have one, take the Schülerkarriere use case from a different perspective, for example as imc, wanting to re-offer the analytics results as a new data product.</a:t>
            </a:r>
            <a:endParaRPr/>
          </a:p>
        </p:txBody>
      </p:sp>
      <p:sp>
        <p:nvSpPr>
          <p:cNvPr id="504" name="Google Shape;504;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 name="Google Shape;62;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This slide presents four core messages. First: the onboarding process is PM-led: you drive it, not the IT department. Second: we follow a realistic project flow with real deliverables that map to PM responsibilities. Third (and this is the most common mistake in data space projects): governance comes before technology.</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Those who start thinking about APIs and connectors first almost always fail. And fourth: data spaces are multi-stakeholder ecosystems. You coordinate across organisational boundaries, not just internally. This requires skills beyond traditional project management: negotiation, alignment, trust-building across independent parties.</a:t>
            </a:r>
            <a:endParaRPr/>
          </a:p>
        </p:txBody>
      </p:sp>
      <p:sp>
        <p:nvSpPr>
          <p:cNvPr id="63" name="Google Shape;63;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6" name="Google Shape;526;p2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Four central messages to close. First: data spaces are ecosystem projects, not IT projects. You coordinate across independent organisations with different governance models. Second: governance before technology. Clear rules, contracts, and consent flows must precede any technical integration.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Third: catalogue entries are product decisions. The catalogue is your product interface to the ecosystem; poor metadata means no adoption. Fourth: PMs orchestrate across organisations. Success depends on coordination, trust-building, and shared understanding, not control.</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Thank you for your attention. Questions?</a:t>
            </a:r>
            <a:endParaRPr/>
          </a:p>
        </p:txBody>
      </p:sp>
      <p:sp>
        <p:nvSpPr>
          <p:cNvPr id="527" name="Google Shape;527;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 name="Google Shape;82;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This slide presents the definition based on the DSSC Blueprint (Data Spaces Support Centre) and the emerging ISO/IEC 20151 standard. A data space is not a product you buy; it is an environment where independent participants share data sovereignly. The seven elements are central: environment rather than platform, trust through verifiable credentials, peer-to-peer communication via connectors, a governance authority that maintains rules, the DSP and DCP protocols plus the PDI (Personal Data Intermediary), machine-readable ODRL policies, and supporting services for onboarding.</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On the right side of the slide: what a data space is NOT: not a data lake, not a central platform, not an API gateway, not blockchain-dependent, not a centralised identity provider. The key shift for PMs: you coordinate an ecosystem of independent participants, not a monolithic platform.</a:t>
            </a:r>
            <a:endParaRPr/>
          </a:p>
        </p:txBody>
      </p:sp>
      <p:sp>
        <p:nvSpPr>
          <p:cNvPr id="83" name="Google Shape;83;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 name="Google Shape;128;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Three fundamental differences from traditional IT projects. First: multiple independent stakeholders with different priorities, governance models, and technical maturity levels. You cannot mandate adoption; you must negotiate and align.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Second: shared rules instead of central control. Rules are negotiated bilaterally or ecosystem-wide and enforced through machine-readable policies and contracts. PMs must understand this shift from command to coordination. Third: long-term operation, not just a pilot.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PMs must plan for the full lifecycle: onboarding, monitoring, updates, and eventual decommissioning. This is a fundamental mindset change from project delivery to ecosystem stewardship.</a:t>
            </a:r>
            <a:endParaRPr/>
          </a:p>
        </p:txBody>
      </p:sp>
      <p:sp>
        <p:nvSpPr>
          <p:cNvPr id="129" name="Google Shape;129;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0" name="Google Shape;150;p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EDGE-Skills uses the Prometheus-X open source stack as a ready-to-use toolkit for education and skills use cases. It connects education providers, learners, and labour market actors through sovereign data sharing, without central data pooling.</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Prometheus-X building blocks: discovery via the catalogue, identity via verifiable credentials, contracts as bilateral or ecosystem-wide agreements, consent via the PDI (Personal Data Intermediary), monitoring and audit trails, and service chaining across participants.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design principle is human-centric: individuals control how their data is used. As a PM, you need to understand how these building blocks fit together; you do not configure them yourself, but you decide how they are deployed.</a:t>
            </a:r>
            <a:endParaRPr/>
          </a:p>
        </p:txBody>
      </p:sp>
      <p:sp>
        <p:nvSpPr>
          <p:cNvPr id="151" name="Google Shape;151;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 name="Google Shape;182;p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This distinction is fundamental. An offering exists in the data space only when four things are simultaneously fulfilled. Value proposition: what problem does the offering solve, who benefits? Catalogue presence: is it discoverable with clear metadata, described as a product rather than just a dataset? Usage conditions: are policies, contracts, and consent rules defined and machine-enforceable? Connector-based access: is the offering technically reachable via the PDC with configured endpoints and protocols? Onboarding is a structured, PM-led process.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It is NOT a handoff to IT. Many projects fail because they confuse onboarding with deployment.</a:t>
            </a:r>
            <a:endParaRPr/>
          </a:p>
        </p:txBody>
      </p:sp>
      <p:sp>
        <p:nvSpPr>
          <p:cNvPr id="183" name="Google Shape;183;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7" name="Google Shape;207;p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In Prometheus-X, offerings are designed as composable services; they can be combined with other services across organisational boundaries to create end-to-end value. The example shows our reference use case: Schülerkarriere as the entry point provides anonymised student skill profiles.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Skill Analytics Service as the transformation step maps skills to ESCO and identifies gaps. imc as the end service uses the insights for training programme design. As a PM, you must position your own offering within this broader service chain.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It is not enough to provide a dataset; you need to understand where it sits in the value creation flow.</a:t>
            </a:r>
            <a:endParaRPr/>
          </a:p>
        </p:txBody>
      </p:sp>
      <p:sp>
        <p:nvSpPr>
          <p:cNvPr id="208" name="Google Shape;208;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2" name="Google Shape;232;p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Four building blocks you need to understand as a PM, not technically implement, but know their function and significance. The catalogue is your product interface to the ecosystem. Poor metadata means no adoption, regardless of data quality.</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Prometheus-X Dataspace Connector (PDC) is the controlled gateway: it handles authentication, policy enforcement, and data exchange. You coordinate the setup but do not configure it yourself. Contracts and policies are ODRL-based and define who can use data, for which purpose, and under what constraints; they must be defined BEFORE technical integration.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Consent via the PDI (Personal Data Intermediary) gives individuals control over their personal data. This is a design decision, not just a compliance checkbox.</a:t>
            </a:r>
            <a:endParaRPr/>
          </a:p>
        </p:txBody>
      </p:sp>
      <p:sp>
        <p:nvSpPr>
          <p:cNvPr id="233" name="Google Shape;233;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4" name="Google Shape;264;p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Our reference use case throughout this training: Schülerkarriere as data provider shares anonymised student skill profiles based on learning activities. The Skill Analytics Service as the transformation layer maps skills to ESCO and identifies competency gaps across regions and industries. imc as data consumer uses the analytics to design targeted training programmes.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data flow model shows: data flows through semantic transformation and quality checks. Each step adds metadata and provenance. Results are re-offered as new data assets with their own usage conditions. This use case accompanies us through the following slides; each step refers back to it.</a:t>
            </a:r>
            <a:endParaRPr/>
          </a:p>
        </p:txBody>
      </p:sp>
      <p:sp>
        <p:nvSpPr>
          <p:cNvPr id="265" name="Google Shape;265;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bg>
      <p:bgPr>
        <a:solidFill>
          <a:srgbClr val="000000"/>
        </a:solidFill>
      </p:bgPr>
    </p:bg>
    <p:spTree>
      <p:nvGrpSpPr>
        <p:cNvPr id="6" name="Shape 6"/>
        <p:cNvGrpSpPr/>
        <p:nvPr/>
      </p:nvGrpSpPr>
      <p:grpSpPr>
        <a:xfrm>
          <a:off x="0" y="0"/>
          <a:ext cx="0" cy="0"/>
          <a:chOff x="0" y="0"/>
          <a:chExt cx="0" cy="0"/>
        </a:xfrm>
      </p:grpSpPr>
      <p:sp>
        <p:nvSpPr>
          <p:cNvPr id="7" name="Google Shape;7;p22"/>
          <p:cNvSpPr/>
          <p:nvPr/>
        </p:nvSpPr>
        <p:spPr>
          <a:xfrm>
            <a:off x="0" y="0"/>
            <a:ext cx="9144000" cy="51435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0 master">
  <p:cSld name="Slide 10 master">
    <p:bg>
      <p:bgPr>
        <a:solidFill>
          <a:srgbClr val="000000"/>
        </a:solidFill>
      </p:bgPr>
    </p:bg>
    <p:spTree>
      <p:nvGrpSpPr>
        <p:cNvPr id="24" name="Shape 24"/>
        <p:cNvGrpSpPr/>
        <p:nvPr/>
      </p:nvGrpSpPr>
      <p:grpSpPr>
        <a:xfrm>
          <a:off x="0" y="0"/>
          <a:ext cx="0" cy="0"/>
          <a:chOff x="0" y="0"/>
          <a:chExt cx="0" cy="0"/>
        </a:xfrm>
      </p:grpSpPr>
      <p:sp>
        <p:nvSpPr>
          <p:cNvPr id="25" name="Google Shape;25;p31"/>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1 master">
  <p:cSld name="Slide 11 master">
    <p:bg>
      <p:bgPr>
        <a:solidFill>
          <a:srgbClr val="000000"/>
        </a:solidFill>
      </p:bgPr>
    </p:bg>
    <p:spTree>
      <p:nvGrpSpPr>
        <p:cNvPr id="26" name="Shape 26"/>
        <p:cNvGrpSpPr/>
        <p:nvPr/>
      </p:nvGrpSpPr>
      <p:grpSpPr>
        <a:xfrm>
          <a:off x="0" y="0"/>
          <a:ext cx="0" cy="0"/>
          <a:chOff x="0" y="0"/>
          <a:chExt cx="0" cy="0"/>
        </a:xfrm>
      </p:grpSpPr>
      <p:sp>
        <p:nvSpPr>
          <p:cNvPr id="27" name="Google Shape;27;p32"/>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2 master">
  <p:cSld name="Slide 12 master">
    <p:bg>
      <p:bgPr>
        <a:solidFill>
          <a:srgbClr val="000000"/>
        </a:solidFill>
      </p:bgPr>
    </p:bg>
    <p:spTree>
      <p:nvGrpSpPr>
        <p:cNvPr id="28" name="Shape 28"/>
        <p:cNvGrpSpPr/>
        <p:nvPr/>
      </p:nvGrpSpPr>
      <p:grpSpPr>
        <a:xfrm>
          <a:off x="0" y="0"/>
          <a:ext cx="0" cy="0"/>
          <a:chOff x="0" y="0"/>
          <a:chExt cx="0" cy="0"/>
        </a:xfrm>
      </p:grpSpPr>
      <p:sp>
        <p:nvSpPr>
          <p:cNvPr id="29" name="Google Shape;29;p3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3 master">
  <p:cSld name="Slide 13 master">
    <p:bg>
      <p:bgPr>
        <a:solidFill>
          <a:srgbClr val="000000"/>
        </a:solidFill>
      </p:bgPr>
    </p:bg>
    <p:spTree>
      <p:nvGrpSpPr>
        <p:cNvPr id="30" name="Shape 30"/>
        <p:cNvGrpSpPr/>
        <p:nvPr/>
      </p:nvGrpSpPr>
      <p:grpSpPr>
        <a:xfrm>
          <a:off x="0" y="0"/>
          <a:ext cx="0" cy="0"/>
          <a:chOff x="0" y="0"/>
          <a:chExt cx="0" cy="0"/>
        </a:xfrm>
      </p:grpSpPr>
      <p:sp>
        <p:nvSpPr>
          <p:cNvPr id="31" name="Google Shape;31;p34"/>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4 master">
  <p:cSld name="Slide 14 master">
    <p:bg>
      <p:bgPr>
        <a:solidFill>
          <a:srgbClr val="000000"/>
        </a:solidFill>
      </p:bgPr>
    </p:bg>
    <p:spTree>
      <p:nvGrpSpPr>
        <p:cNvPr id="32" name="Shape 32"/>
        <p:cNvGrpSpPr/>
        <p:nvPr/>
      </p:nvGrpSpPr>
      <p:grpSpPr>
        <a:xfrm>
          <a:off x="0" y="0"/>
          <a:ext cx="0" cy="0"/>
          <a:chOff x="0" y="0"/>
          <a:chExt cx="0" cy="0"/>
        </a:xfrm>
      </p:grpSpPr>
      <p:sp>
        <p:nvSpPr>
          <p:cNvPr id="33" name="Google Shape;33;p3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5 master">
  <p:cSld name="Slide 15 master">
    <p:bg>
      <p:bgPr>
        <a:solidFill>
          <a:srgbClr val="000000"/>
        </a:solidFill>
      </p:bgPr>
    </p:bg>
    <p:spTree>
      <p:nvGrpSpPr>
        <p:cNvPr id="34" name="Shape 34"/>
        <p:cNvGrpSpPr/>
        <p:nvPr/>
      </p:nvGrpSpPr>
      <p:grpSpPr>
        <a:xfrm>
          <a:off x="0" y="0"/>
          <a:ext cx="0" cy="0"/>
          <a:chOff x="0" y="0"/>
          <a:chExt cx="0" cy="0"/>
        </a:xfrm>
      </p:grpSpPr>
      <p:sp>
        <p:nvSpPr>
          <p:cNvPr id="35" name="Google Shape;35;p36"/>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6 master">
  <p:cSld name="Slide 16 master">
    <p:bg>
      <p:bgPr>
        <a:solidFill>
          <a:srgbClr val="000000"/>
        </a:solidFill>
      </p:bgPr>
    </p:bg>
    <p:spTree>
      <p:nvGrpSpPr>
        <p:cNvPr id="36" name="Shape 36"/>
        <p:cNvGrpSpPr/>
        <p:nvPr/>
      </p:nvGrpSpPr>
      <p:grpSpPr>
        <a:xfrm>
          <a:off x="0" y="0"/>
          <a:ext cx="0" cy="0"/>
          <a:chOff x="0" y="0"/>
          <a:chExt cx="0" cy="0"/>
        </a:xfrm>
      </p:grpSpPr>
      <p:sp>
        <p:nvSpPr>
          <p:cNvPr id="37" name="Google Shape;37;p3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7 master">
  <p:cSld name="Slide 17 master">
    <p:bg>
      <p:bgPr>
        <a:solidFill>
          <a:srgbClr val="000000"/>
        </a:solidFill>
      </p:bgPr>
    </p:bg>
    <p:spTree>
      <p:nvGrpSpPr>
        <p:cNvPr id="38" name="Shape 38"/>
        <p:cNvGrpSpPr/>
        <p:nvPr/>
      </p:nvGrpSpPr>
      <p:grpSpPr>
        <a:xfrm>
          <a:off x="0" y="0"/>
          <a:ext cx="0" cy="0"/>
          <a:chOff x="0" y="0"/>
          <a:chExt cx="0" cy="0"/>
        </a:xfrm>
      </p:grpSpPr>
      <p:sp>
        <p:nvSpPr>
          <p:cNvPr id="39" name="Google Shape;39;p38"/>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8 master">
  <p:cSld name="Slide 18 master">
    <p:bg>
      <p:bgPr>
        <a:solidFill>
          <a:srgbClr val="000000"/>
        </a:solidFill>
      </p:bgPr>
    </p:bg>
    <p:spTree>
      <p:nvGrpSpPr>
        <p:cNvPr id="40" name="Shape 40"/>
        <p:cNvGrpSpPr/>
        <p:nvPr/>
      </p:nvGrpSpPr>
      <p:grpSpPr>
        <a:xfrm>
          <a:off x="0" y="0"/>
          <a:ext cx="0" cy="0"/>
          <a:chOff x="0" y="0"/>
          <a:chExt cx="0" cy="0"/>
        </a:xfrm>
      </p:grpSpPr>
      <p:sp>
        <p:nvSpPr>
          <p:cNvPr id="41" name="Google Shape;41;p39"/>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9 master">
  <p:cSld name="Slide 19 master">
    <p:bg>
      <p:bgPr>
        <a:solidFill>
          <a:srgbClr val="000000"/>
        </a:solidFill>
      </p:bgPr>
    </p:bg>
    <p:spTree>
      <p:nvGrpSpPr>
        <p:cNvPr id="42" name="Shape 42"/>
        <p:cNvGrpSpPr/>
        <p:nvPr/>
      </p:nvGrpSpPr>
      <p:grpSpPr>
        <a:xfrm>
          <a:off x="0" y="0"/>
          <a:ext cx="0" cy="0"/>
          <a:chOff x="0" y="0"/>
          <a:chExt cx="0" cy="0"/>
        </a:xfrm>
      </p:grpSpPr>
      <p:sp>
        <p:nvSpPr>
          <p:cNvPr id="43" name="Google Shape;43;p40"/>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bg>
      <p:bgPr>
        <a:solidFill>
          <a:srgbClr val="000000"/>
        </a:solidFill>
      </p:bgPr>
    </p:bg>
    <p:spTree>
      <p:nvGrpSpPr>
        <p:cNvPr id="8" name="Shape 8"/>
        <p:cNvGrpSpPr/>
        <p:nvPr/>
      </p:nvGrpSpPr>
      <p:grpSpPr>
        <a:xfrm>
          <a:off x="0" y="0"/>
          <a:ext cx="0" cy="0"/>
          <a:chOff x="0" y="0"/>
          <a:chExt cx="0" cy="0"/>
        </a:xfrm>
      </p:grpSpPr>
      <p:sp>
        <p:nvSpPr>
          <p:cNvPr id="9" name="Google Shape;9;p2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0 master">
  <p:cSld name="Slide 20 master">
    <p:bg>
      <p:bgPr>
        <a:solidFill>
          <a:srgbClr val="000000"/>
        </a:solidFill>
      </p:bgPr>
    </p:bg>
    <p:spTree>
      <p:nvGrpSpPr>
        <p:cNvPr id="44" name="Shape 44"/>
        <p:cNvGrpSpPr/>
        <p:nvPr/>
      </p:nvGrpSpPr>
      <p:grpSpPr>
        <a:xfrm>
          <a:off x="0" y="0"/>
          <a:ext cx="0" cy="0"/>
          <a:chOff x="0" y="0"/>
          <a:chExt cx="0" cy="0"/>
        </a:xfrm>
      </p:grpSpPr>
      <p:sp>
        <p:nvSpPr>
          <p:cNvPr id="45" name="Google Shape;45;p41"/>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46" name="Shape 4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bg>
      <p:bgPr>
        <a:solidFill>
          <a:srgbClr val="000000"/>
        </a:solidFill>
      </p:bgPr>
    </p:bg>
    <p:spTree>
      <p:nvGrpSpPr>
        <p:cNvPr id="10" name="Shape 10"/>
        <p:cNvGrpSpPr/>
        <p:nvPr/>
      </p:nvGrpSpPr>
      <p:grpSpPr>
        <a:xfrm>
          <a:off x="0" y="0"/>
          <a:ext cx="0" cy="0"/>
          <a:chOff x="0" y="0"/>
          <a:chExt cx="0" cy="0"/>
        </a:xfrm>
      </p:grpSpPr>
      <p:sp>
        <p:nvSpPr>
          <p:cNvPr id="11" name="Google Shape;11;p24"/>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bg>
      <p:bgPr>
        <a:solidFill>
          <a:srgbClr val="000000"/>
        </a:solidFill>
      </p:bgPr>
    </p:bg>
    <p:spTree>
      <p:nvGrpSpPr>
        <p:cNvPr id="12" name="Shape 12"/>
        <p:cNvGrpSpPr/>
        <p:nvPr/>
      </p:nvGrpSpPr>
      <p:grpSpPr>
        <a:xfrm>
          <a:off x="0" y="0"/>
          <a:ext cx="0" cy="0"/>
          <a:chOff x="0" y="0"/>
          <a:chExt cx="0" cy="0"/>
        </a:xfrm>
      </p:grpSpPr>
      <p:sp>
        <p:nvSpPr>
          <p:cNvPr id="13" name="Google Shape;13;p2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bg>
      <p:bgPr>
        <a:solidFill>
          <a:srgbClr val="000000"/>
        </a:solidFill>
      </p:bgPr>
    </p:bg>
    <p:spTree>
      <p:nvGrpSpPr>
        <p:cNvPr id="14" name="Shape 14"/>
        <p:cNvGrpSpPr/>
        <p:nvPr/>
      </p:nvGrpSpPr>
      <p:grpSpPr>
        <a:xfrm>
          <a:off x="0" y="0"/>
          <a:ext cx="0" cy="0"/>
          <a:chOff x="0" y="0"/>
          <a:chExt cx="0" cy="0"/>
        </a:xfrm>
      </p:grpSpPr>
      <p:sp>
        <p:nvSpPr>
          <p:cNvPr id="15" name="Google Shape;15;p26"/>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bg>
      <p:bgPr>
        <a:solidFill>
          <a:srgbClr val="000000"/>
        </a:solidFill>
      </p:bgPr>
    </p:bg>
    <p:spTree>
      <p:nvGrpSpPr>
        <p:cNvPr id="16" name="Shape 16"/>
        <p:cNvGrpSpPr/>
        <p:nvPr/>
      </p:nvGrpSpPr>
      <p:grpSpPr>
        <a:xfrm>
          <a:off x="0" y="0"/>
          <a:ext cx="0" cy="0"/>
          <a:chOff x="0" y="0"/>
          <a:chExt cx="0" cy="0"/>
        </a:xfrm>
      </p:grpSpPr>
      <p:sp>
        <p:nvSpPr>
          <p:cNvPr id="17" name="Google Shape;17;p2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master">
  <p:cSld name="Slide 7 master">
    <p:bg>
      <p:bgPr>
        <a:solidFill>
          <a:srgbClr val="000000"/>
        </a:solidFill>
      </p:bgPr>
    </p:bg>
    <p:spTree>
      <p:nvGrpSpPr>
        <p:cNvPr id="18" name="Shape 18"/>
        <p:cNvGrpSpPr/>
        <p:nvPr/>
      </p:nvGrpSpPr>
      <p:grpSpPr>
        <a:xfrm>
          <a:off x="0" y="0"/>
          <a:ext cx="0" cy="0"/>
          <a:chOff x="0" y="0"/>
          <a:chExt cx="0" cy="0"/>
        </a:xfrm>
      </p:grpSpPr>
      <p:sp>
        <p:nvSpPr>
          <p:cNvPr id="19" name="Google Shape;19;p28"/>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8 master">
  <p:cSld name="Slide 8 master">
    <p:bg>
      <p:bgPr>
        <a:solidFill>
          <a:srgbClr val="000000"/>
        </a:solidFill>
      </p:bgPr>
    </p:bg>
    <p:spTree>
      <p:nvGrpSpPr>
        <p:cNvPr id="20" name="Shape 20"/>
        <p:cNvGrpSpPr/>
        <p:nvPr/>
      </p:nvGrpSpPr>
      <p:grpSpPr>
        <a:xfrm>
          <a:off x="0" y="0"/>
          <a:ext cx="0" cy="0"/>
          <a:chOff x="0" y="0"/>
          <a:chExt cx="0" cy="0"/>
        </a:xfrm>
      </p:grpSpPr>
      <p:sp>
        <p:nvSpPr>
          <p:cNvPr id="21" name="Google Shape;21;p29"/>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9 master">
  <p:cSld name="Slide 9 master">
    <p:bg>
      <p:bgPr>
        <a:solidFill>
          <a:srgbClr val="000000"/>
        </a:solidFill>
      </p:bgPr>
    </p:bg>
    <p:spTree>
      <p:nvGrpSpPr>
        <p:cNvPr id="22" name="Shape 22"/>
        <p:cNvGrpSpPr/>
        <p:nvPr/>
      </p:nvGrpSpPr>
      <p:grpSpPr>
        <a:xfrm>
          <a:off x="0" y="0"/>
          <a:ext cx="0" cy="0"/>
          <a:chOff x="0" y="0"/>
          <a:chExt cx="0" cy="0"/>
        </a:xfrm>
      </p:grpSpPr>
      <p:sp>
        <p:nvSpPr>
          <p:cNvPr id="23" name="Google Shape;23;p30"/>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pic>
        <p:nvPicPr>
          <p:cNvPr descr="preencoded.png" id="52" name="Google Shape;52;p1"/>
          <p:cNvPicPr preferRelativeResize="0"/>
          <p:nvPr/>
        </p:nvPicPr>
        <p:blipFill rotWithShape="1">
          <a:blip r:embed="rId3">
            <a:alphaModFix/>
          </a:blip>
          <a:srcRect b="0" l="0" r="0" t="0"/>
          <a:stretch/>
        </p:blipFill>
        <p:spPr>
          <a:xfrm>
            <a:off x="0" y="0"/>
            <a:ext cx="3429000" cy="5143500"/>
          </a:xfrm>
          <a:prstGeom prst="rect">
            <a:avLst/>
          </a:prstGeom>
          <a:noFill/>
          <a:ln>
            <a:noFill/>
          </a:ln>
        </p:spPr>
      </p:pic>
      <p:sp>
        <p:nvSpPr>
          <p:cNvPr id="53" name="Google Shape;53;p1"/>
          <p:cNvSpPr/>
          <p:nvPr/>
        </p:nvSpPr>
        <p:spPr>
          <a:xfrm>
            <a:off x="3925119" y="1800820"/>
            <a:ext cx="4722763" cy="7750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EDGE-Skills Project Manager Training</a:t>
            </a:r>
            <a:endParaRPr sz="2400">
              <a:solidFill>
                <a:schemeClr val="dk1"/>
              </a:solidFill>
              <a:latin typeface="Calibri"/>
              <a:ea typeface="Calibri"/>
              <a:cs typeface="Calibri"/>
              <a:sym typeface="Calibri"/>
            </a:endParaRPr>
          </a:p>
        </p:txBody>
      </p:sp>
      <p:sp>
        <p:nvSpPr>
          <p:cNvPr id="54" name="Google Shape;54;p1"/>
          <p:cNvSpPr/>
          <p:nvPr/>
        </p:nvSpPr>
        <p:spPr>
          <a:xfrm>
            <a:off x="3925119" y="2761952"/>
            <a:ext cx="517996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How to onboard an offering into a data space using Prometheus-X</a:t>
            </a:r>
            <a:endParaRPr sz="950">
              <a:solidFill>
                <a:schemeClr val="dk1"/>
              </a:solidFill>
              <a:latin typeface="Calibri"/>
              <a:ea typeface="Calibri"/>
              <a:cs typeface="Calibri"/>
              <a:sym typeface="Calibri"/>
            </a:endParaRPr>
          </a:p>
        </p:txBody>
      </p:sp>
      <p:sp>
        <p:nvSpPr>
          <p:cNvPr id="55" name="Google Shape;55;p1"/>
          <p:cNvSpPr/>
          <p:nvPr/>
        </p:nvSpPr>
        <p:spPr>
          <a:xfrm>
            <a:off x="3925119" y="3099941"/>
            <a:ext cx="1676772" cy="242739"/>
          </a:xfrm>
          <a:prstGeom prst="roundRect">
            <a:avLst>
              <a:gd fmla="val 2354" name="adj"/>
            </a:avLst>
          </a:prstGeom>
          <a:noFill/>
          <a:ln cap="flat" cmpd="sng" w="9525">
            <a:solidFill>
              <a:srgbClr val="01122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1"/>
          <p:cNvSpPr/>
          <p:nvPr/>
        </p:nvSpPr>
        <p:spPr>
          <a:xfrm>
            <a:off x="4004295" y="3141911"/>
            <a:ext cx="1975619"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90-MINUTE PRACTICAL TRAINING</a:t>
            </a:r>
            <a:endParaRPr sz="750">
              <a:solidFill>
                <a:schemeClr val="dk1"/>
              </a:solidFill>
              <a:latin typeface="Calibri"/>
              <a:ea typeface="Calibri"/>
              <a:cs typeface="Calibri"/>
              <a:sym typeface="Calibri"/>
            </a:endParaRPr>
          </a:p>
        </p:txBody>
      </p:sp>
      <p:sp>
        <p:nvSpPr>
          <p:cNvPr id="57" name="Google Shape;57;p1"/>
          <p:cNvSpPr/>
          <p:nvPr/>
        </p:nvSpPr>
        <p:spPr>
          <a:xfrm>
            <a:off x="5663878" y="3099941"/>
            <a:ext cx="958974" cy="242739"/>
          </a:xfrm>
          <a:prstGeom prst="roundRect">
            <a:avLst>
              <a:gd fmla="val 2354" name="adj"/>
            </a:avLst>
          </a:prstGeom>
          <a:noFill/>
          <a:ln cap="flat" cmpd="sng" w="9525">
            <a:solidFill>
              <a:srgbClr val="01122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1"/>
          <p:cNvSpPr/>
          <p:nvPr/>
        </p:nvSpPr>
        <p:spPr>
          <a:xfrm>
            <a:off x="5743054" y="3141911"/>
            <a:ext cx="1257821"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PM PERSPECTIVE</a:t>
            </a:r>
            <a:endParaRPr sz="750">
              <a:solidFill>
                <a:schemeClr val="dk1"/>
              </a:solidFill>
              <a:latin typeface="Calibri"/>
              <a:ea typeface="Calibri"/>
              <a:cs typeface="Calibri"/>
              <a:sym typeface="Calibri"/>
            </a:endParaRPr>
          </a:p>
        </p:txBody>
      </p:sp>
      <p:pic>
        <p:nvPicPr>
          <p:cNvPr id="59" name="Google Shape;59;p1"/>
          <p:cNvPicPr preferRelativeResize="0"/>
          <p:nvPr/>
        </p:nvPicPr>
        <p:blipFill>
          <a:blip r:embed="rId4">
            <a:alphaModFix/>
          </a:blip>
          <a:stretch>
            <a:fillRect/>
          </a:stretch>
        </p:blipFill>
        <p:spPr>
          <a:xfrm>
            <a:off x="7000875" y="4390150"/>
            <a:ext cx="1862500" cy="419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0"/>
          <p:cNvSpPr/>
          <p:nvPr/>
        </p:nvSpPr>
        <p:spPr>
          <a:xfrm>
            <a:off x="364331" y="258887"/>
            <a:ext cx="291033" cy="126876"/>
          </a:xfrm>
          <a:prstGeom prst="roundRect">
            <a:avLst>
              <a:gd fmla="val 4504"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10"/>
          <p:cNvSpPr/>
          <p:nvPr/>
        </p:nvSpPr>
        <p:spPr>
          <a:xfrm>
            <a:off x="410766" y="282104"/>
            <a:ext cx="655365" cy="80442"/>
          </a:xfrm>
          <a:prstGeom prst="rect">
            <a:avLst/>
          </a:prstGeom>
          <a:noFill/>
          <a:ln>
            <a:noFill/>
          </a:ln>
        </p:spPr>
        <p:txBody>
          <a:bodyPr anchorCtr="0" anchor="t" bIns="0" lIns="0" spcFirstLastPara="1" rIns="0" wrap="square" tIns="0">
            <a:noAutofit/>
          </a:bodyPr>
          <a:lstStyle/>
          <a:p>
            <a:pPr indent="0" lvl="0" marL="0" marR="0" rtl="0" algn="l">
              <a:lnSpc>
                <a:spcPct val="108000"/>
              </a:lnSpc>
              <a:spcBef>
                <a:spcPts val="0"/>
              </a:spcBef>
              <a:spcAft>
                <a:spcPts val="0"/>
              </a:spcAft>
              <a:buClr>
                <a:srgbClr val="01122E"/>
              </a:buClr>
              <a:buSzPts val="450"/>
              <a:buFont typeface="Roboto"/>
              <a:buNone/>
            </a:pPr>
            <a:r>
              <a:rPr lang="en-US" sz="450">
                <a:solidFill>
                  <a:srgbClr val="01122E"/>
                </a:solidFill>
                <a:latin typeface="Roboto"/>
                <a:ea typeface="Roboto"/>
                <a:cs typeface="Roboto"/>
                <a:sym typeface="Roboto"/>
              </a:rPr>
              <a:t>STEP 1</a:t>
            </a:r>
            <a:endParaRPr sz="450">
              <a:solidFill>
                <a:schemeClr val="dk1"/>
              </a:solidFill>
              <a:latin typeface="Calibri"/>
              <a:ea typeface="Calibri"/>
              <a:cs typeface="Calibri"/>
              <a:sym typeface="Calibri"/>
            </a:endParaRPr>
          </a:p>
        </p:txBody>
      </p:sp>
      <p:sp>
        <p:nvSpPr>
          <p:cNvPr id="289" name="Google Shape;289;p10"/>
          <p:cNvSpPr/>
          <p:nvPr/>
        </p:nvSpPr>
        <p:spPr>
          <a:xfrm>
            <a:off x="364331" y="405036"/>
            <a:ext cx="2680915" cy="241920"/>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500"/>
              <a:buFont typeface="Righteous"/>
              <a:buNone/>
            </a:pPr>
            <a:r>
              <a:rPr lang="en-US" sz="1500">
                <a:solidFill>
                  <a:srgbClr val="01122E"/>
                </a:solidFill>
                <a:latin typeface="Righteous"/>
                <a:ea typeface="Righteous"/>
                <a:cs typeface="Righteous"/>
                <a:sym typeface="Righteous"/>
              </a:rPr>
              <a:t>Define the Data Offering</a:t>
            </a:r>
            <a:endParaRPr sz="1500">
              <a:solidFill>
                <a:schemeClr val="dk1"/>
              </a:solidFill>
              <a:latin typeface="Calibri"/>
              <a:ea typeface="Calibri"/>
              <a:cs typeface="Calibri"/>
              <a:sym typeface="Calibri"/>
            </a:endParaRPr>
          </a:p>
        </p:txBody>
      </p:sp>
      <p:sp>
        <p:nvSpPr>
          <p:cNvPr id="290" name="Google Shape;290;p10"/>
          <p:cNvSpPr/>
          <p:nvPr/>
        </p:nvSpPr>
        <p:spPr>
          <a:xfrm>
            <a:off x="364331" y="719435"/>
            <a:ext cx="8779669" cy="100608"/>
          </a:xfrm>
          <a:prstGeom prst="rect">
            <a:avLst/>
          </a:prstGeom>
          <a:noFill/>
          <a:ln>
            <a:noFill/>
          </a:ln>
        </p:spPr>
        <p:txBody>
          <a:bodyPr anchorCtr="0" anchor="t" bIns="0" lIns="0" spcFirstLastPara="1" rIns="0" wrap="square" tIns="0">
            <a:noAutofit/>
          </a:bodyPr>
          <a:lstStyle/>
          <a:p>
            <a:pPr indent="0" lvl="0" marL="0" marR="0" rtl="0" algn="l">
              <a:lnSpc>
                <a:spcPct val="108000"/>
              </a:lnSpc>
              <a:spcBef>
                <a:spcPts val="0"/>
              </a:spcBef>
              <a:spcAft>
                <a:spcPts val="0"/>
              </a:spcAft>
              <a:buClr>
                <a:srgbClr val="01122E"/>
              </a:buClr>
              <a:buSzPts val="600"/>
              <a:buFont typeface="Roboto"/>
              <a:buNone/>
            </a:pPr>
            <a:r>
              <a:rPr i="1" lang="en-US" sz="600">
                <a:solidFill>
                  <a:srgbClr val="01122E"/>
                </a:solidFill>
                <a:latin typeface="Roboto"/>
                <a:ea typeface="Roboto"/>
                <a:cs typeface="Roboto"/>
                <a:sym typeface="Roboto"/>
              </a:rPr>
              <a:t>Use Case: Schülerkarriere defines what data it provides and under which conditions.</a:t>
            </a:r>
            <a:endParaRPr sz="600">
              <a:solidFill>
                <a:schemeClr val="dk1"/>
              </a:solidFill>
              <a:latin typeface="Calibri"/>
              <a:ea typeface="Calibri"/>
              <a:cs typeface="Calibri"/>
              <a:sym typeface="Calibri"/>
            </a:endParaRPr>
          </a:p>
        </p:txBody>
      </p:sp>
      <p:sp>
        <p:nvSpPr>
          <p:cNvPr id="291" name="Google Shape;291;p10"/>
          <p:cNvSpPr/>
          <p:nvPr/>
        </p:nvSpPr>
        <p:spPr>
          <a:xfrm>
            <a:off x="308595" y="874365"/>
            <a:ext cx="4224710" cy="4010174"/>
          </a:xfrm>
          <a:prstGeom prst="roundRect">
            <a:avLst>
              <a:gd fmla="val 143"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10"/>
          <p:cNvSpPr/>
          <p:nvPr/>
        </p:nvSpPr>
        <p:spPr>
          <a:xfrm>
            <a:off x="385986" y="922660"/>
            <a:ext cx="1590898" cy="120997"/>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750"/>
              <a:buFont typeface="Righteous"/>
              <a:buNone/>
            </a:pPr>
            <a:r>
              <a:rPr lang="en-US" sz="750">
                <a:solidFill>
                  <a:srgbClr val="FFFFFF"/>
                </a:solidFill>
                <a:latin typeface="Righteous"/>
                <a:ea typeface="Righteous"/>
                <a:cs typeface="Righteous"/>
                <a:sym typeface="Righteous"/>
              </a:rPr>
              <a:t>Key Questions to Answer</a:t>
            </a:r>
            <a:endParaRPr sz="750">
              <a:solidFill>
                <a:schemeClr val="dk1"/>
              </a:solidFill>
              <a:latin typeface="Calibri"/>
              <a:ea typeface="Calibri"/>
              <a:cs typeface="Calibri"/>
              <a:sym typeface="Calibri"/>
            </a:endParaRPr>
          </a:p>
        </p:txBody>
      </p:sp>
      <p:sp>
        <p:nvSpPr>
          <p:cNvPr id="293" name="Google Shape;293;p10"/>
          <p:cNvSpPr/>
          <p:nvPr/>
        </p:nvSpPr>
        <p:spPr>
          <a:xfrm>
            <a:off x="385986" y="1097979"/>
            <a:ext cx="174203" cy="174203"/>
          </a:xfrm>
          <a:prstGeom prst="roundRect">
            <a:avLst>
              <a:gd fmla="val 328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10"/>
          <p:cNvSpPr/>
          <p:nvPr/>
        </p:nvSpPr>
        <p:spPr>
          <a:xfrm>
            <a:off x="608484" y="1124545"/>
            <a:ext cx="967829" cy="120997"/>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750"/>
              <a:buFont typeface="Righteous"/>
              <a:buNone/>
            </a:pPr>
            <a:r>
              <a:rPr lang="en-US" sz="750">
                <a:solidFill>
                  <a:srgbClr val="FFFFFF"/>
                </a:solidFill>
                <a:latin typeface="Righteous"/>
                <a:ea typeface="Righteous"/>
                <a:cs typeface="Righteous"/>
                <a:sym typeface="Righteous"/>
              </a:rPr>
              <a:t>What does it offer?</a:t>
            </a:r>
            <a:endParaRPr sz="750">
              <a:solidFill>
                <a:schemeClr val="dk1"/>
              </a:solidFill>
              <a:latin typeface="Calibri"/>
              <a:ea typeface="Calibri"/>
              <a:cs typeface="Calibri"/>
              <a:sym typeface="Calibri"/>
            </a:endParaRPr>
          </a:p>
        </p:txBody>
      </p:sp>
      <p:sp>
        <p:nvSpPr>
          <p:cNvPr id="295" name="Google Shape;295;p10"/>
          <p:cNvSpPr/>
          <p:nvPr/>
        </p:nvSpPr>
        <p:spPr>
          <a:xfrm>
            <a:off x="608484" y="1293837"/>
            <a:ext cx="3847430" cy="100608"/>
          </a:xfrm>
          <a:prstGeom prst="rect">
            <a:avLst/>
          </a:prstGeom>
          <a:noFill/>
          <a:ln>
            <a:noFill/>
          </a:ln>
        </p:spPr>
        <p:txBody>
          <a:bodyPr anchorCtr="0" anchor="t" bIns="0" lIns="0" spcFirstLastPara="1" rIns="0" wrap="square" tIns="0">
            <a:noAutofit/>
          </a:bodyPr>
          <a:lstStyle/>
          <a:p>
            <a:pPr indent="0" lvl="0" marL="0" marR="0" rtl="0" algn="l">
              <a:lnSpc>
                <a:spcPct val="108000"/>
              </a:lnSpc>
              <a:spcBef>
                <a:spcPts val="0"/>
              </a:spcBef>
              <a:spcAft>
                <a:spcPts val="0"/>
              </a:spcAft>
              <a:buClr>
                <a:srgbClr val="FFFFFF"/>
              </a:buClr>
              <a:buSzPts val="600"/>
              <a:buFont typeface="Roboto"/>
              <a:buNone/>
            </a:pPr>
            <a:r>
              <a:rPr lang="en-US" sz="600">
                <a:solidFill>
                  <a:srgbClr val="FFFFFF"/>
                </a:solidFill>
                <a:latin typeface="Roboto"/>
                <a:ea typeface="Roboto"/>
                <a:cs typeface="Roboto"/>
                <a:sym typeface="Roboto"/>
              </a:rPr>
              <a:t>Anonymized student skill profiles based on learning activities and platform assessments.</a:t>
            </a:r>
            <a:endParaRPr sz="600">
              <a:solidFill>
                <a:schemeClr val="dk1"/>
              </a:solidFill>
              <a:latin typeface="Calibri"/>
              <a:ea typeface="Calibri"/>
              <a:cs typeface="Calibri"/>
              <a:sym typeface="Calibri"/>
            </a:endParaRPr>
          </a:p>
        </p:txBody>
      </p:sp>
      <p:sp>
        <p:nvSpPr>
          <p:cNvPr id="296" name="Google Shape;296;p10"/>
          <p:cNvSpPr/>
          <p:nvPr/>
        </p:nvSpPr>
        <p:spPr>
          <a:xfrm>
            <a:off x="385986" y="1491109"/>
            <a:ext cx="174203" cy="174203"/>
          </a:xfrm>
          <a:prstGeom prst="roundRect">
            <a:avLst>
              <a:gd fmla="val 328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10"/>
          <p:cNvSpPr/>
          <p:nvPr/>
        </p:nvSpPr>
        <p:spPr>
          <a:xfrm>
            <a:off x="608484" y="1517675"/>
            <a:ext cx="967829" cy="120997"/>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750"/>
              <a:buFont typeface="Righteous"/>
              <a:buNone/>
            </a:pPr>
            <a:r>
              <a:rPr lang="en-US" sz="750">
                <a:solidFill>
                  <a:srgbClr val="FFFFFF"/>
                </a:solidFill>
                <a:latin typeface="Righteous"/>
                <a:ea typeface="Righteous"/>
                <a:cs typeface="Righteous"/>
                <a:sym typeface="Righteous"/>
              </a:rPr>
              <a:t>Who can consume it?</a:t>
            </a:r>
            <a:endParaRPr sz="750">
              <a:solidFill>
                <a:schemeClr val="dk1"/>
              </a:solidFill>
              <a:latin typeface="Calibri"/>
              <a:ea typeface="Calibri"/>
              <a:cs typeface="Calibri"/>
              <a:sym typeface="Calibri"/>
            </a:endParaRPr>
          </a:p>
        </p:txBody>
      </p:sp>
      <p:sp>
        <p:nvSpPr>
          <p:cNvPr id="298" name="Google Shape;298;p10"/>
          <p:cNvSpPr/>
          <p:nvPr/>
        </p:nvSpPr>
        <p:spPr>
          <a:xfrm>
            <a:off x="608484" y="1686967"/>
            <a:ext cx="3847430" cy="100608"/>
          </a:xfrm>
          <a:prstGeom prst="rect">
            <a:avLst/>
          </a:prstGeom>
          <a:noFill/>
          <a:ln>
            <a:noFill/>
          </a:ln>
        </p:spPr>
        <p:txBody>
          <a:bodyPr anchorCtr="0" anchor="t" bIns="0" lIns="0" spcFirstLastPara="1" rIns="0" wrap="square" tIns="0">
            <a:noAutofit/>
          </a:bodyPr>
          <a:lstStyle/>
          <a:p>
            <a:pPr indent="0" lvl="0" marL="0" marR="0" rtl="0" algn="l">
              <a:lnSpc>
                <a:spcPct val="108000"/>
              </a:lnSpc>
              <a:spcBef>
                <a:spcPts val="0"/>
              </a:spcBef>
              <a:spcAft>
                <a:spcPts val="0"/>
              </a:spcAft>
              <a:buClr>
                <a:srgbClr val="FFFFFF"/>
              </a:buClr>
              <a:buSzPts val="600"/>
              <a:buFont typeface="Roboto"/>
              <a:buNone/>
            </a:pPr>
            <a:r>
              <a:rPr lang="en-US" sz="600">
                <a:solidFill>
                  <a:srgbClr val="FFFFFF"/>
                </a:solidFill>
                <a:latin typeface="Roboto"/>
                <a:ea typeface="Roboto"/>
                <a:cs typeface="Roboto"/>
                <a:sym typeface="Roboto"/>
              </a:rPr>
              <a:t>Registered analytics services within the EDGE-Skills data space, such as imc.</a:t>
            </a:r>
            <a:endParaRPr sz="600">
              <a:solidFill>
                <a:schemeClr val="dk1"/>
              </a:solidFill>
              <a:latin typeface="Calibri"/>
              <a:ea typeface="Calibri"/>
              <a:cs typeface="Calibri"/>
              <a:sym typeface="Calibri"/>
            </a:endParaRPr>
          </a:p>
        </p:txBody>
      </p:sp>
      <p:sp>
        <p:nvSpPr>
          <p:cNvPr id="299" name="Google Shape;299;p10"/>
          <p:cNvSpPr/>
          <p:nvPr/>
        </p:nvSpPr>
        <p:spPr>
          <a:xfrm>
            <a:off x="385986" y="1884238"/>
            <a:ext cx="174203" cy="174203"/>
          </a:xfrm>
          <a:prstGeom prst="roundRect">
            <a:avLst>
              <a:gd fmla="val 328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10"/>
          <p:cNvSpPr/>
          <p:nvPr/>
        </p:nvSpPr>
        <p:spPr>
          <a:xfrm>
            <a:off x="608484" y="1910804"/>
            <a:ext cx="967829" cy="120997"/>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750"/>
              <a:buFont typeface="Righteous"/>
              <a:buNone/>
            </a:pPr>
            <a:r>
              <a:rPr lang="en-US" sz="750">
                <a:solidFill>
                  <a:srgbClr val="FFFFFF"/>
                </a:solidFill>
                <a:latin typeface="Righteous"/>
                <a:ea typeface="Righteous"/>
                <a:cs typeface="Righteous"/>
                <a:sym typeface="Righteous"/>
              </a:rPr>
              <a:t>What format?</a:t>
            </a:r>
            <a:endParaRPr sz="750">
              <a:solidFill>
                <a:schemeClr val="dk1"/>
              </a:solidFill>
              <a:latin typeface="Calibri"/>
              <a:ea typeface="Calibri"/>
              <a:cs typeface="Calibri"/>
              <a:sym typeface="Calibri"/>
            </a:endParaRPr>
          </a:p>
        </p:txBody>
      </p:sp>
      <p:sp>
        <p:nvSpPr>
          <p:cNvPr id="301" name="Google Shape;301;p10"/>
          <p:cNvSpPr/>
          <p:nvPr/>
        </p:nvSpPr>
        <p:spPr>
          <a:xfrm>
            <a:off x="608484" y="2080096"/>
            <a:ext cx="3847430" cy="100608"/>
          </a:xfrm>
          <a:prstGeom prst="rect">
            <a:avLst/>
          </a:prstGeom>
          <a:noFill/>
          <a:ln>
            <a:noFill/>
          </a:ln>
        </p:spPr>
        <p:txBody>
          <a:bodyPr anchorCtr="0" anchor="t" bIns="0" lIns="0" spcFirstLastPara="1" rIns="0" wrap="square" tIns="0">
            <a:noAutofit/>
          </a:bodyPr>
          <a:lstStyle/>
          <a:p>
            <a:pPr indent="0" lvl="0" marL="0" marR="0" rtl="0" algn="l">
              <a:lnSpc>
                <a:spcPct val="108000"/>
              </a:lnSpc>
              <a:spcBef>
                <a:spcPts val="0"/>
              </a:spcBef>
              <a:spcAft>
                <a:spcPts val="0"/>
              </a:spcAft>
              <a:buClr>
                <a:srgbClr val="FFFFFF"/>
              </a:buClr>
              <a:buSzPts val="600"/>
              <a:buFont typeface="Roboto"/>
              <a:buNone/>
            </a:pPr>
            <a:r>
              <a:rPr lang="en-US" sz="600">
                <a:solidFill>
                  <a:srgbClr val="FFFFFF"/>
                </a:solidFill>
                <a:latin typeface="Roboto"/>
                <a:ea typeface="Roboto"/>
                <a:cs typeface="Roboto"/>
                <a:sym typeface="Roboto"/>
              </a:rPr>
              <a:t>Structured JSON with xAPI-based skill descriptions, mapped to ESCO competencies.</a:t>
            </a:r>
            <a:endParaRPr sz="600">
              <a:solidFill>
                <a:schemeClr val="dk1"/>
              </a:solidFill>
              <a:latin typeface="Calibri"/>
              <a:ea typeface="Calibri"/>
              <a:cs typeface="Calibri"/>
              <a:sym typeface="Calibri"/>
            </a:endParaRPr>
          </a:p>
        </p:txBody>
      </p:sp>
      <p:sp>
        <p:nvSpPr>
          <p:cNvPr id="302" name="Google Shape;302;p10"/>
          <p:cNvSpPr/>
          <p:nvPr/>
        </p:nvSpPr>
        <p:spPr>
          <a:xfrm>
            <a:off x="385986" y="2277368"/>
            <a:ext cx="174203" cy="174203"/>
          </a:xfrm>
          <a:prstGeom prst="roundRect">
            <a:avLst>
              <a:gd fmla="val 328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10"/>
          <p:cNvSpPr/>
          <p:nvPr/>
        </p:nvSpPr>
        <p:spPr>
          <a:xfrm>
            <a:off x="608484" y="2303934"/>
            <a:ext cx="1138089" cy="120997"/>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750"/>
              <a:buFont typeface="Righteous"/>
              <a:buNone/>
            </a:pPr>
            <a:r>
              <a:rPr lang="en-US" sz="750">
                <a:solidFill>
                  <a:srgbClr val="FFFFFF"/>
                </a:solidFill>
                <a:latin typeface="Righteous"/>
                <a:ea typeface="Righteous"/>
                <a:cs typeface="Righteous"/>
                <a:sym typeface="Righteous"/>
              </a:rPr>
              <a:t>What are the conditions?</a:t>
            </a:r>
            <a:endParaRPr sz="750">
              <a:solidFill>
                <a:schemeClr val="dk1"/>
              </a:solidFill>
              <a:latin typeface="Calibri"/>
              <a:ea typeface="Calibri"/>
              <a:cs typeface="Calibri"/>
              <a:sym typeface="Calibri"/>
            </a:endParaRPr>
          </a:p>
        </p:txBody>
      </p:sp>
      <p:sp>
        <p:nvSpPr>
          <p:cNvPr id="304" name="Google Shape;304;p10"/>
          <p:cNvSpPr/>
          <p:nvPr/>
        </p:nvSpPr>
        <p:spPr>
          <a:xfrm>
            <a:off x="608484" y="2473226"/>
            <a:ext cx="3847430" cy="100608"/>
          </a:xfrm>
          <a:prstGeom prst="rect">
            <a:avLst/>
          </a:prstGeom>
          <a:noFill/>
          <a:ln>
            <a:noFill/>
          </a:ln>
        </p:spPr>
        <p:txBody>
          <a:bodyPr anchorCtr="0" anchor="t" bIns="0" lIns="0" spcFirstLastPara="1" rIns="0" wrap="square" tIns="0">
            <a:noAutofit/>
          </a:bodyPr>
          <a:lstStyle/>
          <a:p>
            <a:pPr indent="0" lvl="0" marL="0" marR="0" rtl="0" algn="l">
              <a:lnSpc>
                <a:spcPct val="108000"/>
              </a:lnSpc>
              <a:spcBef>
                <a:spcPts val="0"/>
              </a:spcBef>
              <a:spcAft>
                <a:spcPts val="0"/>
              </a:spcAft>
              <a:buClr>
                <a:srgbClr val="FFFFFF"/>
              </a:buClr>
              <a:buSzPts val="600"/>
              <a:buFont typeface="Roboto"/>
              <a:buNone/>
            </a:pPr>
            <a:r>
              <a:rPr lang="en-US" sz="600">
                <a:solidFill>
                  <a:srgbClr val="FFFFFF"/>
                </a:solidFill>
                <a:latin typeface="Roboto"/>
                <a:ea typeface="Roboto"/>
                <a:cs typeface="Roboto"/>
                <a:sym typeface="Roboto"/>
              </a:rPr>
              <a:t>Purpose-limited to workforce analytics. No re-identification. No onward sharing without explicit consent.</a:t>
            </a:r>
            <a:endParaRPr sz="600">
              <a:solidFill>
                <a:schemeClr val="dk1"/>
              </a:solidFill>
              <a:latin typeface="Calibri"/>
              <a:ea typeface="Calibri"/>
              <a:cs typeface="Calibri"/>
              <a:sym typeface="Calibri"/>
            </a:endParaRPr>
          </a:p>
        </p:txBody>
      </p:sp>
      <p:pic>
        <p:nvPicPr>
          <p:cNvPr descr="preencoded.png" id="305" name="Google Shape;305;p10"/>
          <p:cNvPicPr preferRelativeResize="0"/>
          <p:nvPr/>
        </p:nvPicPr>
        <p:blipFill rotWithShape="1">
          <a:blip r:embed="rId3">
            <a:alphaModFix/>
          </a:blip>
          <a:srcRect b="0" l="0" r="0" t="0"/>
          <a:stretch/>
        </p:blipFill>
        <p:spPr>
          <a:xfrm>
            <a:off x="4671194" y="928688"/>
            <a:ext cx="3496196" cy="3496196"/>
          </a:xfrm>
          <a:prstGeom prst="rect">
            <a:avLst/>
          </a:prstGeom>
          <a:noFill/>
          <a:ln>
            <a:noFill/>
          </a:ln>
        </p:spPr>
      </p:pic>
      <p:sp>
        <p:nvSpPr>
          <p:cNvPr id="306" name="Google Shape;306;p10"/>
          <p:cNvSpPr/>
          <p:nvPr/>
        </p:nvSpPr>
        <p:spPr>
          <a:xfrm>
            <a:off x="4671194" y="4479206"/>
            <a:ext cx="4113237" cy="351011"/>
          </a:xfrm>
          <a:prstGeom prst="roundRect">
            <a:avLst>
              <a:gd fmla="val 1628"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307" name="Google Shape;307;p10"/>
          <p:cNvPicPr preferRelativeResize="0"/>
          <p:nvPr/>
        </p:nvPicPr>
        <p:blipFill rotWithShape="1">
          <a:blip r:embed="rId4">
            <a:alphaModFix/>
          </a:blip>
          <a:srcRect b="0" l="0" r="0" t="0"/>
          <a:stretch/>
        </p:blipFill>
        <p:spPr>
          <a:xfrm>
            <a:off x="4748585" y="4584427"/>
            <a:ext cx="96738" cy="77391"/>
          </a:xfrm>
          <a:prstGeom prst="rect">
            <a:avLst/>
          </a:prstGeom>
          <a:noFill/>
          <a:ln>
            <a:noFill/>
          </a:ln>
        </p:spPr>
      </p:pic>
      <p:sp>
        <p:nvSpPr>
          <p:cNvPr id="308" name="Google Shape;308;p10"/>
          <p:cNvSpPr/>
          <p:nvPr/>
        </p:nvSpPr>
        <p:spPr>
          <a:xfrm>
            <a:off x="4922713" y="4546848"/>
            <a:ext cx="3784327" cy="201216"/>
          </a:xfrm>
          <a:prstGeom prst="rect">
            <a:avLst/>
          </a:prstGeom>
          <a:noFill/>
          <a:ln>
            <a:noFill/>
          </a:ln>
        </p:spPr>
        <p:txBody>
          <a:bodyPr anchorCtr="0" anchor="t" bIns="0" lIns="0" spcFirstLastPara="1" rIns="0" wrap="square" tIns="0">
            <a:normAutofit/>
          </a:bodyPr>
          <a:lstStyle/>
          <a:p>
            <a:pPr indent="0" lvl="0" marL="0" marR="0" rtl="0" algn="l">
              <a:lnSpc>
                <a:spcPct val="108000"/>
              </a:lnSpc>
              <a:spcBef>
                <a:spcPts val="0"/>
              </a:spcBef>
              <a:spcAft>
                <a:spcPts val="0"/>
              </a:spcAft>
              <a:buClr>
                <a:srgbClr val="000000"/>
              </a:buClr>
              <a:buSzPts val="600"/>
              <a:buFont typeface="Roboto"/>
              <a:buNone/>
            </a:pPr>
            <a:r>
              <a:rPr lang="en-US" sz="600">
                <a:solidFill>
                  <a:srgbClr val="000000"/>
                </a:solidFill>
                <a:latin typeface="Roboto"/>
                <a:ea typeface="Roboto"/>
                <a:cs typeface="Roboto"/>
                <a:sym typeface="Roboto"/>
              </a:rPr>
              <a:t>PM deliverable: A completed Offering Definition Card covering value, consumers, format, and policy constraints, approved before technical work begins.</a:t>
            </a:r>
            <a:endParaRPr sz="6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1"/>
          <p:cNvSpPr/>
          <p:nvPr/>
        </p:nvSpPr>
        <p:spPr>
          <a:xfrm>
            <a:off x="496119" y="692200"/>
            <a:ext cx="466279"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11"/>
          <p:cNvSpPr/>
          <p:nvPr/>
        </p:nvSpPr>
        <p:spPr>
          <a:xfrm>
            <a:off x="570533" y="729407"/>
            <a:ext cx="774650"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STEP 2</a:t>
            </a:r>
            <a:endParaRPr sz="750">
              <a:solidFill>
                <a:schemeClr val="dk1"/>
              </a:solidFill>
              <a:latin typeface="Calibri"/>
              <a:ea typeface="Calibri"/>
              <a:cs typeface="Calibri"/>
              <a:sym typeface="Calibri"/>
            </a:endParaRPr>
          </a:p>
        </p:txBody>
      </p:sp>
      <p:sp>
        <p:nvSpPr>
          <p:cNvPr id="316" name="Google Shape;316;p11"/>
          <p:cNvSpPr/>
          <p:nvPr/>
        </p:nvSpPr>
        <p:spPr>
          <a:xfrm>
            <a:off x="496119" y="974973"/>
            <a:ext cx="3937918"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Define Trust Boundaries</a:t>
            </a:r>
            <a:endParaRPr sz="2400">
              <a:solidFill>
                <a:schemeClr val="dk1"/>
              </a:solidFill>
              <a:latin typeface="Calibri"/>
              <a:ea typeface="Calibri"/>
              <a:cs typeface="Calibri"/>
              <a:sym typeface="Calibri"/>
            </a:endParaRPr>
          </a:p>
        </p:txBody>
      </p:sp>
      <p:sp>
        <p:nvSpPr>
          <p:cNvPr id="317" name="Google Shape;317;p11"/>
          <p:cNvSpPr/>
          <p:nvPr/>
        </p:nvSpPr>
        <p:spPr>
          <a:xfrm>
            <a:off x="496119" y="1548557"/>
            <a:ext cx="860896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i="1" lang="en-US" sz="950">
                <a:solidFill>
                  <a:srgbClr val="01122E"/>
                </a:solidFill>
                <a:latin typeface="Roboto"/>
                <a:ea typeface="Roboto"/>
                <a:cs typeface="Roboto"/>
                <a:sym typeface="Roboto"/>
              </a:rPr>
              <a:t>Use Case: What are the boundaries when Schülerkarriere shares data with imc?</a:t>
            </a:r>
            <a:endParaRPr sz="950">
              <a:solidFill>
                <a:schemeClr val="dk1"/>
              </a:solidFill>
              <a:latin typeface="Calibri"/>
              <a:ea typeface="Calibri"/>
              <a:cs typeface="Calibri"/>
              <a:sym typeface="Calibri"/>
            </a:endParaRPr>
          </a:p>
        </p:txBody>
      </p:sp>
      <p:sp>
        <p:nvSpPr>
          <p:cNvPr id="318" name="Google Shape;318;p11"/>
          <p:cNvSpPr/>
          <p:nvPr/>
        </p:nvSpPr>
        <p:spPr>
          <a:xfrm>
            <a:off x="496119" y="1886545"/>
            <a:ext cx="4013895" cy="1319585"/>
          </a:xfrm>
          <a:prstGeom prst="roundRect">
            <a:avLst>
              <a:gd fmla="val 433"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11"/>
          <p:cNvSpPr/>
          <p:nvPr/>
        </p:nvSpPr>
        <p:spPr>
          <a:xfrm>
            <a:off x="624855" y="2015282"/>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Who Operates It?</a:t>
            </a:r>
            <a:endParaRPr sz="1200">
              <a:solidFill>
                <a:schemeClr val="dk1"/>
              </a:solidFill>
              <a:latin typeface="Calibri"/>
              <a:ea typeface="Calibri"/>
              <a:cs typeface="Calibri"/>
              <a:sym typeface="Calibri"/>
            </a:endParaRPr>
          </a:p>
        </p:txBody>
      </p:sp>
      <p:sp>
        <p:nvSpPr>
          <p:cNvPr id="320" name="Google Shape;320;p11"/>
          <p:cNvSpPr/>
          <p:nvPr/>
        </p:nvSpPr>
        <p:spPr>
          <a:xfrm>
            <a:off x="624855" y="2283544"/>
            <a:ext cx="3756422"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Schülerkarriere maintains the data offering. The Skill Analytics Service is operated independently. Each party is responsible for their own connector; there is no shared infrastructure between participants.</a:t>
            </a:r>
            <a:endParaRPr sz="950">
              <a:solidFill>
                <a:schemeClr val="dk1"/>
              </a:solidFill>
              <a:latin typeface="Calibri"/>
              <a:ea typeface="Calibri"/>
              <a:cs typeface="Calibri"/>
              <a:sym typeface="Calibri"/>
            </a:endParaRPr>
          </a:p>
        </p:txBody>
      </p:sp>
      <p:sp>
        <p:nvSpPr>
          <p:cNvPr id="321" name="Google Shape;321;p11"/>
          <p:cNvSpPr/>
          <p:nvPr/>
        </p:nvSpPr>
        <p:spPr>
          <a:xfrm>
            <a:off x="4633987" y="1886545"/>
            <a:ext cx="4013895" cy="1319585"/>
          </a:xfrm>
          <a:prstGeom prst="roundRect">
            <a:avLst>
              <a:gd fmla="val 433"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11"/>
          <p:cNvSpPr/>
          <p:nvPr/>
        </p:nvSpPr>
        <p:spPr>
          <a:xfrm>
            <a:off x="4762723" y="2015282"/>
            <a:ext cx="1686967"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Who Can Access What?</a:t>
            </a:r>
            <a:endParaRPr sz="1200">
              <a:solidFill>
                <a:schemeClr val="dk1"/>
              </a:solidFill>
              <a:latin typeface="Calibri"/>
              <a:ea typeface="Calibri"/>
              <a:cs typeface="Calibri"/>
              <a:sym typeface="Calibri"/>
            </a:endParaRPr>
          </a:p>
        </p:txBody>
      </p:sp>
      <p:sp>
        <p:nvSpPr>
          <p:cNvPr id="323" name="Google Shape;323;p11"/>
          <p:cNvSpPr/>
          <p:nvPr/>
        </p:nvSpPr>
        <p:spPr>
          <a:xfrm>
            <a:off x="4762723" y="2283544"/>
            <a:ext cx="375642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Access is scoped per contract. imc can only access aggregated analytics outputs, not raw student profiles. The connector enforces these access limits automatically at runtime.</a:t>
            </a:r>
            <a:endParaRPr sz="950">
              <a:solidFill>
                <a:schemeClr val="dk1"/>
              </a:solidFill>
              <a:latin typeface="Calibri"/>
              <a:ea typeface="Calibri"/>
              <a:cs typeface="Calibri"/>
              <a:sym typeface="Calibri"/>
            </a:endParaRPr>
          </a:p>
        </p:txBody>
      </p:sp>
      <p:sp>
        <p:nvSpPr>
          <p:cNvPr id="324" name="Google Shape;324;p11"/>
          <p:cNvSpPr/>
          <p:nvPr/>
        </p:nvSpPr>
        <p:spPr>
          <a:xfrm>
            <a:off x="496119" y="3330104"/>
            <a:ext cx="4013895" cy="1121122"/>
          </a:xfrm>
          <a:prstGeom prst="roundRect">
            <a:avLst>
              <a:gd fmla="val 51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5" name="Google Shape;325;p11"/>
          <p:cNvSpPr/>
          <p:nvPr/>
        </p:nvSpPr>
        <p:spPr>
          <a:xfrm>
            <a:off x="624855" y="3458840"/>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Purpose Limitation</a:t>
            </a:r>
            <a:endParaRPr sz="1200">
              <a:solidFill>
                <a:schemeClr val="dk1"/>
              </a:solidFill>
              <a:latin typeface="Calibri"/>
              <a:ea typeface="Calibri"/>
              <a:cs typeface="Calibri"/>
              <a:sym typeface="Calibri"/>
            </a:endParaRPr>
          </a:p>
        </p:txBody>
      </p:sp>
      <p:sp>
        <p:nvSpPr>
          <p:cNvPr id="326" name="Google Shape;326;p11"/>
          <p:cNvSpPr/>
          <p:nvPr/>
        </p:nvSpPr>
        <p:spPr>
          <a:xfrm>
            <a:off x="624855" y="3727103"/>
            <a:ext cx="375642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Data may only be used for skill gap analysis and workforce planning. It may </a:t>
            </a:r>
            <a:r>
              <a:rPr b="1" lang="en-US" sz="950">
                <a:solidFill>
                  <a:srgbClr val="01122E"/>
                </a:solidFill>
                <a:latin typeface="Roboto"/>
                <a:ea typeface="Roboto"/>
                <a:cs typeface="Roboto"/>
                <a:sym typeface="Roboto"/>
              </a:rPr>
              <a:t>not</a:t>
            </a:r>
            <a:r>
              <a:rPr lang="en-US" sz="950">
                <a:solidFill>
                  <a:srgbClr val="01122E"/>
                </a:solidFill>
                <a:latin typeface="Roboto"/>
                <a:ea typeface="Roboto"/>
                <a:cs typeface="Roboto"/>
                <a:sym typeface="Roboto"/>
              </a:rPr>
              <a:t> be used for marketing, individual profiling, or any secondary purpose not specified in the contract.</a:t>
            </a:r>
            <a:endParaRPr sz="950">
              <a:solidFill>
                <a:schemeClr val="dk1"/>
              </a:solidFill>
              <a:latin typeface="Calibri"/>
              <a:ea typeface="Calibri"/>
              <a:cs typeface="Calibri"/>
              <a:sym typeface="Calibri"/>
            </a:endParaRPr>
          </a:p>
        </p:txBody>
      </p:sp>
      <p:sp>
        <p:nvSpPr>
          <p:cNvPr id="327" name="Google Shape;327;p11"/>
          <p:cNvSpPr/>
          <p:nvPr/>
        </p:nvSpPr>
        <p:spPr>
          <a:xfrm>
            <a:off x="4633987" y="3330104"/>
            <a:ext cx="4013895" cy="1121122"/>
          </a:xfrm>
          <a:prstGeom prst="roundRect">
            <a:avLst>
              <a:gd fmla="val 51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11"/>
          <p:cNvSpPr/>
          <p:nvPr/>
        </p:nvSpPr>
        <p:spPr>
          <a:xfrm>
            <a:off x="4762723" y="3458840"/>
            <a:ext cx="1608162"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Onward Sharing Rules</a:t>
            </a:r>
            <a:endParaRPr sz="1200">
              <a:solidFill>
                <a:schemeClr val="dk1"/>
              </a:solidFill>
              <a:latin typeface="Calibri"/>
              <a:ea typeface="Calibri"/>
              <a:cs typeface="Calibri"/>
              <a:sym typeface="Calibri"/>
            </a:endParaRPr>
          </a:p>
        </p:txBody>
      </p:sp>
      <p:sp>
        <p:nvSpPr>
          <p:cNvPr id="329" name="Google Shape;329;p11"/>
          <p:cNvSpPr/>
          <p:nvPr/>
        </p:nvSpPr>
        <p:spPr>
          <a:xfrm>
            <a:off x="4762723" y="3727103"/>
            <a:ext cx="375642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Analytics results may be shared with imc's internal L&amp;D teams, but may not be forwarded to third parties without new, explicit consent from the original data subjects.</a:t>
            </a:r>
            <a:endParaRPr sz="95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2"/>
          <p:cNvSpPr/>
          <p:nvPr/>
        </p:nvSpPr>
        <p:spPr>
          <a:xfrm>
            <a:off x="496119" y="382935"/>
            <a:ext cx="419695" cy="202704"/>
          </a:xfrm>
          <a:prstGeom prst="roundRect">
            <a:avLst>
              <a:gd fmla="val 2819"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12"/>
          <p:cNvSpPr/>
          <p:nvPr/>
        </p:nvSpPr>
        <p:spPr>
          <a:xfrm>
            <a:off x="563091" y="416421"/>
            <a:ext cx="742950" cy="135731"/>
          </a:xfrm>
          <a:prstGeom prst="rect">
            <a:avLst/>
          </a:prstGeom>
          <a:noFill/>
          <a:ln>
            <a:noFill/>
          </a:ln>
        </p:spPr>
        <p:txBody>
          <a:bodyPr anchorCtr="0" anchor="t" bIns="0" lIns="0" spcFirstLastPara="1" rIns="0" wrap="square" tIns="0">
            <a:noAutofit/>
          </a:bodyPr>
          <a:lstStyle/>
          <a:p>
            <a:pPr indent="0" lvl="0" marL="0" marR="0" rtl="0" algn="l">
              <a:lnSpc>
                <a:spcPct val="127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STEP 3</a:t>
            </a:r>
            <a:endParaRPr sz="700">
              <a:solidFill>
                <a:schemeClr val="dk1"/>
              </a:solidFill>
              <a:latin typeface="Calibri"/>
              <a:ea typeface="Calibri"/>
              <a:cs typeface="Calibri"/>
              <a:sym typeface="Calibri"/>
            </a:endParaRPr>
          </a:p>
        </p:txBody>
      </p:sp>
      <p:sp>
        <p:nvSpPr>
          <p:cNvPr id="337" name="Google Shape;337;p12"/>
          <p:cNvSpPr/>
          <p:nvPr/>
        </p:nvSpPr>
        <p:spPr>
          <a:xfrm>
            <a:off x="496119" y="625822"/>
            <a:ext cx="3581474" cy="34885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150"/>
              <a:buFont typeface="Righteous"/>
              <a:buNone/>
            </a:pPr>
            <a:r>
              <a:rPr lang="en-US" sz="2150">
                <a:solidFill>
                  <a:srgbClr val="01122E"/>
                </a:solidFill>
                <a:latin typeface="Righteous"/>
                <a:ea typeface="Righteous"/>
                <a:cs typeface="Righteous"/>
                <a:sym typeface="Righteous"/>
              </a:rPr>
              <a:t>Governance Comes First</a:t>
            </a:r>
            <a:endParaRPr sz="2150">
              <a:solidFill>
                <a:schemeClr val="dk1"/>
              </a:solidFill>
              <a:latin typeface="Calibri"/>
              <a:ea typeface="Calibri"/>
              <a:cs typeface="Calibri"/>
              <a:sym typeface="Calibri"/>
            </a:endParaRPr>
          </a:p>
        </p:txBody>
      </p:sp>
      <p:sp>
        <p:nvSpPr>
          <p:cNvPr id="338" name="Google Shape;338;p12"/>
          <p:cNvSpPr/>
          <p:nvPr/>
        </p:nvSpPr>
        <p:spPr>
          <a:xfrm>
            <a:off x="663550" y="1238399"/>
            <a:ext cx="8441531" cy="169664"/>
          </a:xfrm>
          <a:prstGeom prst="rect">
            <a:avLst/>
          </a:prstGeom>
          <a:noFill/>
          <a:ln>
            <a:noFill/>
          </a:ln>
        </p:spPr>
        <p:txBody>
          <a:bodyPr anchorCtr="0" anchor="t" bIns="0" lIns="0" spcFirstLastPara="1" rIns="0" wrap="square" tIns="0">
            <a:no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Before integration, usage conditions must be clear and unambiguous. Connectors evaluate service calls against predefined contracts and policies automatically.</a:t>
            </a:r>
            <a:endParaRPr sz="850">
              <a:solidFill>
                <a:schemeClr val="dk1"/>
              </a:solidFill>
              <a:latin typeface="Calibri"/>
              <a:ea typeface="Calibri"/>
              <a:cs typeface="Calibri"/>
              <a:sym typeface="Calibri"/>
            </a:endParaRPr>
          </a:p>
        </p:txBody>
      </p:sp>
      <p:sp>
        <p:nvSpPr>
          <p:cNvPr id="339" name="Google Shape;339;p12"/>
          <p:cNvSpPr/>
          <p:nvPr/>
        </p:nvSpPr>
        <p:spPr>
          <a:xfrm>
            <a:off x="496119" y="1125364"/>
            <a:ext cx="14288" cy="395734"/>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12"/>
          <p:cNvSpPr/>
          <p:nvPr/>
        </p:nvSpPr>
        <p:spPr>
          <a:xfrm>
            <a:off x="496119" y="1634133"/>
            <a:ext cx="4025652" cy="1149474"/>
          </a:xfrm>
          <a:prstGeom prst="roundRect">
            <a:avLst>
              <a:gd fmla="val 497"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12"/>
          <p:cNvSpPr/>
          <p:nvPr/>
        </p:nvSpPr>
        <p:spPr>
          <a:xfrm>
            <a:off x="510406" y="1648420"/>
            <a:ext cx="3997077" cy="334863"/>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12"/>
          <p:cNvSpPr/>
          <p:nvPr/>
        </p:nvSpPr>
        <p:spPr>
          <a:xfrm>
            <a:off x="622027" y="2083743"/>
            <a:ext cx="1395487" cy="17435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Who Can Use It</a:t>
            </a:r>
            <a:endParaRPr sz="1050">
              <a:solidFill>
                <a:schemeClr val="dk1"/>
              </a:solidFill>
              <a:latin typeface="Calibri"/>
              <a:ea typeface="Calibri"/>
              <a:cs typeface="Calibri"/>
              <a:sym typeface="Calibri"/>
            </a:endParaRPr>
          </a:p>
        </p:txBody>
      </p:sp>
      <p:sp>
        <p:nvSpPr>
          <p:cNvPr id="343" name="Google Shape;343;p12"/>
          <p:cNvSpPr/>
          <p:nvPr/>
        </p:nvSpPr>
        <p:spPr>
          <a:xfrm>
            <a:off x="622027" y="2318370"/>
            <a:ext cx="3773835" cy="339328"/>
          </a:xfrm>
          <a:prstGeom prst="rect">
            <a:avLst/>
          </a:prstGeom>
          <a:noFill/>
          <a:ln>
            <a:noFill/>
          </a:ln>
        </p:spPr>
        <p:txBody>
          <a:bodyPr anchorCtr="0" anchor="t" bIns="0" lIns="0" spcFirstLastPara="1" rIns="0" wrap="square" tIns="0">
            <a:norm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Only authenticated participants with valid contracts and verifiable credentials. Identity is verified before any data flows through the connector.</a:t>
            </a:r>
            <a:endParaRPr sz="850">
              <a:solidFill>
                <a:schemeClr val="dk1"/>
              </a:solidFill>
              <a:latin typeface="Calibri"/>
              <a:ea typeface="Calibri"/>
              <a:cs typeface="Calibri"/>
              <a:sym typeface="Calibri"/>
            </a:endParaRPr>
          </a:p>
        </p:txBody>
      </p:sp>
      <p:sp>
        <p:nvSpPr>
          <p:cNvPr id="344" name="Google Shape;344;p12"/>
          <p:cNvSpPr/>
          <p:nvPr/>
        </p:nvSpPr>
        <p:spPr>
          <a:xfrm>
            <a:off x="4622229" y="1634133"/>
            <a:ext cx="4025652" cy="1149474"/>
          </a:xfrm>
          <a:prstGeom prst="roundRect">
            <a:avLst>
              <a:gd fmla="val 497"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12"/>
          <p:cNvSpPr/>
          <p:nvPr/>
        </p:nvSpPr>
        <p:spPr>
          <a:xfrm>
            <a:off x="4636517" y="1648420"/>
            <a:ext cx="3997077" cy="334863"/>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12"/>
          <p:cNvSpPr/>
          <p:nvPr/>
        </p:nvSpPr>
        <p:spPr>
          <a:xfrm>
            <a:off x="4748138" y="2083743"/>
            <a:ext cx="1395487" cy="17435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For Which Purpose</a:t>
            </a:r>
            <a:endParaRPr sz="1050">
              <a:solidFill>
                <a:schemeClr val="dk1"/>
              </a:solidFill>
              <a:latin typeface="Calibri"/>
              <a:ea typeface="Calibri"/>
              <a:cs typeface="Calibri"/>
              <a:sym typeface="Calibri"/>
            </a:endParaRPr>
          </a:p>
        </p:txBody>
      </p:sp>
      <p:sp>
        <p:nvSpPr>
          <p:cNvPr id="347" name="Google Shape;347;p12"/>
          <p:cNvSpPr/>
          <p:nvPr/>
        </p:nvSpPr>
        <p:spPr>
          <a:xfrm>
            <a:off x="4748138" y="2318370"/>
            <a:ext cx="3773835" cy="339328"/>
          </a:xfrm>
          <a:prstGeom prst="rect">
            <a:avLst/>
          </a:prstGeom>
          <a:noFill/>
          <a:ln>
            <a:noFill/>
          </a:ln>
        </p:spPr>
        <p:txBody>
          <a:bodyPr anchorCtr="0" anchor="t" bIns="0" lIns="0" spcFirstLastPara="1" rIns="0" wrap="square" tIns="0">
            <a:norm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ODRL policies define permitted purposes explicitly. The connector enforces these at runtime: no manual checks, no workarounds, no ambiguity.</a:t>
            </a:r>
            <a:endParaRPr sz="850">
              <a:solidFill>
                <a:schemeClr val="dk1"/>
              </a:solidFill>
              <a:latin typeface="Calibri"/>
              <a:ea typeface="Calibri"/>
              <a:cs typeface="Calibri"/>
              <a:sym typeface="Calibri"/>
            </a:endParaRPr>
          </a:p>
        </p:txBody>
      </p:sp>
      <p:sp>
        <p:nvSpPr>
          <p:cNvPr id="348" name="Google Shape;348;p12"/>
          <p:cNvSpPr/>
          <p:nvPr/>
        </p:nvSpPr>
        <p:spPr>
          <a:xfrm>
            <a:off x="496119" y="2884066"/>
            <a:ext cx="4025652" cy="1319138"/>
          </a:xfrm>
          <a:prstGeom prst="roundRect">
            <a:avLst>
              <a:gd fmla="val 43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12"/>
          <p:cNvSpPr/>
          <p:nvPr/>
        </p:nvSpPr>
        <p:spPr>
          <a:xfrm>
            <a:off x="510406" y="2898353"/>
            <a:ext cx="3997077" cy="334863"/>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12"/>
          <p:cNvSpPr/>
          <p:nvPr/>
        </p:nvSpPr>
        <p:spPr>
          <a:xfrm>
            <a:off x="622027" y="3333676"/>
            <a:ext cx="1447577" cy="17435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Onward Sharing Rules</a:t>
            </a:r>
            <a:endParaRPr sz="1050">
              <a:solidFill>
                <a:schemeClr val="dk1"/>
              </a:solidFill>
              <a:latin typeface="Calibri"/>
              <a:ea typeface="Calibri"/>
              <a:cs typeface="Calibri"/>
              <a:sym typeface="Calibri"/>
            </a:endParaRPr>
          </a:p>
        </p:txBody>
      </p:sp>
      <p:sp>
        <p:nvSpPr>
          <p:cNvPr id="351" name="Google Shape;351;p12"/>
          <p:cNvSpPr/>
          <p:nvPr/>
        </p:nvSpPr>
        <p:spPr>
          <a:xfrm>
            <a:off x="622027" y="3568303"/>
            <a:ext cx="3773835" cy="508992"/>
          </a:xfrm>
          <a:prstGeom prst="rect">
            <a:avLst/>
          </a:prstGeom>
          <a:noFill/>
          <a:ln>
            <a:noFill/>
          </a:ln>
        </p:spPr>
        <p:txBody>
          <a:bodyPr anchorCtr="0" anchor="t" bIns="0" lIns="0" spcFirstLastPara="1" rIns="0" wrap="square" tIns="0">
            <a:norm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Policies specify whether results can be forwarded and under what conditions. This logic is machine-readable, not just documented in a PDF that no one reads.</a:t>
            </a:r>
            <a:endParaRPr sz="850">
              <a:solidFill>
                <a:schemeClr val="dk1"/>
              </a:solidFill>
              <a:latin typeface="Calibri"/>
              <a:ea typeface="Calibri"/>
              <a:cs typeface="Calibri"/>
              <a:sym typeface="Calibri"/>
            </a:endParaRPr>
          </a:p>
        </p:txBody>
      </p:sp>
      <p:sp>
        <p:nvSpPr>
          <p:cNvPr id="352" name="Google Shape;352;p12"/>
          <p:cNvSpPr/>
          <p:nvPr/>
        </p:nvSpPr>
        <p:spPr>
          <a:xfrm>
            <a:off x="4622229" y="2884066"/>
            <a:ext cx="4025652" cy="1319138"/>
          </a:xfrm>
          <a:prstGeom prst="roundRect">
            <a:avLst>
              <a:gd fmla="val 43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12"/>
          <p:cNvSpPr/>
          <p:nvPr/>
        </p:nvSpPr>
        <p:spPr>
          <a:xfrm>
            <a:off x="4636517" y="2898353"/>
            <a:ext cx="3997077" cy="334863"/>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12"/>
          <p:cNvSpPr/>
          <p:nvPr/>
        </p:nvSpPr>
        <p:spPr>
          <a:xfrm>
            <a:off x="4748138" y="3333676"/>
            <a:ext cx="1433513" cy="17435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Retention Constraints</a:t>
            </a:r>
            <a:endParaRPr sz="1050">
              <a:solidFill>
                <a:schemeClr val="dk1"/>
              </a:solidFill>
              <a:latin typeface="Calibri"/>
              <a:ea typeface="Calibri"/>
              <a:cs typeface="Calibri"/>
              <a:sym typeface="Calibri"/>
            </a:endParaRPr>
          </a:p>
        </p:txBody>
      </p:sp>
      <p:sp>
        <p:nvSpPr>
          <p:cNvPr id="355" name="Google Shape;355;p12"/>
          <p:cNvSpPr/>
          <p:nvPr/>
        </p:nvSpPr>
        <p:spPr>
          <a:xfrm>
            <a:off x="4748138" y="3568303"/>
            <a:ext cx="3773835" cy="339328"/>
          </a:xfrm>
          <a:prstGeom prst="rect">
            <a:avLst/>
          </a:prstGeom>
          <a:noFill/>
          <a:ln>
            <a:noFill/>
          </a:ln>
        </p:spPr>
        <p:txBody>
          <a:bodyPr anchorCtr="0" anchor="t" bIns="0" lIns="0" spcFirstLastPara="1" rIns="0" wrap="square" tIns="0">
            <a:norm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How long data may be stored, when it must be deleted, and what audit trail must be maintained throughout the data lifecycle.</a:t>
            </a:r>
            <a:endParaRPr sz="850">
              <a:solidFill>
                <a:schemeClr val="dk1"/>
              </a:solidFill>
              <a:latin typeface="Calibri"/>
              <a:ea typeface="Calibri"/>
              <a:cs typeface="Calibri"/>
              <a:sym typeface="Calibri"/>
            </a:endParaRPr>
          </a:p>
        </p:txBody>
      </p:sp>
      <p:sp>
        <p:nvSpPr>
          <p:cNvPr id="356" name="Google Shape;356;p12"/>
          <p:cNvSpPr/>
          <p:nvPr/>
        </p:nvSpPr>
        <p:spPr>
          <a:xfrm>
            <a:off x="496119" y="4316239"/>
            <a:ext cx="8151763" cy="444252"/>
          </a:xfrm>
          <a:prstGeom prst="roundRect">
            <a:avLst>
              <a:gd fmla="val 1286" name="adj"/>
            </a:avLst>
          </a:prstGeom>
          <a:solidFill>
            <a:srgbClr val="B6FC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357" name="Google Shape;357;p12"/>
          <p:cNvPicPr preferRelativeResize="0"/>
          <p:nvPr/>
        </p:nvPicPr>
        <p:blipFill rotWithShape="1">
          <a:blip r:embed="rId3">
            <a:alphaModFix/>
          </a:blip>
          <a:srcRect b="0" l="0" r="0" t="0"/>
          <a:stretch/>
        </p:blipFill>
        <p:spPr>
          <a:xfrm>
            <a:off x="607740" y="4477122"/>
            <a:ext cx="139526" cy="111621"/>
          </a:xfrm>
          <a:prstGeom prst="rect">
            <a:avLst/>
          </a:prstGeom>
          <a:noFill/>
          <a:ln>
            <a:noFill/>
          </a:ln>
        </p:spPr>
      </p:pic>
      <p:sp>
        <p:nvSpPr>
          <p:cNvPr id="358" name="Google Shape;358;p12"/>
          <p:cNvSpPr/>
          <p:nvPr/>
        </p:nvSpPr>
        <p:spPr>
          <a:xfrm>
            <a:off x="858887" y="4444603"/>
            <a:ext cx="8134573" cy="169664"/>
          </a:xfrm>
          <a:prstGeom prst="rect">
            <a:avLst/>
          </a:prstGeom>
          <a:noFill/>
          <a:ln>
            <a:noFill/>
          </a:ln>
        </p:spPr>
        <p:txBody>
          <a:bodyPr anchorCtr="0" anchor="t" bIns="0" lIns="0" spcFirstLastPara="1" rIns="0" wrap="square" tIns="0">
            <a:noAutofit/>
          </a:bodyPr>
          <a:lstStyle/>
          <a:p>
            <a:pPr indent="0" lvl="0" marL="0" marR="0" rtl="0" algn="l">
              <a:lnSpc>
                <a:spcPct val="127000"/>
              </a:lnSpc>
              <a:spcBef>
                <a:spcPts val="0"/>
              </a:spcBef>
              <a:spcAft>
                <a:spcPts val="0"/>
              </a:spcAft>
              <a:buClr>
                <a:srgbClr val="000000"/>
              </a:buClr>
              <a:buSzPts val="850"/>
              <a:buFont typeface="Roboto"/>
              <a:buNone/>
            </a:pPr>
            <a:r>
              <a:rPr lang="en-US" sz="850">
                <a:solidFill>
                  <a:srgbClr val="000000"/>
                </a:solidFill>
                <a:latin typeface="Roboto"/>
                <a:ea typeface="Roboto"/>
                <a:cs typeface="Roboto"/>
                <a:sym typeface="Roboto"/>
              </a:rPr>
              <a:t>Use Case: Schülerkarriere's contract with imc specifies: purpose = workforce analytics, retention = 12 months, no re-identification permitted.</a:t>
            </a:r>
            <a:endParaRPr sz="85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13"/>
          <p:cNvSpPr/>
          <p:nvPr/>
        </p:nvSpPr>
        <p:spPr>
          <a:xfrm>
            <a:off x="496119" y="534739"/>
            <a:ext cx="837009"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13"/>
          <p:cNvSpPr/>
          <p:nvPr/>
        </p:nvSpPr>
        <p:spPr>
          <a:xfrm>
            <a:off x="570533" y="571946"/>
            <a:ext cx="1145381"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KEY PRINCIPLE</a:t>
            </a:r>
            <a:endParaRPr sz="750">
              <a:solidFill>
                <a:schemeClr val="dk1"/>
              </a:solidFill>
              <a:latin typeface="Calibri"/>
              <a:ea typeface="Calibri"/>
              <a:cs typeface="Calibri"/>
              <a:sym typeface="Calibri"/>
            </a:endParaRPr>
          </a:p>
        </p:txBody>
      </p:sp>
      <p:sp>
        <p:nvSpPr>
          <p:cNvPr id="366" name="Google Shape;366;p13"/>
          <p:cNvSpPr/>
          <p:nvPr/>
        </p:nvSpPr>
        <p:spPr>
          <a:xfrm>
            <a:off x="496119" y="817513"/>
            <a:ext cx="5034632"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Consent Is Not an Afterthought</a:t>
            </a:r>
            <a:endParaRPr sz="2400">
              <a:solidFill>
                <a:schemeClr val="dk1"/>
              </a:solidFill>
              <a:latin typeface="Calibri"/>
              <a:ea typeface="Calibri"/>
              <a:cs typeface="Calibri"/>
              <a:sym typeface="Calibri"/>
            </a:endParaRPr>
          </a:p>
        </p:txBody>
      </p:sp>
      <p:sp>
        <p:nvSpPr>
          <p:cNvPr id="367" name="Google Shape;367;p13"/>
          <p:cNvSpPr/>
          <p:nvPr/>
        </p:nvSpPr>
        <p:spPr>
          <a:xfrm>
            <a:off x="682154" y="1530623"/>
            <a:ext cx="8422928"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In human-centric data spaces, consent shapes service flows and user experience. It is a design decision, not only a compliance topic.</a:t>
            </a:r>
            <a:endParaRPr sz="950">
              <a:solidFill>
                <a:schemeClr val="dk1"/>
              </a:solidFill>
              <a:latin typeface="Calibri"/>
              <a:ea typeface="Calibri"/>
              <a:cs typeface="Calibri"/>
              <a:sym typeface="Calibri"/>
            </a:endParaRPr>
          </a:p>
        </p:txBody>
      </p:sp>
      <p:sp>
        <p:nvSpPr>
          <p:cNvPr id="368" name="Google Shape;368;p13"/>
          <p:cNvSpPr/>
          <p:nvPr/>
        </p:nvSpPr>
        <p:spPr>
          <a:xfrm>
            <a:off x="496119" y="1391096"/>
            <a:ext cx="14288" cy="477515"/>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13"/>
          <p:cNvSpPr/>
          <p:nvPr/>
        </p:nvSpPr>
        <p:spPr>
          <a:xfrm>
            <a:off x="496119" y="2008138"/>
            <a:ext cx="2634555" cy="1735559"/>
          </a:xfrm>
          <a:prstGeom prst="roundRect">
            <a:avLst>
              <a:gd fmla="val 3951"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13"/>
          <p:cNvSpPr/>
          <p:nvPr/>
        </p:nvSpPr>
        <p:spPr>
          <a:xfrm>
            <a:off x="481831" y="2008138"/>
            <a:ext cx="57150" cy="1735559"/>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13"/>
          <p:cNvSpPr/>
          <p:nvPr/>
        </p:nvSpPr>
        <p:spPr>
          <a:xfrm>
            <a:off x="677242" y="2146399"/>
            <a:ext cx="159476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Personal Data Trigger</a:t>
            </a:r>
            <a:endParaRPr sz="1200">
              <a:solidFill>
                <a:schemeClr val="dk1"/>
              </a:solidFill>
              <a:latin typeface="Calibri"/>
              <a:ea typeface="Calibri"/>
              <a:cs typeface="Calibri"/>
              <a:sym typeface="Calibri"/>
            </a:endParaRPr>
          </a:p>
        </p:txBody>
      </p:sp>
      <p:sp>
        <p:nvSpPr>
          <p:cNvPr id="372" name="Google Shape;372;p13"/>
          <p:cNvSpPr/>
          <p:nvPr/>
        </p:nvSpPr>
        <p:spPr>
          <a:xfrm>
            <a:off x="677242" y="2414662"/>
            <a:ext cx="2315170" cy="1190774"/>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When student skill profiles contain personal data, GDPR consent is required before any processing. This must be built into the service chain architecture from the very beginning, not appended after the fact.</a:t>
            </a:r>
            <a:endParaRPr sz="950">
              <a:solidFill>
                <a:schemeClr val="dk1"/>
              </a:solidFill>
              <a:latin typeface="Calibri"/>
              <a:ea typeface="Calibri"/>
              <a:cs typeface="Calibri"/>
              <a:sym typeface="Calibri"/>
            </a:endParaRPr>
          </a:p>
        </p:txBody>
      </p:sp>
      <p:sp>
        <p:nvSpPr>
          <p:cNvPr id="373" name="Google Shape;373;p13"/>
          <p:cNvSpPr/>
          <p:nvPr/>
        </p:nvSpPr>
        <p:spPr>
          <a:xfrm>
            <a:off x="3254648" y="2008138"/>
            <a:ext cx="2634630" cy="1735559"/>
          </a:xfrm>
          <a:prstGeom prst="roundRect">
            <a:avLst>
              <a:gd fmla="val 3951"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13"/>
          <p:cNvSpPr/>
          <p:nvPr/>
        </p:nvSpPr>
        <p:spPr>
          <a:xfrm>
            <a:off x="3240360" y="2008138"/>
            <a:ext cx="57150" cy="1735559"/>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13"/>
          <p:cNvSpPr/>
          <p:nvPr/>
        </p:nvSpPr>
        <p:spPr>
          <a:xfrm>
            <a:off x="3435772" y="2146399"/>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UX Impact</a:t>
            </a:r>
            <a:endParaRPr sz="1200">
              <a:solidFill>
                <a:schemeClr val="dk1"/>
              </a:solidFill>
              <a:latin typeface="Calibri"/>
              <a:ea typeface="Calibri"/>
              <a:cs typeface="Calibri"/>
              <a:sym typeface="Calibri"/>
            </a:endParaRPr>
          </a:p>
        </p:txBody>
      </p:sp>
      <p:sp>
        <p:nvSpPr>
          <p:cNvPr id="376" name="Google Shape;376;p13"/>
          <p:cNvSpPr/>
          <p:nvPr/>
        </p:nvSpPr>
        <p:spPr>
          <a:xfrm>
            <a:off x="3435772" y="2414662"/>
            <a:ext cx="2315245" cy="992312"/>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Consent flows must be integrated smoothly into the user journey. Poor consent UX leads to low adoption, high dropout rates, and ultimately, a data space that no one uses.</a:t>
            </a:r>
            <a:endParaRPr sz="950">
              <a:solidFill>
                <a:schemeClr val="dk1"/>
              </a:solidFill>
              <a:latin typeface="Calibri"/>
              <a:ea typeface="Calibri"/>
              <a:cs typeface="Calibri"/>
              <a:sym typeface="Calibri"/>
            </a:endParaRPr>
          </a:p>
        </p:txBody>
      </p:sp>
      <p:sp>
        <p:nvSpPr>
          <p:cNvPr id="377" name="Google Shape;377;p13"/>
          <p:cNvSpPr/>
          <p:nvPr/>
        </p:nvSpPr>
        <p:spPr>
          <a:xfrm>
            <a:off x="6013252" y="2008138"/>
            <a:ext cx="2634555" cy="1735559"/>
          </a:xfrm>
          <a:prstGeom prst="roundRect">
            <a:avLst>
              <a:gd fmla="val 3951"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13"/>
          <p:cNvSpPr/>
          <p:nvPr/>
        </p:nvSpPr>
        <p:spPr>
          <a:xfrm>
            <a:off x="5998964" y="2008138"/>
            <a:ext cx="57150" cy="1735559"/>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13"/>
          <p:cNvSpPr/>
          <p:nvPr/>
        </p:nvSpPr>
        <p:spPr>
          <a:xfrm>
            <a:off x="6194375" y="2146399"/>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Scaling Implications</a:t>
            </a:r>
            <a:endParaRPr sz="1200">
              <a:solidFill>
                <a:schemeClr val="dk1"/>
              </a:solidFill>
              <a:latin typeface="Calibri"/>
              <a:ea typeface="Calibri"/>
              <a:cs typeface="Calibri"/>
              <a:sym typeface="Calibri"/>
            </a:endParaRPr>
          </a:p>
        </p:txBody>
      </p:sp>
      <p:sp>
        <p:nvSpPr>
          <p:cNvPr id="380" name="Google Shape;380;p13"/>
          <p:cNvSpPr/>
          <p:nvPr/>
        </p:nvSpPr>
        <p:spPr>
          <a:xfrm>
            <a:off x="6194375" y="2414662"/>
            <a:ext cx="2315170" cy="992312"/>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Consent management must scale across thousands of users and multiple service chains simultaneously. Manual consent processes simply do not scale; automation is essential.</a:t>
            </a:r>
            <a:endParaRPr sz="950">
              <a:solidFill>
                <a:schemeClr val="dk1"/>
              </a:solidFill>
              <a:latin typeface="Calibri"/>
              <a:ea typeface="Calibri"/>
              <a:cs typeface="Calibri"/>
              <a:sym typeface="Calibri"/>
            </a:endParaRPr>
          </a:p>
        </p:txBody>
      </p:sp>
      <p:sp>
        <p:nvSpPr>
          <p:cNvPr id="381" name="Google Shape;381;p13"/>
          <p:cNvSpPr/>
          <p:nvPr/>
        </p:nvSpPr>
        <p:spPr>
          <a:xfrm>
            <a:off x="496119" y="3883223"/>
            <a:ext cx="8151763" cy="725463"/>
          </a:xfrm>
          <a:prstGeom prst="roundRect">
            <a:avLst>
              <a:gd fmla="val 788"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382" name="Google Shape;382;p13"/>
          <p:cNvPicPr preferRelativeResize="0"/>
          <p:nvPr/>
        </p:nvPicPr>
        <p:blipFill rotWithShape="1">
          <a:blip r:embed="rId3">
            <a:alphaModFix/>
          </a:blip>
          <a:srcRect b="0" l="0" r="0" t="0"/>
          <a:stretch/>
        </p:blipFill>
        <p:spPr>
          <a:xfrm>
            <a:off x="620092" y="4067770"/>
            <a:ext cx="155004" cy="123974"/>
          </a:xfrm>
          <a:prstGeom prst="rect">
            <a:avLst/>
          </a:prstGeom>
          <a:noFill/>
          <a:ln>
            <a:noFill/>
          </a:ln>
        </p:spPr>
      </p:pic>
      <p:sp>
        <p:nvSpPr>
          <p:cNvPr id="383" name="Google Shape;383;p13"/>
          <p:cNvSpPr/>
          <p:nvPr/>
        </p:nvSpPr>
        <p:spPr>
          <a:xfrm>
            <a:off x="899071" y="4038154"/>
            <a:ext cx="762483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lang="en-US" sz="950">
                <a:solidFill>
                  <a:srgbClr val="000000"/>
                </a:solidFill>
                <a:latin typeface="Roboto"/>
                <a:ea typeface="Roboto"/>
                <a:cs typeface="Roboto"/>
                <a:sym typeface="Roboto"/>
              </a:rPr>
              <a:t>Use Case: Students on Schülerkarriere must consent to their skill profiles being used by imc for analytics. The PDI manages this flow end-to-end.</a:t>
            </a:r>
            <a:endParaRPr sz="95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14"/>
          <p:cNvSpPr/>
          <p:nvPr/>
        </p:nvSpPr>
        <p:spPr>
          <a:xfrm>
            <a:off x="496119" y="616669"/>
            <a:ext cx="850999" cy="202704"/>
          </a:xfrm>
          <a:prstGeom prst="roundRect">
            <a:avLst>
              <a:gd fmla="val 2819"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14"/>
          <p:cNvSpPr/>
          <p:nvPr/>
        </p:nvSpPr>
        <p:spPr>
          <a:xfrm>
            <a:off x="563091" y="650156"/>
            <a:ext cx="1174254" cy="135731"/>
          </a:xfrm>
          <a:prstGeom prst="rect">
            <a:avLst/>
          </a:prstGeom>
          <a:noFill/>
          <a:ln>
            <a:noFill/>
          </a:ln>
        </p:spPr>
        <p:txBody>
          <a:bodyPr anchorCtr="0" anchor="t" bIns="0" lIns="0" spcFirstLastPara="1" rIns="0" wrap="square" tIns="0">
            <a:noAutofit/>
          </a:bodyPr>
          <a:lstStyle/>
          <a:p>
            <a:pPr indent="0" lvl="0" marL="0" marR="0" rtl="0" algn="l">
              <a:lnSpc>
                <a:spcPct val="127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TOOL SPOTLIGHT</a:t>
            </a:r>
            <a:endParaRPr sz="700">
              <a:solidFill>
                <a:schemeClr val="dk1"/>
              </a:solidFill>
              <a:latin typeface="Calibri"/>
              <a:ea typeface="Calibri"/>
              <a:cs typeface="Calibri"/>
              <a:sym typeface="Calibri"/>
            </a:endParaRPr>
          </a:p>
        </p:txBody>
      </p:sp>
      <p:sp>
        <p:nvSpPr>
          <p:cNvPr id="391" name="Google Shape;391;p14"/>
          <p:cNvSpPr/>
          <p:nvPr/>
        </p:nvSpPr>
        <p:spPr>
          <a:xfrm>
            <a:off x="496119" y="859557"/>
            <a:ext cx="5026893" cy="34885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150"/>
              <a:buFont typeface="Righteous"/>
              <a:buNone/>
            </a:pPr>
            <a:r>
              <a:rPr lang="en-US" sz="2150">
                <a:solidFill>
                  <a:srgbClr val="01122E"/>
                </a:solidFill>
                <a:latin typeface="Righteous"/>
                <a:ea typeface="Righteous"/>
                <a:cs typeface="Righteous"/>
                <a:sym typeface="Righteous"/>
              </a:rPr>
              <a:t>PDI: Personal Data Intermediary</a:t>
            </a:r>
            <a:endParaRPr sz="2150">
              <a:solidFill>
                <a:schemeClr val="dk1"/>
              </a:solidFill>
              <a:latin typeface="Calibri"/>
              <a:ea typeface="Calibri"/>
              <a:cs typeface="Calibri"/>
              <a:sym typeface="Calibri"/>
            </a:endParaRPr>
          </a:p>
        </p:txBody>
      </p:sp>
      <p:sp>
        <p:nvSpPr>
          <p:cNvPr id="392" name="Google Shape;392;p14"/>
          <p:cNvSpPr/>
          <p:nvPr/>
        </p:nvSpPr>
        <p:spPr>
          <a:xfrm>
            <a:off x="496119" y="1359098"/>
            <a:ext cx="8608963" cy="169664"/>
          </a:xfrm>
          <a:prstGeom prst="rect">
            <a:avLst/>
          </a:prstGeom>
          <a:noFill/>
          <a:ln>
            <a:noFill/>
          </a:ln>
        </p:spPr>
        <p:txBody>
          <a:bodyPr anchorCtr="0" anchor="t" bIns="0" lIns="0" spcFirstLastPara="1" rIns="0" wrap="square" tIns="0">
            <a:no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The PDI (Personal Data Intermediary) is the consent management component in the Prometheus-X ecosystem, purpose-built for human-centric, multi-party data sharing environments.</a:t>
            </a:r>
            <a:endParaRPr sz="850">
              <a:solidFill>
                <a:schemeClr val="dk1"/>
              </a:solidFill>
              <a:latin typeface="Calibri"/>
              <a:ea typeface="Calibri"/>
              <a:cs typeface="Calibri"/>
              <a:sym typeface="Calibri"/>
            </a:endParaRPr>
          </a:p>
        </p:txBody>
      </p:sp>
      <p:sp>
        <p:nvSpPr>
          <p:cNvPr descr="preencoded.png" id="393" name="Google Shape;393;p14"/>
          <p:cNvSpPr/>
          <p:nvPr/>
        </p:nvSpPr>
        <p:spPr>
          <a:xfrm>
            <a:off x="496119" y="1641797"/>
            <a:ext cx="279053" cy="279053"/>
          </a:xfrm>
          <a:prstGeom prst="rect">
            <a:avLst/>
          </a:prstGeom>
          <a:noFill/>
          <a:ln>
            <a:noFill/>
          </a:ln>
        </p:spPr>
      </p:sp>
      <p:sp>
        <p:nvSpPr>
          <p:cNvPr id="394" name="Google Shape;394;p14"/>
          <p:cNvSpPr/>
          <p:nvPr/>
        </p:nvSpPr>
        <p:spPr>
          <a:xfrm>
            <a:off x="496119" y="2046387"/>
            <a:ext cx="1395487" cy="17435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Consent Receipts</a:t>
            </a:r>
            <a:endParaRPr sz="1050">
              <a:solidFill>
                <a:schemeClr val="dk1"/>
              </a:solidFill>
              <a:latin typeface="Calibri"/>
              <a:ea typeface="Calibri"/>
              <a:cs typeface="Calibri"/>
              <a:sym typeface="Calibri"/>
            </a:endParaRPr>
          </a:p>
        </p:txBody>
      </p:sp>
      <p:sp>
        <p:nvSpPr>
          <p:cNvPr id="395" name="Google Shape;395;p14"/>
          <p:cNvSpPr/>
          <p:nvPr/>
        </p:nvSpPr>
        <p:spPr>
          <a:xfrm>
            <a:off x="496119" y="2281014"/>
            <a:ext cx="4013076" cy="508992"/>
          </a:xfrm>
          <a:prstGeom prst="rect">
            <a:avLst/>
          </a:prstGeom>
          <a:noFill/>
          <a:ln>
            <a:noFill/>
          </a:ln>
        </p:spPr>
        <p:txBody>
          <a:bodyPr anchorCtr="0" anchor="t" bIns="0" lIns="0" spcFirstLastPara="1" rIns="0" wrap="square" tIns="0">
            <a:norm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Machine-readable proof that consent was given, by whom, for what purpose, and for how long. These receipts travel with the data through every step of the service chain.</a:t>
            </a:r>
            <a:endParaRPr sz="850">
              <a:solidFill>
                <a:schemeClr val="dk1"/>
              </a:solidFill>
              <a:latin typeface="Calibri"/>
              <a:ea typeface="Calibri"/>
              <a:cs typeface="Calibri"/>
              <a:sym typeface="Calibri"/>
            </a:endParaRPr>
          </a:p>
        </p:txBody>
      </p:sp>
      <p:sp>
        <p:nvSpPr>
          <p:cNvPr descr="preencoded.png" id="396" name="Google Shape;396;p14"/>
          <p:cNvSpPr/>
          <p:nvPr/>
        </p:nvSpPr>
        <p:spPr>
          <a:xfrm>
            <a:off x="4634731" y="1641797"/>
            <a:ext cx="279053" cy="279053"/>
          </a:xfrm>
          <a:prstGeom prst="rect">
            <a:avLst/>
          </a:prstGeom>
          <a:noFill/>
          <a:ln>
            <a:noFill/>
          </a:ln>
        </p:spPr>
      </p:sp>
      <p:sp>
        <p:nvSpPr>
          <p:cNvPr id="397" name="Google Shape;397;p14"/>
          <p:cNvSpPr/>
          <p:nvPr/>
        </p:nvSpPr>
        <p:spPr>
          <a:xfrm>
            <a:off x="4634731" y="2046387"/>
            <a:ext cx="1395487" cy="17435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Granular Control</a:t>
            </a:r>
            <a:endParaRPr sz="1050">
              <a:solidFill>
                <a:schemeClr val="dk1"/>
              </a:solidFill>
              <a:latin typeface="Calibri"/>
              <a:ea typeface="Calibri"/>
              <a:cs typeface="Calibri"/>
              <a:sym typeface="Calibri"/>
            </a:endParaRPr>
          </a:p>
        </p:txBody>
      </p:sp>
      <p:sp>
        <p:nvSpPr>
          <p:cNvPr id="398" name="Google Shape;398;p14"/>
          <p:cNvSpPr/>
          <p:nvPr/>
        </p:nvSpPr>
        <p:spPr>
          <a:xfrm>
            <a:off x="4634731" y="2281014"/>
            <a:ext cx="4013150" cy="339328"/>
          </a:xfrm>
          <a:prstGeom prst="rect">
            <a:avLst/>
          </a:prstGeom>
          <a:noFill/>
          <a:ln>
            <a:noFill/>
          </a:ln>
        </p:spPr>
        <p:txBody>
          <a:bodyPr anchorCtr="0" anchor="t" bIns="0" lIns="0" spcFirstLastPara="1" rIns="0" wrap="square" tIns="0">
            <a:norm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Users can consent to specific uses (analytics yes, marketing no) and revoke at any time. Revocation propagates automatically through the entire chain.</a:t>
            </a:r>
            <a:endParaRPr sz="850">
              <a:solidFill>
                <a:schemeClr val="dk1"/>
              </a:solidFill>
              <a:latin typeface="Calibri"/>
              <a:ea typeface="Calibri"/>
              <a:cs typeface="Calibri"/>
              <a:sym typeface="Calibri"/>
            </a:endParaRPr>
          </a:p>
        </p:txBody>
      </p:sp>
      <p:sp>
        <p:nvSpPr>
          <p:cNvPr descr="preencoded.png" id="399" name="Google Shape;399;p14"/>
          <p:cNvSpPr/>
          <p:nvPr/>
        </p:nvSpPr>
        <p:spPr>
          <a:xfrm>
            <a:off x="496119" y="2990924"/>
            <a:ext cx="279053" cy="279053"/>
          </a:xfrm>
          <a:prstGeom prst="rect">
            <a:avLst/>
          </a:prstGeom>
          <a:noFill/>
          <a:ln>
            <a:noFill/>
          </a:ln>
        </p:spPr>
      </p:sp>
      <p:sp>
        <p:nvSpPr>
          <p:cNvPr id="400" name="Google Shape;400;p14"/>
          <p:cNvSpPr/>
          <p:nvPr/>
        </p:nvSpPr>
        <p:spPr>
          <a:xfrm>
            <a:off x="496119" y="3395514"/>
            <a:ext cx="1621631" cy="17435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Service Chain Awareness</a:t>
            </a:r>
            <a:endParaRPr sz="1050">
              <a:solidFill>
                <a:schemeClr val="dk1"/>
              </a:solidFill>
              <a:latin typeface="Calibri"/>
              <a:ea typeface="Calibri"/>
              <a:cs typeface="Calibri"/>
              <a:sym typeface="Calibri"/>
            </a:endParaRPr>
          </a:p>
        </p:txBody>
      </p:sp>
      <p:sp>
        <p:nvSpPr>
          <p:cNvPr id="401" name="Google Shape;401;p14"/>
          <p:cNvSpPr/>
          <p:nvPr/>
        </p:nvSpPr>
        <p:spPr>
          <a:xfrm>
            <a:off x="496119" y="3630141"/>
            <a:ext cx="4013076" cy="339328"/>
          </a:xfrm>
          <a:prstGeom prst="rect">
            <a:avLst/>
          </a:prstGeom>
          <a:noFill/>
          <a:ln>
            <a:noFill/>
          </a:ln>
        </p:spPr>
        <p:txBody>
          <a:bodyPr anchorCtr="0" anchor="t" bIns="0" lIns="0" spcFirstLastPara="1" rIns="0" wrap="square" tIns="0">
            <a:norm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Consent is evaluated at each step in the service chain, not just at the entry point. This ensures compliance across all participants and transformation steps.</a:t>
            </a:r>
            <a:endParaRPr sz="850">
              <a:solidFill>
                <a:schemeClr val="dk1"/>
              </a:solidFill>
              <a:latin typeface="Calibri"/>
              <a:ea typeface="Calibri"/>
              <a:cs typeface="Calibri"/>
              <a:sym typeface="Calibri"/>
            </a:endParaRPr>
          </a:p>
        </p:txBody>
      </p:sp>
      <p:sp>
        <p:nvSpPr>
          <p:cNvPr descr="preencoded.png" id="402" name="Google Shape;402;p14"/>
          <p:cNvSpPr/>
          <p:nvPr/>
        </p:nvSpPr>
        <p:spPr>
          <a:xfrm>
            <a:off x="4634731" y="2990924"/>
            <a:ext cx="279053" cy="279053"/>
          </a:xfrm>
          <a:prstGeom prst="rect">
            <a:avLst/>
          </a:prstGeom>
          <a:noFill/>
          <a:ln>
            <a:noFill/>
          </a:ln>
        </p:spPr>
      </p:sp>
      <p:sp>
        <p:nvSpPr>
          <p:cNvPr id="403" name="Google Shape;403;p14"/>
          <p:cNvSpPr/>
          <p:nvPr/>
        </p:nvSpPr>
        <p:spPr>
          <a:xfrm>
            <a:off x="4634731" y="3395514"/>
            <a:ext cx="1395487" cy="17435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GDPR Alignment</a:t>
            </a:r>
            <a:endParaRPr sz="1050">
              <a:solidFill>
                <a:schemeClr val="dk1"/>
              </a:solidFill>
              <a:latin typeface="Calibri"/>
              <a:ea typeface="Calibri"/>
              <a:cs typeface="Calibri"/>
              <a:sym typeface="Calibri"/>
            </a:endParaRPr>
          </a:p>
        </p:txBody>
      </p:sp>
      <p:sp>
        <p:nvSpPr>
          <p:cNvPr id="404" name="Google Shape;404;p14"/>
          <p:cNvSpPr/>
          <p:nvPr/>
        </p:nvSpPr>
        <p:spPr>
          <a:xfrm>
            <a:off x="4634731" y="3630141"/>
            <a:ext cx="4013150" cy="339328"/>
          </a:xfrm>
          <a:prstGeom prst="rect">
            <a:avLst/>
          </a:prstGeom>
          <a:noFill/>
          <a:ln>
            <a:noFill/>
          </a:ln>
        </p:spPr>
        <p:txBody>
          <a:bodyPr anchorCtr="0" anchor="t" bIns="0" lIns="0" spcFirstLastPara="1" rIns="0" wrap="square" tIns="0">
            <a:norm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Built-in support for right to access, right to erasure, and purpose limitation. Designed for European regulatory requirements from day one.</a:t>
            </a:r>
            <a:endParaRPr sz="850">
              <a:solidFill>
                <a:schemeClr val="dk1"/>
              </a:solidFill>
              <a:latin typeface="Calibri"/>
              <a:ea typeface="Calibri"/>
              <a:cs typeface="Calibri"/>
              <a:sym typeface="Calibri"/>
            </a:endParaRPr>
          </a:p>
        </p:txBody>
      </p:sp>
      <p:sp>
        <p:nvSpPr>
          <p:cNvPr id="405" name="Google Shape;405;p14"/>
          <p:cNvSpPr/>
          <p:nvPr/>
        </p:nvSpPr>
        <p:spPr>
          <a:xfrm>
            <a:off x="496119" y="4082504"/>
            <a:ext cx="8151763" cy="444252"/>
          </a:xfrm>
          <a:prstGeom prst="roundRect">
            <a:avLst>
              <a:gd fmla="val 1286" name="adj"/>
            </a:avLst>
          </a:prstGeom>
          <a:solidFill>
            <a:srgbClr val="FCF2B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406" name="Google Shape;406;p14"/>
          <p:cNvPicPr preferRelativeResize="0"/>
          <p:nvPr/>
        </p:nvPicPr>
        <p:blipFill rotWithShape="1">
          <a:blip r:embed="rId3">
            <a:alphaModFix/>
          </a:blip>
          <a:srcRect b="0" l="0" r="0" t="0"/>
          <a:stretch/>
        </p:blipFill>
        <p:spPr>
          <a:xfrm>
            <a:off x="607740" y="4243388"/>
            <a:ext cx="139526" cy="111621"/>
          </a:xfrm>
          <a:prstGeom prst="rect">
            <a:avLst/>
          </a:prstGeom>
          <a:noFill/>
          <a:ln>
            <a:noFill/>
          </a:ln>
        </p:spPr>
      </p:pic>
      <p:sp>
        <p:nvSpPr>
          <p:cNvPr id="407" name="Google Shape;407;p14"/>
          <p:cNvSpPr/>
          <p:nvPr/>
        </p:nvSpPr>
        <p:spPr>
          <a:xfrm>
            <a:off x="858887" y="4210869"/>
            <a:ext cx="8134573" cy="169664"/>
          </a:xfrm>
          <a:prstGeom prst="rect">
            <a:avLst/>
          </a:prstGeom>
          <a:noFill/>
          <a:ln>
            <a:noFill/>
          </a:ln>
        </p:spPr>
        <p:txBody>
          <a:bodyPr anchorCtr="0" anchor="t" bIns="0" lIns="0" spcFirstLastPara="1" rIns="0" wrap="square" tIns="0">
            <a:noAutofit/>
          </a:bodyPr>
          <a:lstStyle/>
          <a:p>
            <a:pPr indent="0" lvl="0" marL="0" marR="0" rtl="0" algn="l">
              <a:lnSpc>
                <a:spcPct val="127000"/>
              </a:lnSpc>
              <a:spcBef>
                <a:spcPts val="0"/>
              </a:spcBef>
              <a:spcAft>
                <a:spcPts val="0"/>
              </a:spcAft>
              <a:buClr>
                <a:srgbClr val="000000"/>
              </a:buClr>
              <a:buSzPts val="850"/>
              <a:buFont typeface="Roboto"/>
              <a:buNone/>
            </a:pPr>
            <a:r>
              <a:rPr lang="en-US" sz="850">
                <a:solidFill>
                  <a:srgbClr val="000000"/>
                </a:solidFill>
                <a:latin typeface="Roboto"/>
                <a:ea typeface="Roboto"/>
                <a:cs typeface="Roboto"/>
                <a:sym typeface="Roboto"/>
              </a:rPr>
              <a:t>PM responsibility: Ensure consent flows are defined and tested during onboarding, never retrofitted after launch.</a:t>
            </a:r>
            <a:endParaRPr sz="85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15"/>
          <p:cNvSpPr/>
          <p:nvPr/>
        </p:nvSpPr>
        <p:spPr>
          <a:xfrm>
            <a:off x="496119" y="771376"/>
            <a:ext cx="466279"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15"/>
          <p:cNvSpPr/>
          <p:nvPr/>
        </p:nvSpPr>
        <p:spPr>
          <a:xfrm>
            <a:off x="570533" y="808583"/>
            <a:ext cx="774650"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STEP 4</a:t>
            </a:r>
            <a:endParaRPr sz="750">
              <a:solidFill>
                <a:schemeClr val="dk1"/>
              </a:solidFill>
              <a:latin typeface="Calibri"/>
              <a:ea typeface="Calibri"/>
              <a:cs typeface="Calibri"/>
              <a:sym typeface="Calibri"/>
            </a:endParaRPr>
          </a:p>
        </p:txBody>
      </p:sp>
      <p:sp>
        <p:nvSpPr>
          <p:cNvPr id="415" name="Google Shape;415;p15"/>
          <p:cNvSpPr/>
          <p:nvPr/>
        </p:nvSpPr>
        <p:spPr>
          <a:xfrm>
            <a:off x="496119" y="1054150"/>
            <a:ext cx="3571726"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Enter the Data Space</a:t>
            </a:r>
            <a:endParaRPr sz="2400">
              <a:solidFill>
                <a:schemeClr val="dk1"/>
              </a:solidFill>
              <a:latin typeface="Calibri"/>
              <a:ea typeface="Calibri"/>
              <a:cs typeface="Calibri"/>
              <a:sym typeface="Calibri"/>
            </a:endParaRPr>
          </a:p>
        </p:txBody>
      </p:sp>
      <p:sp>
        <p:nvSpPr>
          <p:cNvPr id="416" name="Google Shape;416;p15"/>
          <p:cNvSpPr/>
          <p:nvPr/>
        </p:nvSpPr>
        <p:spPr>
          <a:xfrm>
            <a:off x="496119" y="1627733"/>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The offering becomes visible and usable only once it is properly registered in the catalog and the connector is correctly configured. This step is about coordination and quality assurance, not configuration.</a:t>
            </a:r>
            <a:endParaRPr sz="950">
              <a:solidFill>
                <a:schemeClr val="dk1"/>
              </a:solidFill>
              <a:latin typeface="Calibri"/>
              <a:ea typeface="Calibri"/>
              <a:cs typeface="Calibri"/>
              <a:sym typeface="Calibri"/>
            </a:endParaRPr>
          </a:p>
        </p:txBody>
      </p:sp>
      <p:sp>
        <p:nvSpPr>
          <p:cNvPr id="417" name="Google Shape;417;p15"/>
          <p:cNvSpPr/>
          <p:nvPr/>
        </p:nvSpPr>
        <p:spPr>
          <a:xfrm>
            <a:off x="496119" y="2164184"/>
            <a:ext cx="2634555" cy="2207940"/>
          </a:xfrm>
          <a:prstGeom prst="roundRect">
            <a:avLst>
              <a:gd fmla="val 25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8" name="Google Shape;418;p15"/>
          <p:cNvSpPr/>
          <p:nvPr/>
        </p:nvSpPr>
        <p:spPr>
          <a:xfrm>
            <a:off x="624855" y="2292921"/>
            <a:ext cx="372070" cy="372070"/>
          </a:xfrm>
          <a:prstGeom prst="roundRect">
            <a:avLst>
              <a:gd fmla="val 15358477"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419" name="Google Shape;419;p15"/>
          <p:cNvSpPr/>
          <p:nvPr/>
        </p:nvSpPr>
        <p:spPr>
          <a:xfrm>
            <a:off x="727174" y="2395165"/>
            <a:ext cx="167432" cy="167432"/>
          </a:xfrm>
          <a:prstGeom prst="rect">
            <a:avLst/>
          </a:prstGeom>
          <a:noFill/>
          <a:ln>
            <a:noFill/>
          </a:ln>
        </p:spPr>
      </p:sp>
      <p:sp>
        <p:nvSpPr>
          <p:cNvPr id="420" name="Google Shape;420;p15"/>
          <p:cNvSpPr/>
          <p:nvPr/>
        </p:nvSpPr>
        <p:spPr>
          <a:xfrm>
            <a:off x="624855" y="2788965"/>
            <a:ext cx="2377083" cy="3876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Catalog Entry Reviewed as Product</a:t>
            </a:r>
            <a:endParaRPr sz="1200">
              <a:solidFill>
                <a:schemeClr val="dk1"/>
              </a:solidFill>
              <a:latin typeface="Calibri"/>
              <a:ea typeface="Calibri"/>
              <a:cs typeface="Calibri"/>
              <a:sym typeface="Calibri"/>
            </a:endParaRPr>
          </a:p>
        </p:txBody>
      </p:sp>
      <p:sp>
        <p:nvSpPr>
          <p:cNvPr id="421" name="Google Shape;421;p15"/>
          <p:cNvSpPr/>
          <p:nvPr/>
        </p:nvSpPr>
        <p:spPr>
          <a:xfrm>
            <a:off x="624855" y="3251076"/>
            <a:ext cx="2377083" cy="992312"/>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Clear description with structured metadata, conditions visible, contact defined, and lifecycle considered. The catalog entry is your product interface, not documentation.</a:t>
            </a:r>
            <a:endParaRPr sz="950">
              <a:solidFill>
                <a:schemeClr val="dk1"/>
              </a:solidFill>
              <a:latin typeface="Calibri"/>
              <a:ea typeface="Calibri"/>
              <a:cs typeface="Calibri"/>
              <a:sym typeface="Calibri"/>
            </a:endParaRPr>
          </a:p>
        </p:txBody>
      </p:sp>
      <p:sp>
        <p:nvSpPr>
          <p:cNvPr id="422" name="Google Shape;422;p15"/>
          <p:cNvSpPr/>
          <p:nvPr/>
        </p:nvSpPr>
        <p:spPr>
          <a:xfrm>
            <a:off x="3254648" y="2164184"/>
            <a:ext cx="2634630" cy="2207940"/>
          </a:xfrm>
          <a:prstGeom prst="roundRect">
            <a:avLst>
              <a:gd fmla="val 25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15"/>
          <p:cNvSpPr/>
          <p:nvPr/>
        </p:nvSpPr>
        <p:spPr>
          <a:xfrm>
            <a:off x="3383384" y="2292921"/>
            <a:ext cx="372070" cy="372070"/>
          </a:xfrm>
          <a:prstGeom prst="roundRect">
            <a:avLst>
              <a:gd fmla="val 15358477"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424" name="Google Shape;424;p15"/>
          <p:cNvSpPr/>
          <p:nvPr/>
        </p:nvSpPr>
        <p:spPr>
          <a:xfrm>
            <a:off x="3485704" y="2395165"/>
            <a:ext cx="167432" cy="167432"/>
          </a:xfrm>
          <a:prstGeom prst="rect">
            <a:avLst/>
          </a:prstGeom>
          <a:noFill/>
          <a:ln>
            <a:noFill/>
          </a:ln>
        </p:spPr>
      </p:sp>
      <p:sp>
        <p:nvSpPr>
          <p:cNvPr id="425" name="Google Shape;425;p15"/>
          <p:cNvSpPr/>
          <p:nvPr/>
        </p:nvSpPr>
        <p:spPr>
          <a:xfrm>
            <a:off x="3383384" y="2788965"/>
            <a:ext cx="2261741"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Connector Environment Defined</a:t>
            </a:r>
            <a:endParaRPr sz="1200">
              <a:solidFill>
                <a:schemeClr val="dk1"/>
              </a:solidFill>
              <a:latin typeface="Calibri"/>
              <a:ea typeface="Calibri"/>
              <a:cs typeface="Calibri"/>
              <a:sym typeface="Calibri"/>
            </a:endParaRPr>
          </a:p>
        </p:txBody>
      </p:sp>
      <p:sp>
        <p:nvSpPr>
          <p:cNvPr id="426" name="Google Shape;426;p15"/>
          <p:cNvSpPr/>
          <p:nvPr/>
        </p:nvSpPr>
        <p:spPr>
          <a:xfrm>
            <a:off x="3383384" y="3057227"/>
            <a:ext cx="2377157" cy="992312"/>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The PDC is configured with correct endpoints, credentials, and policy enforcement rules. The PM coordinates with the technical team to confirm readiness before proceeding.</a:t>
            </a:r>
            <a:endParaRPr sz="950">
              <a:solidFill>
                <a:schemeClr val="dk1"/>
              </a:solidFill>
              <a:latin typeface="Calibri"/>
              <a:ea typeface="Calibri"/>
              <a:cs typeface="Calibri"/>
              <a:sym typeface="Calibri"/>
            </a:endParaRPr>
          </a:p>
        </p:txBody>
      </p:sp>
      <p:sp>
        <p:nvSpPr>
          <p:cNvPr id="427" name="Google Shape;427;p15"/>
          <p:cNvSpPr/>
          <p:nvPr/>
        </p:nvSpPr>
        <p:spPr>
          <a:xfrm>
            <a:off x="6013252" y="2164184"/>
            <a:ext cx="2634555" cy="2207940"/>
          </a:xfrm>
          <a:prstGeom prst="roundRect">
            <a:avLst>
              <a:gd fmla="val 25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15"/>
          <p:cNvSpPr/>
          <p:nvPr/>
        </p:nvSpPr>
        <p:spPr>
          <a:xfrm>
            <a:off x="6141988" y="2292921"/>
            <a:ext cx="372070" cy="372070"/>
          </a:xfrm>
          <a:prstGeom prst="roundRect">
            <a:avLst>
              <a:gd fmla="val 15358477"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429" name="Google Shape;429;p15"/>
          <p:cNvSpPr/>
          <p:nvPr/>
        </p:nvSpPr>
        <p:spPr>
          <a:xfrm>
            <a:off x="6244307" y="2395165"/>
            <a:ext cx="167432" cy="167432"/>
          </a:xfrm>
          <a:prstGeom prst="rect">
            <a:avLst/>
          </a:prstGeom>
          <a:noFill/>
          <a:ln>
            <a:noFill/>
          </a:ln>
        </p:spPr>
      </p:sp>
      <p:sp>
        <p:nvSpPr>
          <p:cNvPr id="430" name="Google Shape;430;p15"/>
          <p:cNvSpPr/>
          <p:nvPr/>
        </p:nvSpPr>
        <p:spPr>
          <a:xfrm>
            <a:off x="6141988" y="2788965"/>
            <a:ext cx="2241203"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Integration Tested End-to-End</a:t>
            </a:r>
            <a:endParaRPr sz="1200">
              <a:solidFill>
                <a:schemeClr val="dk1"/>
              </a:solidFill>
              <a:latin typeface="Calibri"/>
              <a:ea typeface="Calibri"/>
              <a:cs typeface="Calibri"/>
              <a:sym typeface="Calibri"/>
            </a:endParaRPr>
          </a:p>
        </p:txBody>
      </p:sp>
      <p:sp>
        <p:nvSpPr>
          <p:cNvPr id="431" name="Google Shape;431;p15"/>
          <p:cNvSpPr/>
          <p:nvPr/>
        </p:nvSpPr>
        <p:spPr>
          <a:xfrm>
            <a:off x="6141988" y="3057227"/>
            <a:ext cx="2377083" cy="992312"/>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Full flow verified: discovery → policy check → consent → data exchange → logging. The PM walks through each step to confirm the system works exactly as designed.</a:t>
            </a:r>
            <a:endParaRPr sz="95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16"/>
          <p:cNvSpPr/>
          <p:nvPr/>
        </p:nvSpPr>
        <p:spPr>
          <a:xfrm>
            <a:off x="426393" y="296987"/>
            <a:ext cx="400496" cy="190649"/>
          </a:xfrm>
          <a:prstGeom prst="roundRect">
            <a:avLst>
              <a:gd fmla="val 2998"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16"/>
          <p:cNvSpPr/>
          <p:nvPr/>
        </p:nvSpPr>
        <p:spPr>
          <a:xfrm>
            <a:off x="490314" y="328910"/>
            <a:ext cx="729853" cy="126802"/>
          </a:xfrm>
          <a:prstGeom prst="rect">
            <a:avLst/>
          </a:prstGeom>
          <a:noFill/>
          <a:ln>
            <a:noFill/>
          </a:ln>
        </p:spPr>
        <p:txBody>
          <a:bodyPr anchorCtr="0" anchor="t" bIns="0" lIns="0" spcFirstLastPara="1" rIns="0" wrap="square" tIns="0">
            <a:noAutofit/>
          </a:bodyPr>
          <a:lstStyle/>
          <a:p>
            <a:pPr indent="0" lvl="0" marL="0" marR="0" rtl="0" algn="l">
              <a:lnSpc>
                <a:spcPct val="124000"/>
              </a:lnSpc>
              <a:spcBef>
                <a:spcPts val="0"/>
              </a:spcBef>
              <a:spcAft>
                <a:spcPts val="0"/>
              </a:spcAft>
              <a:buClr>
                <a:srgbClr val="01122E"/>
              </a:buClr>
              <a:buSzPts val="650"/>
              <a:buFont typeface="Roboto"/>
              <a:buNone/>
            </a:pPr>
            <a:r>
              <a:rPr lang="en-US" sz="650">
                <a:solidFill>
                  <a:srgbClr val="01122E"/>
                </a:solidFill>
                <a:latin typeface="Roboto"/>
                <a:ea typeface="Roboto"/>
                <a:cs typeface="Roboto"/>
                <a:sym typeface="Roboto"/>
              </a:rPr>
              <a:t>STEP 5</a:t>
            </a:r>
            <a:endParaRPr sz="650">
              <a:solidFill>
                <a:schemeClr val="dk1"/>
              </a:solidFill>
              <a:latin typeface="Calibri"/>
              <a:ea typeface="Calibri"/>
              <a:cs typeface="Calibri"/>
              <a:sym typeface="Calibri"/>
            </a:endParaRPr>
          </a:p>
        </p:txBody>
      </p:sp>
      <p:sp>
        <p:nvSpPr>
          <p:cNvPr id="439" name="Google Shape;439;p16"/>
          <p:cNvSpPr/>
          <p:nvPr/>
        </p:nvSpPr>
        <p:spPr>
          <a:xfrm>
            <a:off x="426393" y="524247"/>
            <a:ext cx="3122191" cy="333077"/>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050"/>
              <a:buFont typeface="Righteous"/>
              <a:buNone/>
            </a:pPr>
            <a:r>
              <a:rPr lang="en-US" sz="2050">
                <a:solidFill>
                  <a:srgbClr val="01122E"/>
                </a:solidFill>
                <a:latin typeface="Righteous"/>
                <a:ea typeface="Righteous"/>
                <a:cs typeface="Righteous"/>
                <a:sym typeface="Righteous"/>
              </a:rPr>
              <a:t>Validate the Full Flow</a:t>
            </a:r>
            <a:endParaRPr sz="2050">
              <a:solidFill>
                <a:schemeClr val="dk1"/>
              </a:solidFill>
              <a:latin typeface="Calibri"/>
              <a:ea typeface="Calibri"/>
              <a:cs typeface="Calibri"/>
              <a:sym typeface="Calibri"/>
            </a:endParaRPr>
          </a:p>
        </p:txBody>
      </p:sp>
      <p:sp>
        <p:nvSpPr>
          <p:cNvPr id="440" name="Google Shape;440;p16"/>
          <p:cNvSpPr/>
          <p:nvPr/>
        </p:nvSpPr>
        <p:spPr>
          <a:xfrm>
            <a:off x="426393" y="994693"/>
            <a:ext cx="8291215" cy="317153"/>
          </a:xfrm>
          <a:prstGeom prst="rect">
            <a:avLst/>
          </a:prstGeom>
          <a:noFill/>
          <a:ln>
            <a:noFill/>
          </a:ln>
        </p:spPr>
        <p:txBody>
          <a:bodyPr anchorCtr="0" anchor="t" bIns="0" lIns="0" spcFirstLastPara="1" rIns="0" wrap="square" tIns="0">
            <a:normAutofit/>
          </a:bodyPr>
          <a:lstStyle/>
          <a:p>
            <a:pPr indent="0" lvl="0" marL="0" marR="0" rtl="0" algn="l">
              <a:lnSpc>
                <a:spcPct val="124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Before declaring success, the PM walks the complete story from discovery to execution. Every step must be verified, not assumed. This is the PM's final quality gate before go-live.</a:t>
            </a:r>
            <a:endParaRPr sz="800">
              <a:solidFill>
                <a:schemeClr val="dk1"/>
              </a:solidFill>
              <a:latin typeface="Calibri"/>
              <a:ea typeface="Calibri"/>
              <a:cs typeface="Calibri"/>
              <a:sym typeface="Calibri"/>
            </a:endParaRPr>
          </a:p>
        </p:txBody>
      </p:sp>
      <p:pic>
        <p:nvPicPr>
          <p:cNvPr descr="preencoded.png" id="441" name="Google Shape;441;p16"/>
          <p:cNvPicPr preferRelativeResize="0"/>
          <p:nvPr/>
        </p:nvPicPr>
        <p:blipFill rotWithShape="1">
          <a:blip r:embed="rId3">
            <a:alphaModFix/>
          </a:blip>
          <a:srcRect b="0" l="0" r="0" t="0"/>
          <a:stretch/>
        </p:blipFill>
        <p:spPr>
          <a:xfrm>
            <a:off x="559147" y="1414835"/>
            <a:ext cx="8025631" cy="3011537"/>
          </a:xfrm>
          <a:prstGeom prst="rect">
            <a:avLst/>
          </a:prstGeom>
          <a:noFill/>
          <a:ln>
            <a:noFill/>
          </a:ln>
        </p:spPr>
      </p:pic>
      <p:sp>
        <p:nvSpPr>
          <p:cNvPr id="442" name="Google Shape;442;p16"/>
          <p:cNvSpPr/>
          <p:nvPr/>
        </p:nvSpPr>
        <p:spPr>
          <a:xfrm>
            <a:off x="6815142" y="3695293"/>
            <a:ext cx="1439085" cy="233185"/>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450"/>
              <a:buFont typeface="Righteous"/>
              <a:buNone/>
            </a:pPr>
            <a:r>
              <a:rPr lang="en-US" sz="1450">
                <a:solidFill>
                  <a:srgbClr val="01122E"/>
                </a:solidFill>
                <a:latin typeface="Righteous"/>
                <a:ea typeface="Righteous"/>
                <a:cs typeface="Righteous"/>
                <a:sym typeface="Righteous"/>
              </a:rPr>
              <a:t>Logging</a:t>
            </a:r>
            <a:endParaRPr sz="1450">
              <a:solidFill>
                <a:schemeClr val="dk1"/>
              </a:solidFill>
              <a:latin typeface="Calibri"/>
              <a:ea typeface="Calibri"/>
              <a:cs typeface="Calibri"/>
              <a:sym typeface="Calibri"/>
            </a:endParaRPr>
          </a:p>
        </p:txBody>
      </p:sp>
      <p:sp>
        <p:nvSpPr>
          <p:cNvPr id="443" name="Google Shape;443;p16"/>
          <p:cNvSpPr/>
          <p:nvPr/>
        </p:nvSpPr>
        <p:spPr>
          <a:xfrm>
            <a:off x="5518198" y="3578701"/>
            <a:ext cx="1210485" cy="466369"/>
          </a:xfrm>
          <a:prstGeom prst="rect">
            <a:avLst/>
          </a:prstGeom>
          <a:noFill/>
          <a:ln>
            <a:noFill/>
          </a:ln>
        </p:spPr>
        <p:txBody>
          <a:bodyPr anchorCtr="0" anchor="t" bIns="0" lIns="0" spcFirstLastPara="1" rIns="0" wrap="square" tIns="0">
            <a:normAutofit/>
          </a:bodyPr>
          <a:lstStyle/>
          <a:p>
            <a:pPr indent="0" lvl="0" marL="0" marR="0" rtl="0" algn="ctr">
              <a:lnSpc>
                <a:spcPct val="104000"/>
              </a:lnSpc>
              <a:spcBef>
                <a:spcPts val="0"/>
              </a:spcBef>
              <a:spcAft>
                <a:spcPts val="0"/>
              </a:spcAft>
              <a:buClr>
                <a:srgbClr val="01122E"/>
              </a:buClr>
              <a:buSzPts val="1450"/>
              <a:buFont typeface="Righteous"/>
              <a:buNone/>
            </a:pPr>
            <a:r>
              <a:rPr lang="en-US" sz="1450">
                <a:solidFill>
                  <a:srgbClr val="01122E"/>
                </a:solidFill>
                <a:latin typeface="Righteous"/>
                <a:ea typeface="Righteous"/>
                <a:cs typeface="Righteous"/>
                <a:sym typeface="Righteous"/>
              </a:rPr>
              <a:t>Service Execute</a:t>
            </a:r>
            <a:endParaRPr sz="1450">
              <a:solidFill>
                <a:schemeClr val="dk1"/>
              </a:solidFill>
              <a:latin typeface="Calibri"/>
              <a:ea typeface="Calibri"/>
              <a:cs typeface="Calibri"/>
              <a:sym typeface="Calibri"/>
            </a:endParaRPr>
          </a:p>
        </p:txBody>
      </p:sp>
      <p:sp>
        <p:nvSpPr>
          <p:cNvPr id="444" name="Google Shape;444;p16"/>
          <p:cNvSpPr/>
          <p:nvPr/>
        </p:nvSpPr>
        <p:spPr>
          <a:xfrm>
            <a:off x="4000945" y="3578701"/>
            <a:ext cx="1210485" cy="466369"/>
          </a:xfrm>
          <a:prstGeom prst="rect">
            <a:avLst/>
          </a:prstGeom>
          <a:noFill/>
          <a:ln>
            <a:noFill/>
          </a:ln>
        </p:spPr>
        <p:txBody>
          <a:bodyPr anchorCtr="0" anchor="t" bIns="0" lIns="0" spcFirstLastPara="1" rIns="0" wrap="square" tIns="0">
            <a:normAutofit/>
          </a:bodyPr>
          <a:lstStyle/>
          <a:p>
            <a:pPr indent="0" lvl="0" marL="0" marR="0" rtl="0" algn="ctr">
              <a:lnSpc>
                <a:spcPct val="104000"/>
              </a:lnSpc>
              <a:spcBef>
                <a:spcPts val="0"/>
              </a:spcBef>
              <a:spcAft>
                <a:spcPts val="0"/>
              </a:spcAft>
              <a:buClr>
                <a:srgbClr val="01122E"/>
              </a:buClr>
              <a:buSzPts val="1450"/>
              <a:buFont typeface="Righteous"/>
              <a:buNone/>
            </a:pPr>
            <a:r>
              <a:rPr lang="en-US" sz="1450">
                <a:solidFill>
                  <a:srgbClr val="01122E"/>
                </a:solidFill>
                <a:latin typeface="Righteous"/>
                <a:ea typeface="Righteous"/>
                <a:cs typeface="Righteous"/>
                <a:sym typeface="Righteous"/>
              </a:rPr>
              <a:t>Consent Check</a:t>
            </a:r>
            <a:endParaRPr sz="1450">
              <a:solidFill>
                <a:schemeClr val="dk1"/>
              </a:solidFill>
              <a:latin typeface="Calibri"/>
              <a:ea typeface="Calibri"/>
              <a:cs typeface="Calibri"/>
              <a:sym typeface="Calibri"/>
            </a:endParaRPr>
          </a:p>
        </p:txBody>
      </p:sp>
      <p:sp>
        <p:nvSpPr>
          <p:cNvPr id="445" name="Google Shape;445;p16"/>
          <p:cNvSpPr/>
          <p:nvPr/>
        </p:nvSpPr>
        <p:spPr>
          <a:xfrm>
            <a:off x="2255093" y="3695293"/>
            <a:ext cx="1439086" cy="233185"/>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450"/>
              <a:buFont typeface="Righteous"/>
              <a:buNone/>
            </a:pPr>
            <a:r>
              <a:rPr lang="en-US" sz="1450">
                <a:solidFill>
                  <a:srgbClr val="01122E"/>
                </a:solidFill>
                <a:latin typeface="Righteous"/>
                <a:ea typeface="Righteous"/>
                <a:cs typeface="Righteous"/>
                <a:sym typeface="Righteous"/>
              </a:rPr>
              <a:t>Policy Eval</a:t>
            </a:r>
            <a:endParaRPr sz="1450">
              <a:solidFill>
                <a:schemeClr val="dk1"/>
              </a:solidFill>
              <a:latin typeface="Calibri"/>
              <a:ea typeface="Calibri"/>
              <a:cs typeface="Calibri"/>
              <a:sym typeface="Calibri"/>
            </a:endParaRPr>
          </a:p>
        </p:txBody>
      </p:sp>
      <p:sp>
        <p:nvSpPr>
          <p:cNvPr id="446" name="Google Shape;446;p16"/>
          <p:cNvSpPr/>
          <p:nvPr/>
        </p:nvSpPr>
        <p:spPr>
          <a:xfrm>
            <a:off x="704676" y="3695293"/>
            <a:ext cx="1439086" cy="233185"/>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450"/>
              <a:buFont typeface="Righteous"/>
              <a:buNone/>
            </a:pPr>
            <a:r>
              <a:rPr lang="en-US" sz="1450">
                <a:solidFill>
                  <a:srgbClr val="01122E"/>
                </a:solidFill>
                <a:latin typeface="Righteous"/>
                <a:ea typeface="Righteous"/>
                <a:cs typeface="Righteous"/>
                <a:sym typeface="Righteous"/>
              </a:rPr>
              <a:t>Discovery</a:t>
            </a:r>
            <a:endParaRPr sz="1450">
              <a:solidFill>
                <a:schemeClr val="dk1"/>
              </a:solidFill>
              <a:latin typeface="Calibri"/>
              <a:ea typeface="Calibri"/>
              <a:cs typeface="Calibri"/>
              <a:sym typeface="Calibri"/>
            </a:endParaRPr>
          </a:p>
        </p:txBody>
      </p:sp>
      <p:sp>
        <p:nvSpPr>
          <p:cNvPr id="447" name="Google Shape;447;p16"/>
          <p:cNvSpPr/>
          <p:nvPr/>
        </p:nvSpPr>
        <p:spPr>
          <a:xfrm>
            <a:off x="426393" y="4529361"/>
            <a:ext cx="8291215" cy="317153"/>
          </a:xfrm>
          <a:prstGeom prst="rect">
            <a:avLst/>
          </a:prstGeom>
          <a:noFill/>
          <a:ln>
            <a:noFill/>
          </a:ln>
        </p:spPr>
        <p:txBody>
          <a:bodyPr anchorCtr="0" anchor="t" bIns="0" lIns="0" spcFirstLastPara="1" rIns="0" wrap="square" tIns="0">
            <a:normAutofit/>
          </a:bodyPr>
          <a:lstStyle/>
          <a:p>
            <a:pPr indent="0" lvl="0" marL="0" marR="0" rtl="0" algn="l">
              <a:lnSpc>
                <a:spcPct val="124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Each step in the flow generates a verifiable artefact: a metadata record, a policy evaluation log, a consent receipt, an exchange confirmation, or an audit entry. The PM is responsible for confirming all five are present and correct.</a:t>
            </a:r>
            <a:endParaRPr sz="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17"/>
          <p:cNvSpPr/>
          <p:nvPr/>
        </p:nvSpPr>
        <p:spPr>
          <a:xfrm>
            <a:off x="496119" y="742950"/>
            <a:ext cx="1025054"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17"/>
          <p:cNvSpPr/>
          <p:nvPr/>
        </p:nvSpPr>
        <p:spPr>
          <a:xfrm>
            <a:off x="570533" y="780157"/>
            <a:ext cx="1333426"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FAILURE PATTERNS</a:t>
            </a:r>
            <a:endParaRPr sz="750">
              <a:solidFill>
                <a:schemeClr val="dk1"/>
              </a:solidFill>
              <a:latin typeface="Calibri"/>
              <a:ea typeface="Calibri"/>
              <a:cs typeface="Calibri"/>
              <a:sym typeface="Calibri"/>
            </a:endParaRPr>
          </a:p>
        </p:txBody>
      </p:sp>
      <p:sp>
        <p:nvSpPr>
          <p:cNvPr id="455" name="Google Shape;455;p17"/>
          <p:cNvSpPr/>
          <p:nvPr/>
        </p:nvSpPr>
        <p:spPr>
          <a:xfrm>
            <a:off x="496119" y="1025723"/>
            <a:ext cx="4801716"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Where Onboarding Often Fails</a:t>
            </a:r>
            <a:endParaRPr sz="2400">
              <a:solidFill>
                <a:schemeClr val="dk1"/>
              </a:solidFill>
              <a:latin typeface="Calibri"/>
              <a:ea typeface="Calibri"/>
              <a:cs typeface="Calibri"/>
              <a:sym typeface="Calibri"/>
            </a:endParaRPr>
          </a:p>
        </p:txBody>
      </p:sp>
      <p:sp>
        <p:nvSpPr>
          <p:cNvPr id="456" name="Google Shape;456;p17"/>
          <p:cNvSpPr/>
          <p:nvPr/>
        </p:nvSpPr>
        <p:spPr>
          <a:xfrm>
            <a:off x="496119" y="1599307"/>
            <a:ext cx="4013895" cy="1338635"/>
          </a:xfrm>
          <a:prstGeom prst="roundRect">
            <a:avLst>
              <a:gd fmla="val 512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17"/>
          <p:cNvSpPr/>
          <p:nvPr/>
        </p:nvSpPr>
        <p:spPr>
          <a:xfrm>
            <a:off x="481831" y="1599307"/>
            <a:ext cx="57150" cy="1338635"/>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17"/>
          <p:cNvSpPr/>
          <p:nvPr/>
        </p:nvSpPr>
        <p:spPr>
          <a:xfrm>
            <a:off x="677242" y="1737568"/>
            <a:ext cx="205888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1: Starting with Technology</a:t>
            </a:r>
            <a:endParaRPr sz="1200">
              <a:solidFill>
                <a:schemeClr val="dk1"/>
              </a:solidFill>
              <a:latin typeface="Calibri"/>
              <a:ea typeface="Calibri"/>
              <a:cs typeface="Calibri"/>
              <a:sym typeface="Calibri"/>
            </a:endParaRPr>
          </a:p>
        </p:txBody>
      </p:sp>
      <p:sp>
        <p:nvSpPr>
          <p:cNvPr id="459" name="Google Shape;459;p17"/>
          <p:cNvSpPr/>
          <p:nvPr/>
        </p:nvSpPr>
        <p:spPr>
          <a:xfrm>
            <a:off x="677242" y="2005831"/>
            <a:ext cx="3694509"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Jumping to technical implementation before governance, policies, and contracts are clear. This is the single most common failure mode. Technology without governance creates liability, not value.</a:t>
            </a:r>
            <a:endParaRPr sz="950">
              <a:solidFill>
                <a:schemeClr val="dk1"/>
              </a:solidFill>
              <a:latin typeface="Calibri"/>
              <a:ea typeface="Calibri"/>
              <a:cs typeface="Calibri"/>
              <a:sym typeface="Calibri"/>
            </a:endParaRPr>
          </a:p>
        </p:txBody>
      </p:sp>
      <p:sp>
        <p:nvSpPr>
          <p:cNvPr id="460" name="Google Shape;460;p17"/>
          <p:cNvSpPr/>
          <p:nvPr/>
        </p:nvSpPr>
        <p:spPr>
          <a:xfrm>
            <a:off x="4633987" y="1599307"/>
            <a:ext cx="4013895" cy="1338635"/>
          </a:xfrm>
          <a:prstGeom prst="roundRect">
            <a:avLst>
              <a:gd fmla="val 512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17"/>
          <p:cNvSpPr/>
          <p:nvPr/>
        </p:nvSpPr>
        <p:spPr>
          <a:xfrm>
            <a:off x="4619699" y="1599307"/>
            <a:ext cx="57150" cy="1338635"/>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17"/>
          <p:cNvSpPr/>
          <p:nvPr/>
        </p:nvSpPr>
        <p:spPr>
          <a:xfrm>
            <a:off x="4815111" y="1737568"/>
            <a:ext cx="3139380"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2: Treating the Catalog as Documentation</a:t>
            </a:r>
            <a:endParaRPr sz="1200">
              <a:solidFill>
                <a:schemeClr val="dk1"/>
              </a:solidFill>
              <a:latin typeface="Calibri"/>
              <a:ea typeface="Calibri"/>
              <a:cs typeface="Calibri"/>
              <a:sym typeface="Calibri"/>
            </a:endParaRPr>
          </a:p>
        </p:txBody>
      </p:sp>
      <p:sp>
        <p:nvSpPr>
          <p:cNvPr id="463" name="Google Shape;463;p17"/>
          <p:cNvSpPr/>
          <p:nvPr/>
        </p:nvSpPr>
        <p:spPr>
          <a:xfrm>
            <a:off x="4815111" y="2005831"/>
            <a:ext cx="3694509"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Underestimating the catalog as a product marketing and discovery tool. Poorly structured, incomplete metadata means other participants cannot find or evaluate your offering, resulting in zero adoption.</a:t>
            </a:r>
            <a:endParaRPr sz="950">
              <a:solidFill>
                <a:schemeClr val="dk1"/>
              </a:solidFill>
              <a:latin typeface="Calibri"/>
              <a:ea typeface="Calibri"/>
              <a:cs typeface="Calibri"/>
              <a:sym typeface="Calibri"/>
            </a:endParaRPr>
          </a:p>
        </p:txBody>
      </p:sp>
      <p:sp>
        <p:nvSpPr>
          <p:cNvPr id="464" name="Google Shape;464;p17"/>
          <p:cNvSpPr/>
          <p:nvPr/>
        </p:nvSpPr>
        <p:spPr>
          <a:xfrm>
            <a:off x="496119" y="3061915"/>
            <a:ext cx="4013895" cy="1338635"/>
          </a:xfrm>
          <a:prstGeom prst="roundRect">
            <a:avLst>
              <a:gd fmla="val 512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5" name="Google Shape;465;p17"/>
          <p:cNvSpPr/>
          <p:nvPr/>
        </p:nvSpPr>
        <p:spPr>
          <a:xfrm>
            <a:off x="481831" y="3061915"/>
            <a:ext cx="57150" cy="1338635"/>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6" name="Google Shape;466;p17"/>
          <p:cNvSpPr/>
          <p:nvPr/>
        </p:nvSpPr>
        <p:spPr>
          <a:xfrm>
            <a:off x="677242" y="3200177"/>
            <a:ext cx="2424113"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3: Discovering Consent Too Late</a:t>
            </a:r>
            <a:endParaRPr sz="1200">
              <a:solidFill>
                <a:schemeClr val="dk1"/>
              </a:solidFill>
              <a:latin typeface="Calibri"/>
              <a:ea typeface="Calibri"/>
              <a:cs typeface="Calibri"/>
              <a:sym typeface="Calibri"/>
            </a:endParaRPr>
          </a:p>
        </p:txBody>
      </p:sp>
      <p:sp>
        <p:nvSpPr>
          <p:cNvPr id="467" name="Google Shape;467;p17"/>
          <p:cNvSpPr/>
          <p:nvPr/>
        </p:nvSpPr>
        <p:spPr>
          <a:xfrm>
            <a:off x="677242" y="3468439"/>
            <a:ext cx="3694509"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Not considering consent implications early in service chain design. Retrofitting consent management after technical integration is expensive, disruptive, and often requires full redesign of the user journey.</a:t>
            </a:r>
            <a:endParaRPr sz="950">
              <a:solidFill>
                <a:schemeClr val="dk1"/>
              </a:solidFill>
              <a:latin typeface="Calibri"/>
              <a:ea typeface="Calibri"/>
              <a:cs typeface="Calibri"/>
              <a:sym typeface="Calibri"/>
            </a:endParaRPr>
          </a:p>
        </p:txBody>
      </p:sp>
      <p:sp>
        <p:nvSpPr>
          <p:cNvPr id="468" name="Google Shape;468;p17"/>
          <p:cNvSpPr/>
          <p:nvPr/>
        </p:nvSpPr>
        <p:spPr>
          <a:xfrm>
            <a:off x="4633987" y="3061915"/>
            <a:ext cx="4013895" cy="1338635"/>
          </a:xfrm>
          <a:prstGeom prst="roundRect">
            <a:avLst>
              <a:gd fmla="val 512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9" name="Google Shape;469;p17"/>
          <p:cNvSpPr/>
          <p:nvPr/>
        </p:nvSpPr>
        <p:spPr>
          <a:xfrm>
            <a:off x="4619699" y="3061915"/>
            <a:ext cx="57150" cy="1338635"/>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17"/>
          <p:cNvSpPr/>
          <p:nvPr/>
        </p:nvSpPr>
        <p:spPr>
          <a:xfrm>
            <a:off x="4815111" y="3200177"/>
            <a:ext cx="2563639"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4: Unclear Operational Ownership</a:t>
            </a:r>
            <a:endParaRPr sz="1200">
              <a:solidFill>
                <a:schemeClr val="dk1"/>
              </a:solidFill>
              <a:latin typeface="Calibri"/>
              <a:ea typeface="Calibri"/>
              <a:cs typeface="Calibri"/>
              <a:sym typeface="Calibri"/>
            </a:endParaRPr>
          </a:p>
        </p:txBody>
      </p:sp>
      <p:sp>
        <p:nvSpPr>
          <p:cNvPr id="471" name="Google Shape;471;p17"/>
          <p:cNvSpPr/>
          <p:nvPr/>
        </p:nvSpPr>
        <p:spPr>
          <a:xfrm>
            <a:off x="4815111" y="3468439"/>
            <a:ext cx="3694509"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Failing to assign clear responsibility for ongoing operation, monitoring, incident response, and updates. Onboarding without operational planning creates orphaned services that quietly fail over time.</a:t>
            </a:r>
            <a:endParaRPr sz="95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18"/>
          <p:cNvSpPr/>
          <p:nvPr/>
        </p:nvSpPr>
        <p:spPr>
          <a:xfrm>
            <a:off x="496119" y="487114"/>
            <a:ext cx="550441" cy="217736"/>
          </a:xfrm>
          <a:prstGeom prst="roundRect">
            <a:avLst>
              <a:gd fmla="val 2625"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18"/>
          <p:cNvSpPr/>
          <p:nvPr/>
        </p:nvSpPr>
        <p:spPr>
          <a:xfrm>
            <a:off x="566812" y="522461"/>
            <a:ext cx="866254" cy="147042"/>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PROCESS</a:t>
            </a:r>
            <a:endParaRPr sz="700">
              <a:solidFill>
                <a:schemeClr val="dk1"/>
              </a:solidFill>
              <a:latin typeface="Calibri"/>
              <a:ea typeface="Calibri"/>
              <a:cs typeface="Calibri"/>
              <a:sym typeface="Calibri"/>
            </a:endParaRPr>
          </a:p>
        </p:txBody>
      </p:sp>
      <p:sp>
        <p:nvSpPr>
          <p:cNvPr id="479" name="Google Shape;479;p18"/>
          <p:cNvSpPr/>
          <p:nvPr/>
        </p:nvSpPr>
        <p:spPr>
          <a:xfrm>
            <a:off x="496119" y="749573"/>
            <a:ext cx="5402535" cy="36820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00"/>
              <a:buFont typeface="Righteous"/>
              <a:buNone/>
            </a:pPr>
            <a:r>
              <a:rPr lang="en-US" sz="2300">
                <a:solidFill>
                  <a:srgbClr val="01122E"/>
                </a:solidFill>
                <a:latin typeface="Righteous"/>
                <a:ea typeface="Righteous"/>
                <a:cs typeface="Righteous"/>
                <a:sym typeface="Righteous"/>
              </a:rPr>
              <a:t>Decision Gates That Reduce Friction</a:t>
            </a:r>
            <a:endParaRPr sz="2300">
              <a:solidFill>
                <a:schemeClr val="dk1"/>
              </a:solidFill>
              <a:latin typeface="Calibri"/>
              <a:ea typeface="Calibri"/>
              <a:cs typeface="Calibri"/>
              <a:sym typeface="Calibri"/>
            </a:endParaRPr>
          </a:p>
        </p:txBody>
      </p:sp>
      <p:sp>
        <p:nvSpPr>
          <p:cNvPr id="480" name="Google Shape;480;p18"/>
          <p:cNvSpPr/>
          <p:nvPr/>
        </p:nvSpPr>
        <p:spPr>
          <a:xfrm>
            <a:off x="496119" y="1285652"/>
            <a:ext cx="8151763"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Before moving to the next phase, each gate must be explicitly passed and documented. This structured approach prevents costly rework and ensures alignment across all stakeholders before resources are committed.</a:t>
            </a:r>
            <a:endParaRPr sz="900">
              <a:solidFill>
                <a:schemeClr val="dk1"/>
              </a:solidFill>
              <a:latin typeface="Calibri"/>
              <a:ea typeface="Calibri"/>
              <a:cs typeface="Calibri"/>
              <a:sym typeface="Calibri"/>
            </a:endParaRPr>
          </a:p>
        </p:txBody>
      </p:sp>
      <p:sp>
        <p:nvSpPr>
          <p:cNvPr id="481" name="Google Shape;481;p18"/>
          <p:cNvSpPr/>
          <p:nvPr/>
        </p:nvSpPr>
        <p:spPr>
          <a:xfrm>
            <a:off x="672852" y="2073846"/>
            <a:ext cx="3843114" cy="117797"/>
          </a:xfrm>
          <a:prstGeom prst="roundRect">
            <a:avLst>
              <a:gd fmla="val 485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p18"/>
          <p:cNvSpPr/>
          <p:nvPr/>
        </p:nvSpPr>
        <p:spPr>
          <a:xfrm>
            <a:off x="496119" y="1956048"/>
            <a:ext cx="353467" cy="353467"/>
          </a:xfrm>
          <a:prstGeom prst="roundRect">
            <a:avLst>
              <a:gd fmla="val 8084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483" name="Google Shape;483;p18"/>
          <p:cNvSpPr/>
          <p:nvPr/>
        </p:nvSpPr>
        <p:spPr>
          <a:xfrm>
            <a:off x="584448" y="2044452"/>
            <a:ext cx="176733" cy="176733"/>
          </a:xfrm>
          <a:prstGeom prst="rect">
            <a:avLst/>
          </a:prstGeom>
          <a:noFill/>
          <a:ln>
            <a:noFill/>
          </a:ln>
        </p:spPr>
      </p:sp>
      <p:sp>
        <p:nvSpPr>
          <p:cNvPr id="484" name="Google Shape;484;p18"/>
          <p:cNvSpPr/>
          <p:nvPr/>
        </p:nvSpPr>
        <p:spPr>
          <a:xfrm>
            <a:off x="613916" y="2421434"/>
            <a:ext cx="2580680"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Gate 1: Offering Definition Approved</a:t>
            </a:r>
            <a:endParaRPr sz="1150">
              <a:solidFill>
                <a:schemeClr val="dk1"/>
              </a:solidFill>
              <a:latin typeface="Calibri"/>
              <a:ea typeface="Calibri"/>
              <a:cs typeface="Calibri"/>
              <a:sym typeface="Calibri"/>
            </a:endParaRPr>
          </a:p>
        </p:txBody>
      </p:sp>
      <p:sp>
        <p:nvSpPr>
          <p:cNvPr id="485" name="Google Shape;485;p18"/>
          <p:cNvSpPr/>
          <p:nvPr/>
        </p:nvSpPr>
        <p:spPr>
          <a:xfrm>
            <a:off x="613916" y="2672730"/>
            <a:ext cx="3784327"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Value proposition is clear, target consumers are identified, and the data category is defined and agreed by all relevant parties.</a:t>
            </a:r>
            <a:endParaRPr sz="900">
              <a:solidFill>
                <a:schemeClr val="dk1"/>
              </a:solidFill>
              <a:latin typeface="Calibri"/>
              <a:ea typeface="Calibri"/>
              <a:cs typeface="Calibri"/>
              <a:sym typeface="Calibri"/>
            </a:endParaRPr>
          </a:p>
        </p:txBody>
      </p:sp>
      <p:sp>
        <p:nvSpPr>
          <p:cNvPr id="486" name="Google Shape;486;p18"/>
          <p:cNvSpPr/>
          <p:nvPr/>
        </p:nvSpPr>
        <p:spPr>
          <a:xfrm>
            <a:off x="4804693" y="1897112"/>
            <a:ext cx="3843114" cy="117797"/>
          </a:xfrm>
          <a:prstGeom prst="roundRect">
            <a:avLst>
              <a:gd fmla="val 485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18"/>
          <p:cNvSpPr/>
          <p:nvPr/>
        </p:nvSpPr>
        <p:spPr>
          <a:xfrm>
            <a:off x="4627959" y="1779315"/>
            <a:ext cx="353467" cy="353467"/>
          </a:xfrm>
          <a:prstGeom prst="roundRect">
            <a:avLst>
              <a:gd fmla="val 8084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488" name="Google Shape;488;p18"/>
          <p:cNvSpPr/>
          <p:nvPr/>
        </p:nvSpPr>
        <p:spPr>
          <a:xfrm>
            <a:off x="4716289" y="1867719"/>
            <a:ext cx="176733" cy="176733"/>
          </a:xfrm>
          <a:prstGeom prst="rect">
            <a:avLst/>
          </a:prstGeom>
          <a:noFill/>
          <a:ln>
            <a:noFill/>
          </a:ln>
        </p:spPr>
      </p:sp>
      <p:sp>
        <p:nvSpPr>
          <p:cNvPr id="489" name="Google Shape;489;p18"/>
          <p:cNvSpPr/>
          <p:nvPr/>
        </p:nvSpPr>
        <p:spPr>
          <a:xfrm>
            <a:off x="4745757" y="2244700"/>
            <a:ext cx="2922315"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Gate 2: Governance Readiness Confirmed</a:t>
            </a:r>
            <a:endParaRPr sz="1150">
              <a:solidFill>
                <a:schemeClr val="dk1"/>
              </a:solidFill>
              <a:latin typeface="Calibri"/>
              <a:ea typeface="Calibri"/>
              <a:cs typeface="Calibri"/>
              <a:sym typeface="Calibri"/>
            </a:endParaRPr>
          </a:p>
        </p:txBody>
      </p:sp>
      <p:sp>
        <p:nvSpPr>
          <p:cNvPr id="490" name="Google Shape;490;p18"/>
          <p:cNvSpPr/>
          <p:nvPr/>
        </p:nvSpPr>
        <p:spPr>
          <a:xfrm>
            <a:off x="4745757" y="2495996"/>
            <a:ext cx="3784327"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Contracts, ODRL policies, and consent rules are fully defined, reviewed, and machine-readable before any technical work begins.</a:t>
            </a:r>
            <a:endParaRPr sz="900">
              <a:solidFill>
                <a:schemeClr val="dk1"/>
              </a:solidFill>
              <a:latin typeface="Calibri"/>
              <a:ea typeface="Calibri"/>
              <a:cs typeface="Calibri"/>
              <a:sym typeface="Calibri"/>
            </a:endParaRPr>
          </a:p>
        </p:txBody>
      </p:sp>
      <p:sp>
        <p:nvSpPr>
          <p:cNvPr id="491" name="Google Shape;491;p18"/>
          <p:cNvSpPr/>
          <p:nvPr/>
        </p:nvSpPr>
        <p:spPr>
          <a:xfrm>
            <a:off x="672852" y="3564731"/>
            <a:ext cx="3843114" cy="117797"/>
          </a:xfrm>
          <a:prstGeom prst="roundRect">
            <a:avLst>
              <a:gd fmla="val 485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18"/>
          <p:cNvSpPr/>
          <p:nvPr/>
        </p:nvSpPr>
        <p:spPr>
          <a:xfrm>
            <a:off x="496119" y="3446934"/>
            <a:ext cx="353467" cy="353467"/>
          </a:xfrm>
          <a:prstGeom prst="roundRect">
            <a:avLst>
              <a:gd fmla="val 8084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493" name="Google Shape;493;p18"/>
          <p:cNvSpPr/>
          <p:nvPr/>
        </p:nvSpPr>
        <p:spPr>
          <a:xfrm>
            <a:off x="584448" y="3535338"/>
            <a:ext cx="176733" cy="176733"/>
          </a:xfrm>
          <a:prstGeom prst="rect">
            <a:avLst/>
          </a:prstGeom>
          <a:noFill/>
          <a:ln>
            <a:noFill/>
          </a:ln>
        </p:spPr>
      </p:sp>
      <p:sp>
        <p:nvSpPr>
          <p:cNvPr id="494" name="Google Shape;494;p18"/>
          <p:cNvSpPr/>
          <p:nvPr/>
        </p:nvSpPr>
        <p:spPr>
          <a:xfrm>
            <a:off x="613916" y="3912319"/>
            <a:ext cx="2297609"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Gate 3: Catalog Entry Validated</a:t>
            </a:r>
            <a:endParaRPr sz="1150">
              <a:solidFill>
                <a:schemeClr val="dk1"/>
              </a:solidFill>
              <a:latin typeface="Calibri"/>
              <a:ea typeface="Calibri"/>
              <a:cs typeface="Calibri"/>
              <a:sym typeface="Calibri"/>
            </a:endParaRPr>
          </a:p>
        </p:txBody>
      </p:sp>
      <p:sp>
        <p:nvSpPr>
          <p:cNvPr id="495" name="Google Shape;495;p18"/>
          <p:cNvSpPr/>
          <p:nvPr/>
        </p:nvSpPr>
        <p:spPr>
          <a:xfrm>
            <a:off x="613916" y="4163616"/>
            <a:ext cx="3784327"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Metadata is complete, usage conditions are visible, and the offering is discoverable and presented as a product, not a technical endpoint.</a:t>
            </a:r>
            <a:endParaRPr sz="900">
              <a:solidFill>
                <a:schemeClr val="dk1"/>
              </a:solidFill>
              <a:latin typeface="Calibri"/>
              <a:ea typeface="Calibri"/>
              <a:cs typeface="Calibri"/>
              <a:sym typeface="Calibri"/>
            </a:endParaRPr>
          </a:p>
        </p:txBody>
      </p:sp>
      <p:sp>
        <p:nvSpPr>
          <p:cNvPr id="496" name="Google Shape;496;p18"/>
          <p:cNvSpPr/>
          <p:nvPr/>
        </p:nvSpPr>
        <p:spPr>
          <a:xfrm>
            <a:off x="4804693" y="3387998"/>
            <a:ext cx="3843114" cy="117797"/>
          </a:xfrm>
          <a:prstGeom prst="roundRect">
            <a:avLst>
              <a:gd fmla="val 485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18"/>
          <p:cNvSpPr/>
          <p:nvPr/>
        </p:nvSpPr>
        <p:spPr>
          <a:xfrm>
            <a:off x="4627959" y="3270200"/>
            <a:ext cx="353467" cy="353467"/>
          </a:xfrm>
          <a:prstGeom prst="roundRect">
            <a:avLst>
              <a:gd fmla="val 8084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498" name="Google Shape;498;p18"/>
          <p:cNvSpPr/>
          <p:nvPr/>
        </p:nvSpPr>
        <p:spPr>
          <a:xfrm>
            <a:off x="4716289" y="3358604"/>
            <a:ext cx="176733" cy="176733"/>
          </a:xfrm>
          <a:prstGeom prst="rect">
            <a:avLst/>
          </a:prstGeom>
          <a:noFill/>
          <a:ln>
            <a:noFill/>
          </a:ln>
        </p:spPr>
      </p:sp>
      <p:sp>
        <p:nvSpPr>
          <p:cNvPr id="499" name="Google Shape;499;p18"/>
          <p:cNvSpPr/>
          <p:nvPr/>
        </p:nvSpPr>
        <p:spPr>
          <a:xfrm>
            <a:off x="4745757" y="3735586"/>
            <a:ext cx="2913385"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Gate 4: Operational Ownership Assigned</a:t>
            </a:r>
            <a:endParaRPr sz="1150">
              <a:solidFill>
                <a:schemeClr val="dk1"/>
              </a:solidFill>
              <a:latin typeface="Calibri"/>
              <a:ea typeface="Calibri"/>
              <a:cs typeface="Calibri"/>
              <a:sym typeface="Calibri"/>
            </a:endParaRPr>
          </a:p>
        </p:txBody>
      </p:sp>
      <p:sp>
        <p:nvSpPr>
          <p:cNvPr id="500" name="Google Shape;500;p18"/>
          <p:cNvSpPr/>
          <p:nvPr/>
        </p:nvSpPr>
        <p:spPr>
          <a:xfrm>
            <a:off x="4745757" y="3986882"/>
            <a:ext cx="3784327"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Clear responsibility is documented for monitoring, updates, incident response, and lifecycle management. No gate passes without a named owner.</a:t>
            </a:r>
            <a:endParaRPr sz="9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19"/>
          <p:cNvSpPr/>
          <p:nvPr/>
        </p:nvSpPr>
        <p:spPr>
          <a:xfrm>
            <a:off x="496119" y="536525"/>
            <a:ext cx="591741"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19"/>
          <p:cNvSpPr/>
          <p:nvPr/>
        </p:nvSpPr>
        <p:spPr>
          <a:xfrm>
            <a:off x="570533" y="573732"/>
            <a:ext cx="900113"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EXERCISE</a:t>
            </a:r>
            <a:endParaRPr sz="750">
              <a:solidFill>
                <a:schemeClr val="dk1"/>
              </a:solidFill>
              <a:latin typeface="Calibri"/>
              <a:ea typeface="Calibri"/>
              <a:cs typeface="Calibri"/>
              <a:sym typeface="Calibri"/>
            </a:endParaRPr>
          </a:p>
        </p:txBody>
      </p:sp>
      <p:sp>
        <p:nvSpPr>
          <p:cNvPr id="508" name="Google Shape;508;p19"/>
          <p:cNvSpPr/>
          <p:nvPr/>
        </p:nvSpPr>
        <p:spPr>
          <a:xfrm>
            <a:off x="496119" y="819299"/>
            <a:ext cx="5089699"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Apply This to Your Own Context</a:t>
            </a:r>
            <a:endParaRPr sz="2400">
              <a:solidFill>
                <a:schemeClr val="dk1"/>
              </a:solidFill>
              <a:latin typeface="Calibri"/>
              <a:ea typeface="Calibri"/>
              <a:cs typeface="Calibri"/>
              <a:sym typeface="Calibri"/>
            </a:endParaRPr>
          </a:p>
        </p:txBody>
      </p:sp>
      <p:sp>
        <p:nvSpPr>
          <p:cNvPr id="509" name="Google Shape;509;p19"/>
          <p:cNvSpPr/>
          <p:nvPr/>
        </p:nvSpPr>
        <p:spPr>
          <a:xfrm>
            <a:off x="496119" y="1392882"/>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Draft a simplified Offering Definition Card for a real or hypothetical service from your own organisation. Use the structure below as your starting template. Be as specific as possible; vague answers indicate gaps in the onboarding strategy.</a:t>
            </a:r>
            <a:endParaRPr sz="950">
              <a:solidFill>
                <a:schemeClr val="dk1"/>
              </a:solidFill>
              <a:latin typeface="Calibri"/>
              <a:ea typeface="Calibri"/>
              <a:cs typeface="Calibri"/>
              <a:sym typeface="Calibri"/>
            </a:endParaRPr>
          </a:p>
        </p:txBody>
      </p:sp>
      <p:sp>
        <p:nvSpPr>
          <p:cNvPr id="510" name="Google Shape;510;p19"/>
          <p:cNvSpPr/>
          <p:nvPr/>
        </p:nvSpPr>
        <p:spPr>
          <a:xfrm>
            <a:off x="496119" y="1929333"/>
            <a:ext cx="8151763" cy="1812652"/>
          </a:xfrm>
          <a:prstGeom prst="roundRect">
            <a:avLst>
              <a:gd fmla="val 315" name="adj"/>
            </a:avLst>
          </a:prstGeom>
          <a:noFill/>
          <a:ln cap="flat" cmpd="sng" w="9525">
            <a:solidFill>
              <a:srgbClr val="000000">
                <a:alpha val="7843"/>
              </a:srgb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19"/>
          <p:cNvSpPr/>
          <p:nvPr/>
        </p:nvSpPr>
        <p:spPr>
          <a:xfrm>
            <a:off x="624929" y="2013272"/>
            <a:ext cx="264951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Offering Name</a:t>
            </a:r>
            <a:endParaRPr sz="950">
              <a:solidFill>
                <a:schemeClr val="dk1"/>
              </a:solidFill>
              <a:latin typeface="Calibri"/>
              <a:ea typeface="Calibri"/>
              <a:cs typeface="Calibri"/>
              <a:sym typeface="Calibri"/>
            </a:endParaRPr>
          </a:p>
        </p:txBody>
      </p:sp>
      <p:sp>
        <p:nvSpPr>
          <p:cNvPr id="512" name="Google Shape;512;p19"/>
          <p:cNvSpPr/>
          <p:nvPr/>
        </p:nvSpPr>
        <p:spPr>
          <a:xfrm>
            <a:off x="3069952" y="2013272"/>
            <a:ext cx="590639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What is the name of the service or dataset being onboarded?</a:t>
            </a:r>
            <a:endParaRPr sz="950">
              <a:solidFill>
                <a:schemeClr val="dk1"/>
              </a:solidFill>
              <a:latin typeface="Calibri"/>
              <a:ea typeface="Calibri"/>
              <a:cs typeface="Calibri"/>
              <a:sym typeface="Calibri"/>
            </a:endParaRPr>
          </a:p>
        </p:txBody>
      </p:sp>
      <p:sp>
        <p:nvSpPr>
          <p:cNvPr id="513" name="Google Shape;513;p19"/>
          <p:cNvSpPr/>
          <p:nvPr/>
        </p:nvSpPr>
        <p:spPr>
          <a:xfrm>
            <a:off x="624929" y="2374850"/>
            <a:ext cx="264951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Target Consumer</a:t>
            </a:r>
            <a:endParaRPr sz="950">
              <a:solidFill>
                <a:schemeClr val="dk1"/>
              </a:solidFill>
              <a:latin typeface="Calibri"/>
              <a:ea typeface="Calibri"/>
              <a:cs typeface="Calibri"/>
              <a:sym typeface="Calibri"/>
            </a:endParaRPr>
          </a:p>
        </p:txBody>
      </p:sp>
      <p:sp>
        <p:nvSpPr>
          <p:cNvPr id="514" name="Google Shape;514;p19"/>
          <p:cNvSpPr/>
          <p:nvPr/>
        </p:nvSpPr>
        <p:spPr>
          <a:xfrm>
            <a:off x="3069952" y="2374850"/>
            <a:ext cx="590639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Which type of participant would consume this offering, and why?</a:t>
            </a:r>
            <a:endParaRPr sz="950">
              <a:solidFill>
                <a:schemeClr val="dk1"/>
              </a:solidFill>
              <a:latin typeface="Calibri"/>
              <a:ea typeface="Calibri"/>
              <a:cs typeface="Calibri"/>
              <a:sym typeface="Calibri"/>
            </a:endParaRPr>
          </a:p>
        </p:txBody>
      </p:sp>
      <p:sp>
        <p:nvSpPr>
          <p:cNvPr id="515" name="Google Shape;515;p19"/>
          <p:cNvSpPr/>
          <p:nvPr/>
        </p:nvSpPr>
        <p:spPr>
          <a:xfrm>
            <a:off x="624929" y="2736428"/>
            <a:ext cx="264951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Data Category</a:t>
            </a:r>
            <a:endParaRPr sz="950">
              <a:solidFill>
                <a:schemeClr val="dk1"/>
              </a:solidFill>
              <a:latin typeface="Calibri"/>
              <a:ea typeface="Calibri"/>
              <a:cs typeface="Calibri"/>
              <a:sym typeface="Calibri"/>
            </a:endParaRPr>
          </a:p>
        </p:txBody>
      </p:sp>
      <p:sp>
        <p:nvSpPr>
          <p:cNvPr id="516" name="Google Shape;516;p19"/>
          <p:cNvSpPr/>
          <p:nvPr/>
        </p:nvSpPr>
        <p:spPr>
          <a:xfrm>
            <a:off x="3069952" y="2736428"/>
            <a:ext cx="590639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What kind of data is involved? Is it personal, anonymized, or aggregate?</a:t>
            </a:r>
            <a:endParaRPr sz="950">
              <a:solidFill>
                <a:schemeClr val="dk1"/>
              </a:solidFill>
              <a:latin typeface="Calibri"/>
              <a:ea typeface="Calibri"/>
              <a:cs typeface="Calibri"/>
              <a:sym typeface="Calibri"/>
            </a:endParaRPr>
          </a:p>
        </p:txBody>
      </p:sp>
      <p:sp>
        <p:nvSpPr>
          <p:cNvPr id="517" name="Google Shape;517;p19"/>
          <p:cNvSpPr/>
          <p:nvPr/>
        </p:nvSpPr>
        <p:spPr>
          <a:xfrm>
            <a:off x="624929" y="3098006"/>
            <a:ext cx="264951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One Policy Constraint</a:t>
            </a:r>
            <a:endParaRPr sz="950">
              <a:solidFill>
                <a:schemeClr val="dk1"/>
              </a:solidFill>
              <a:latin typeface="Calibri"/>
              <a:ea typeface="Calibri"/>
              <a:cs typeface="Calibri"/>
              <a:sym typeface="Calibri"/>
            </a:endParaRPr>
          </a:p>
        </p:txBody>
      </p:sp>
      <p:sp>
        <p:nvSpPr>
          <p:cNvPr id="518" name="Google Shape;518;p19"/>
          <p:cNvSpPr/>
          <p:nvPr/>
        </p:nvSpPr>
        <p:spPr>
          <a:xfrm>
            <a:off x="3069952" y="3098006"/>
            <a:ext cx="590639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Name the single most important usage condition or restriction.</a:t>
            </a:r>
            <a:endParaRPr sz="950">
              <a:solidFill>
                <a:schemeClr val="dk1"/>
              </a:solidFill>
              <a:latin typeface="Calibri"/>
              <a:ea typeface="Calibri"/>
              <a:cs typeface="Calibri"/>
              <a:sym typeface="Calibri"/>
            </a:endParaRPr>
          </a:p>
        </p:txBody>
      </p:sp>
      <p:sp>
        <p:nvSpPr>
          <p:cNvPr id="519" name="Google Shape;519;p19"/>
          <p:cNvSpPr/>
          <p:nvPr/>
        </p:nvSpPr>
        <p:spPr>
          <a:xfrm>
            <a:off x="624929" y="3459584"/>
            <a:ext cx="264951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Onboarding Owner</a:t>
            </a:r>
            <a:endParaRPr sz="950">
              <a:solidFill>
                <a:schemeClr val="dk1"/>
              </a:solidFill>
              <a:latin typeface="Calibri"/>
              <a:ea typeface="Calibri"/>
              <a:cs typeface="Calibri"/>
              <a:sym typeface="Calibri"/>
            </a:endParaRPr>
          </a:p>
        </p:txBody>
      </p:sp>
      <p:sp>
        <p:nvSpPr>
          <p:cNvPr id="520" name="Google Shape;520;p19"/>
          <p:cNvSpPr/>
          <p:nvPr/>
        </p:nvSpPr>
        <p:spPr>
          <a:xfrm>
            <a:off x="3069952" y="3459584"/>
            <a:ext cx="590639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Who in your organisation is responsible for leading and completing this onboarding?</a:t>
            </a:r>
            <a:endParaRPr sz="950">
              <a:solidFill>
                <a:schemeClr val="dk1"/>
              </a:solidFill>
              <a:latin typeface="Calibri"/>
              <a:ea typeface="Calibri"/>
              <a:cs typeface="Calibri"/>
              <a:sym typeface="Calibri"/>
            </a:endParaRPr>
          </a:p>
        </p:txBody>
      </p:sp>
      <p:sp>
        <p:nvSpPr>
          <p:cNvPr id="521" name="Google Shape;521;p19"/>
          <p:cNvSpPr/>
          <p:nvPr/>
        </p:nvSpPr>
        <p:spPr>
          <a:xfrm>
            <a:off x="496119" y="3881512"/>
            <a:ext cx="8151763" cy="725463"/>
          </a:xfrm>
          <a:prstGeom prst="roundRect">
            <a:avLst>
              <a:gd fmla="val 788" name="adj"/>
            </a:avLst>
          </a:prstGeom>
          <a:solidFill>
            <a:srgbClr val="B4D0F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522" name="Google Shape;522;p19"/>
          <p:cNvPicPr preferRelativeResize="0"/>
          <p:nvPr/>
        </p:nvPicPr>
        <p:blipFill rotWithShape="1">
          <a:blip r:embed="rId3">
            <a:alphaModFix/>
          </a:blip>
          <a:srcRect b="0" l="0" r="0" t="0"/>
          <a:stretch/>
        </p:blipFill>
        <p:spPr>
          <a:xfrm>
            <a:off x="620092" y="4066059"/>
            <a:ext cx="155004" cy="123974"/>
          </a:xfrm>
          <a:prstGeom prst="rect">
            <a:avLst/>
          </a:prstGeom>
          <a:noFill/>
          <a:ln>
            <a:noFill/>
          </a:ln>
        </p:spPr>
      </p:pic>
      <p:sp>
        <p:nvSpPr>
          <p:cNvPr id="523" name="Google Shape;523;p19"/>
          <p:cNvSpPr/>
          <p:nvPr/>
        </p:nvSpPr>
        <p:spPr>
          <a:xfrm>
            <a:off x="899071" y="4036442"/>
            <a:ext cx="762483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lang="en-US" sz="950">
                <a:solidFill>
                  <a:srgbClr val="000000"/>
                </a:solidFill>
                <a:latin typeface="Roboto"/>
                <a:ea typeface="Roboto"/>
                <a:cs typeface="Roboto"/>
                <a:sym typeface="Roboto"/>
              </a:rPr>
              <a:t>This card becomes the anchor artefact for your onboarding project. Every technical and governance decision should trace back to what is written here.</a:t>
            </a:r>
            <a:endParaRPr sz="95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2"/>
          <p:cNvSpPr/>
          <p:nvPr/>
        </p:nvSpPr>
        <p:spPr>
          <a:xfrm>
            <a:off x="496119" y="762000"/>
            <a:ext cx="630287"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 name="Google Shape;66;p2"/>
          <p:cNvSpPr/>
          <p:nvPr/>
        </p:nvSpPr>
        <p:spPr>
          <a:xfrm>
            <a:off x="570533" y="799207"/>
            <a:ext cx="938659"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OVERVIEW</a:t>
            </a:r>
            <a:endParaRPr sz="750">
              <a:solidFill>
                <a:schemeClr val="dk1"/>
              </a:solidFill>
              <a:latin typeface="Calibri"/>
              <a:ea typeface="Calibri"/>
              <a:cs typeface="Calibri"/>
              <a:sym typeface="Calibri"/>
            </a:endParaRPr>
          </a:p>
        </p:txBody>
      </p:sp>
      <p:sp>
        <p:nvSpPr>
          <p:cNvPr id="67" name="Google Shape;67;p2"/>
          <p:cNvSpPr/>
          <p:nvPr/>
        </p:nvSpPr>
        <p:spPr>
          <a:xfrm>
            <a:off x="496119" y="1044773"/>
            <a:ext cx="4433515"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What This Training Is About</a:t>
            </a:r>
            <a:endParaRPr sz="2400">
              <a:solidFill>
                <a:schemeClr val="dk1"/>
              </a:solidFill>
              <a:latin typeface="Calibri"/>
              <a:ea typeface="Calibri"/>
              <a:cs typeface="Calibri"/>
              <a:sym typeface="Calibri"/>
            </a:endParaRPr>
          </a:p>
        </p:txBody>
      </p:sp>
      <p:sp>
        <p:nvSpPr>
          <p:cNvPr id="68" name="Google Shape;68;p2"/>
          <p:cNvSpPr/>
          <p:nvPr/>
        </p:nvSpPr>
        <p:spPr>
          <a:xfrm>
            <a:off x="496119" y="1618357"/>
            <a:ext cx="4013895" cy="1319585"/>
          </a:xfrm>
          <a:prstGeom prst="roundRect">
            <a:avLst>
              <a:gd fmla="val 433"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2"/>
          <p:cNvSpPr/>
          <p:nvPr/>
        </p:nvSpPr>
        <p:spPr>
          <a:xfrm>
            <a:off x="624855" y="1747093"/>
            <a:ext cx="190038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PM-Led Onboarding Logic</a:t>
            </a:r>
            <a:endParaRPr sz="1200">
              <a:solidFill>
                <a:schemeClr val="dk1"/>
              </a:solidFill>
              <a:latin typeface="Calibri"/>
              <a:ea typeface="Calibri"/>
              <a:cs typeface="Calibri"/>
              <a:sym typeface="Calibri"/>
            </a:endParaRPr>
          </a:p>
        </p:txBody>
      </p:sp>
      <p:sp>
        <p:nvSpPr>
          <p:cNvPr id="70" name="Google Shape;70;p2"/>
          <p:cNvSpPr/>
          <p:nvPr/>
        </p:nvSpPr>
        <p:spPr>
          <a:xfrm>
            <a:off x="624855" y="2015356"/>
            <a:ext cx="3756422"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This training enables project managers to actively lead the onboarding of a concrete service or data offering into the EDGE-Skills data space: from value proposition to operational readiness. Each step maps to a real PM deliverable.</a:t>
            </a:r>
            <a:endParaRPr sz="950">
              <a:solidFill>
                <a:schemeClr val="dk1"/>
              </a:solidFill>
              <a:latin typeface="Calibri"/>
              <a:ea typeface="Calibri"/>
              <a:cs typeface="Calibri"/>
              <a:sym typeface="Calibri"/>
            </a:endParaRPr>
          </a:p>
        </p:txBody>
      </p:sp>
      <p:sp>
        <p:nvSpPr>
          <p:cNvPr id="71" name="Google Shape;71;p2"/>
          <p:cNvSpPr/>
          <p:nvPr/>
        </p:nvSpPr>
        <p:spPr>
          <a:xfrm>
            <a:off x="4633987" y="1618357"/>
            <a:ext cx="4013895" cy="1319585"/>
          </a:xfrm>
          <a:prstGeom prst="roundRect">
            <a:avLst>
              <a:gd fmla="val 433"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2"/>
          <p:cNvSpPr/>
          <p:nvPr/>
        </p:nvSpPr>
        <p:spPr>
          <a:xfrm>
            <a:off x="4762723" y="1747093"/>
            <a:ext cx="1550715"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Realistic Project Flow</a:t>
            </a:r>
            <a:endParaRPr sz="1200">
              <a:solidFill>
                <a:schemeClr val="dk1"/>
              </a:solidFill>
              <a:latin typeface="Calibri"/>
              <a:ea typeface="Calibri"/>
              <a:cs typeface="Calibri"/>
              <a:sym typeface="Calibri"/>
            </a:endParaRPr>
          </a:p>
        </p:txBody>
      </p:sp>
      <p:sp>
        <p:nvSpPr>
          <p:cNvPr id="73" name="Google Shape;73;p2"/>
          <p:cNvSpPr/>
          <p:nvPr/>
        </p:nvSpPr>
        <p:spPr>
          <a:xfrm>
            <a:off x="4762723" y="2015356"/>
            <a:ext cx="3756422"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The focus is on operational understanding, decision points, and PM-owned artefacts, not on technical configuration. You will follow the same process a working PM uses in a real onboarding engagement.</a:t>
            </a:r>
            <a:endParaRPr sz="950">
              <a:solidFill>
                <a:schemeClr val="dk1"/>
              </a:solidFill>
              <a:latin typeface="Calibri"/>
              <a:ea typeface="Calibri"/>
              <a:cs typeface="Calibri"/>
              <a:sym typeface="Calibri"/>
            </a:endParaRPr>
          </a:p>
        </p:txBody>
      </p:sp>
      <p:sp>
        <p:nvSpPr>
          <p:cNvPr id="74" name="Google Shape;74;p2"/>
          <p:cNvSpPr/>
          <p:nvPr/>
        </p:nvSpPr>
        <p:spPr>
          <a:xfrm>
            <a:off x="496119" y="3061915"/>
            <a:ext cx="4013895" cy="1319585"/>
          </a:xfrm>
          <a:prstGeom prst="roundRect">
            <a:avLst>
              <a:gd fmla="val 433"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2"/>
          <p:cNvSpPr/>
          <p:nvPr/>
        </p:nvSpPr>
        <p:spPr>
          <a:xfrm>
            <a:off x="624855" y="3190652"/>
            <a:ext cx="2221111"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Governance Before Technology</a:t>
            </a:r>
            <a:endParaRPr sz="1200">
              <a:solidFill>
                <a:schemeClr val="dk1"/>
              </a:solidFill>
              <a:latin typeface="Calibri"/>
              <a:ea typeface="Calibri"/>
              <a:cs typeface="Calibri"/>
              <a:sym typeface="Calibri"/>
            </a:endParaRPr>
          </a:p>
        </p:txBody>
      </p:sp>
      <p:sp>
        <p:nvSpPr>
          <p:cNvPr id="76" name="Google Shape;76;p2"/>
          <p:cNvSpPr/>
          <p:nvPr/>
        </p:nvSpPr>
        <p:spPr>
          <a:xfrm>
            <a:off x="624855" y="3458914"/>
            <a:ext cx="3756422"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Understanding why governance, trust boundaries, and policies must be defined before any technical integration begins. Skipping this step is the most common (and most costly) mistake in data space projects.</a:t>
            </a:r>
            <a:endParaRPr sz="950">
              <a:solidFill>
                <a:schemeClr val="dk1"/>
              </a:solidFill>
              <a:latin typeface="Calibri"/>
              <a:ea typeface="Calibri"/>
              <a:cs typeface="Calibri"/>
              <a:sym typeface="Calibri"/>
            </a:endParaRPr>
          </a:p>
        </p:txBody>
      </p:sp>
      <p:sp>
        <p:nvSpPr>
          <p:cNvPr id="77" name="Google Shape;77;p2"/>
          <p:cNvSpPr/>
          <p:nvPr/>
        </p:nvSpPr>
        <p:spPr>
          <a:xfrm>
            <a:off x="4633987" y="3061915"/>
            <a:ext cx="4013895" cy="1319585"/>
          </a:xfrm>
          <a:prstGeom prst="roundRect">
            <a:avLst>
              <a:gd fmla="val 433"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 name="Google Shape;78;p2"/>
          <p:cNvSpPr/>
          <p:nvPr/>
        </p:nvSpPr>
        <p:spPr>
          <a:xfrm>
            <a:off x="4762723" y="3190652"/>
            <a:ext cx="1664717"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Ecosystem Perspective</a:t>
            </a:r>
            <a:endParaRPr sz="1200">
              <a:solidFill>
                <a:schemeClr val="dk1"/>
              </a:solidFill>
              <a:latin typeface="Calibri"/>
              <a:ea typeface="Calibri"/>
              <a:cs typeface="Calibri"/>
              <a:sym typeface="Calibri"/>
            </a:endParaRPr>
          </a:p>
        </p:txBody>
      </p:sp>
      <p:sp>
        <p:nvSpPr>
          <p:cNvPr id="79" name="Google Shape;79;p2"/>
          <p:cNvSpPr/>
          <p:nvPr/>
        </p:nvSpPr>
        <p:spPr>
          <a:xfrm>
            <a:off x="4762723" y="3458914"/>
            <a:ext cx="375642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Data spaces are multi-stakeholder ecosystems. PMs must coordinate across organisations, not just manage internal tasks. This requires skills that go beyond traditional project management.</a:t>
            </a:r>
            <a:endParaRPr sz="95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20"/>
          <p:cNvSpPr/>
          <p:nvPr/>
        </p:nvSpPr>
        <p:spPr>
          <a:xfrm>
            <a:off x="496119" y="511150"/>
            <a:ext cx="1458144" cy="217736"/>
          </a:xfrm>
          <a:prstGeom prst="roundRect">
            <a:avLst>
              <a:gd fmla="val 2625"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0" name="Google Shape;530;p20"/>
          <p:cNvSpPr/>
          <p:nvPr/>
        </p:nvSpPr>
        <p:spPr>
          <a:xfrm>
            <a:off x="566812" y="546497"/>
            <a:ext cx="1773957" cy="147042"/>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WHAT TO REMEMBER AS A PM</a:t>
            </a:r>
            <a:endParaRPr sz="700">
              <a:solidFill>
                <a:schemeClr val="dk1"/>
              </a:solidFill>
              <a:latin typeface="Calibri"/>
              <a:ea typeface="Calibri"/>
              <a:cs typeface="Calibri"/>
              <a:sym typeface="Calibri"/>
            </a:endParaRPr>
          </a:p>
        </p:txBody>
      </p:sp>
      <p:sp>
        <p:nvSpPr>
          <p:cNvPr id="531" name="Google Shape;531;p20"/>
          <p:cNvSpPr/>
          <p:nvPr/>
        </p:nvSpPr>
        <p:spPr>
          <a:xfrm>
            <a:off x="496119" y="773609"/>
            <a:ext cx="3403253" cy="36820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00"/>
              <a:buFont typeface="Righteous"/>
              <a:buNone/>
            </a:pPr>
            <a:r>
              <a:rPr lang="en-US" sz="2300">
                <a:solidFill>
                  <a:srgbClr val="01122E"/>
                </a:solidFill>
                <a:latin typeface="Righteous"/>
                <a:ea typeface="Righteous"/>
                <a:cs typeface="Righteous"/>
                <a:sym typeface="Righteous"/>
              </a:rPr>
              <a:t>Key Takeaways</a:t>
            </a:r>
            <a:endParaRPr sz="2300">
              <a:solidFill>
                <a:schemeClr val="dk1"/>
              </a:solidFill>
              <a:latin typeface="Calibri"/>
              <a:ea typeface="Calibri"/>
              <a:cs typeface="Calibri"/>
              <a:sym typeface="Calibri"/>
            </a:endParaRPr>
          </a:p>
        </p:txBody>
      </p:sp>
      <p:sp>
        <p:nvSpPr>
          <p:cNvPr id="532" name="Google Shape;532;p20"/>
          <p:cNvSpPr/>
          <p:nvPr/>
        </p:nvSpPr>
        <p:spPr>
          <a:xfrm>
            <a:off x="496119" y="1309687"/>
            <a:ext cx="4019922" cy="1697310"/>
          </a:xfrm>
          <a:prstGeom prst="roundRect">
            <a:avLst>
              <a:gd fmla="val 337"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3" name="Google Shape;533;p20"/>
          <p:cNvSpPr/>
          <p:nvPr/>
        </p:nvSpPr>
        <p:spPr>
          <a:xfrm>
            <a:off x="618679" y="1432247"/>
            <a:ext cx="353467" cy="353467"/>
          </a:xfrm>
          <a:prstGeom prst="roundRect">
            <a:avLst>
              <a:gd fmla="val 16166795"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534" name="Google Shape;534;p20"/>
          <p:cNvSpPr/>
          <p:nvPr/>
        </p:nvSpPr>
        <p:spPr>
          <a:xfrm>
            <a:off x="715863" y="1529432"/>
            <a:ext cx="159023" cy="159023"/>
          </a:xfrm>
          <a:prstGeom prst="rect">
            <a:avLst/>
          </a:prstGeom>
          <a:noFill/>
          <a:ln>
            <a:noFill/>
          </a:ln>
        </p:spPr>
      </p:sp>
      <p:sp>
        <p:nvSpPr>
          <p:cNvPr id="535" name="Google Shape;535;p20"/>
          <p:cNvSpPr/>
          <p:nvPr/>
        </p:nvSpPr>
        <p:spPr>
          <a:xfrm>
            <a:off x="618679" y="1897633"/>
            <a:ext cx="2544291"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Data Spaces Are Ecosystem Projects</a:t>
            </a:r>
            <a:endParaRPr sz="1150">
              <a:solidFill>
                <a:schemeClr val="dk1"/>
              </a:solidFill>
              <a:latin typeface="Calibri"/>
              <a:ea typeface="Calibri"/>
              <a:cs typeface="Calibri"/>
              <a:sym typeface="Calibri"/>
            </a:endParaRPr>
          </a:p>
        </p:txBody>
      </p:sp>
      <p:sp>
        <p:nvSpPr>
          <p:cNvPr id="536" name="Google Shape;536;p20"/>
          <p:cNvSpPr/>
          <p:nvPr/>
        </p:nvSpPr>
        <p:spPr>
          <a:xfrm>
            <a:off x="618679" y="2148929"/>
            <a:ext cx="3774802" cy="735509"/>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Not IT projects. Success requires coordination across independent organisations with different governance models, technical maturity levels, and priorities. Traditional project management tools alone are not enough.</a:t>
            </a:r>
            <a:endParaRPr sz="900">
              <a:solidFill>
                <a:schemeClr val="dk1"/>
              </a:solidFill>
              <a:latin typeface="Calibri"/>
              <a:ea typeface="Calibri"/>
              <a:cs typeface="Calibri"/>
              <a:sym typeface="Calibri"/>
            </a:endParaRPr>
          </a:p>
        </p:txBody>
      </p:sp>
      <p:sp>
        <p:nvSpPr>
          <p:cNvPr id="537" name="Google Shape;537;p20"/>
          <p:cNvSpPr/>
          <p:nvPr/>
        </p:nvSpPr>
        <p:spPr>
          <a:xfrm>
            <a:off x="4627959" y="1309687"/>
            <a:ext cx="4019922" cy="1697310"/>
          </a:xfrm>
          <a:prstGeom prst="roundRect">
            <a:avLst>
              <a:gd fmla="val 337"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8" name="Google Shape;538;p20"/>
          <p:cNvSpPr/>
          <p:nvPr/>
        </p:nvSpPr>
        <p:spPr>
          <a:xfrm>
            <a:off x="4750519" y="1432247"/>
            <a:ext cx="353467" cy="353467"/>
          </a:xfrm>
          <a:prstGeom prst="roundRect">
            <a:avLst>
              <a:gd fmla="val 16166795"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539" name="Google Shape;539;p20"/>
          <p:cNvSpPr/>
          <p:nvPr/>
        </p:nvSpPr>
        <p:spPr>
          <a:xfrm>
            <a:off x="4847704" y="1529432"/>
            <a:ext cx="159023" cy="159023"/>
          </a:xfrm>
          <a:prstGeom prst="rect">
            <a:avLst/>
          </a:prstGeom>
          <a:noFill/>
          <a:ln>
            <a:noFill/>
          </a:ln>
        </p:spPr>
      </p:sp>
      <p:sp>
        <p:nvSpPr>
          <p:cNvPr id="540" name="Google Shape;540;p20"/>
          <p:cNvSpPr/>
          <p:nvPr/>
        </p:nvSpPr>
        <p:spPr>
          <a:xfrm>
            <a:off x="4750519" y="1897633"/>
            <a:ext cx="2110234"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Governance Before Technology</a:t>
            </a:r>
            <a:endParaRPr sz="1150">
              <a:solidFill>
                <a:schemeClr val="dk1"/>
              </a:solidFill>
              <a:latin typeface="Calibri"/>
              <a:ea typeface="Calibri"/>
              <a:cs typeface="Calibri"/>
              <a:sym typeface="Calibri"/>
            </a:endParaRPr>
          </a:p>
        </p:txBody>
      </p:sp>
      <p:sp>
        <p:nvSpPr>
          <p:cNvPr id="541" name="Google Shape;541;p20"/>
          <p:cNvSpPr/>
          <p:nvPr/>
        </p:nvSpPr>
        <p:spPr>
          <a:xfrm>
            <a:off x="4750519" y="2148929"/>
            <a:ext cx="3774802"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Clear rules, contracts, and consent flows must be fully defined and agreed upon before any technical integration begins. This is the most important sequencing decision in the entire project.</a:t>
            </a:r>
            <a:endParaRPr sz="900">
              <a:solidFill>
                <a:schemeClr val="dk1"/>
              </a:solidFill>
              <a:latin typeface="Calibri"/>
              <a:ea typeface="Calibri"/>
              <a:cs typeface="Calibri"/>
              <a:sym typeface="Calibri"/>
            </a:endParaRPr>
          </a:p>
        </p:txBody>
      </p:sp>
      <p:sp>
        <p:nvSpPr>
          <p:cNvPr id="542" name="Google Shape;542;p20"/>
          <p:cNvSpPr/>
          <p:nvPr/>
        </p:nvSpPr>
        <p:spPr>
          <a:xfrm>
            <a:off x="496119" y="3118917"/>
            <a:ext cx="4019922" cy="1513433"/>
          </a:xfrm>
          <a:prstGeom prst="roundRect">
            <a:avLst>
              <a:gd fmla="val 378"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3" name="Google Shape;543;p20"/>
          <p:cNvSpPr/>
          <p:nvPr/>
        </p:nvSpPr>
        <p:spPr>
          <a:xfrm>
            <a:off x="618679" y="3241477"/>
            <a:ext cx="353467" cy="353467"/>
          </a:xfrm>
          <a:prstGeom prst="roundRect">
            <a:avLst>
              <a:gd fmla="val 16166795"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544" name="Google Shape;544;p20"/>
          <p:cNvSpPr/>
          <p:nvPr/>
        </p:nvSpPr>
        <p:spPr>
          <a:xfrm>
            <a:off x="715863" y="3338661"/>
            <a:ext cx="159023" cy="159023"/>
          </a:xfrm>
          <a:prstGeom prst="rect">
            <a:avLst/>
          </a:prstGeom>
          <a:noFill/>
          <a:ln>
            <a:noFill/>
          </a:ln>
        </p:spPr>
      </p:sp>
      <p:sp>
        <p:nvSpPr>
          <p:cNvPr id="545" name="Google Shape;545;p20"/>
          <p:cNvSpPr/>
          <p:nvPr/>
        </p:nvSpPr>
        <p:spPr>
          <a:xfrm>
            <a:off x="618679" y="3706862"/>
            <a:ext cx="262175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Catalog Entries Are Product Decisions</a:t>
            </a:r>
            <a:endParaRPr sz="1150">
              <a:solidFill>
                <a:schemeClr val="dk1"/>
              </a:solidFill>
              <a:latin typeface="Calibri"/>
              <a:ea typeface="Calibri"/>
              <a:cs typeface="Calibri"/>
              <a:sym typeface="Calibri"/>
            </a:endParaRPr>
          </a:p>
        </p:txBody>
      </p:sp>
      <p:sp>
        <p:nvSpPr>
          <p:cNvPr id="546" name="Google Shape;546;p20"/>
          <p:cNvSpPr/>
          <p:nvPr/>
        </p:nvSpPr>
        <p:spPr>
          <a:xfrm>
            <a:off x="618679" y="3958158"/>
            <a:ext cx="3774802"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The catalog is your product interface to the ecosystem. Poor metadata, incomplete descriptions, and missing conditions mean no adoption, regardless of how good the underlying service is.</a:t>
            </a:r>
            <a:endParaRPr sz="900">
              <a:solidFill>
                <a:schemeClr val="dk1"/>
              </a:solidFill>
              <a:latin typeface="Calibri"/>
              <a:ea typeface="Calibri"/>
              <a:cs typeface="Calibri"/>
              <a:sym typeface="Calibri"/>
            </a:endParaRPr>
          </a:p>
        </p:txBody>
      </p:sp>
      <p:sp>
        <p:nvSpPr>
          <p:cNvPr id="547" name="Google Shape;547;p20"/>
          <p:cNvSpPr/>
          <p:nvPr/>
        </p:nvSpPr>
        <p:spPr>
          <a:xfrm>
            <a:off x="4627959" y="3118917"/>
            <a:ext cx="4019922" cy="1513433"/>
          </a:xfrm>
          <a:prstGeom prst="roundRect">
            <a:avLst>
              <a:gd fmla="val 378"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8" name="Google Shape;548;p20"/>
          <p:cNvSpPr/>
          <p:nvPr/>
        </p:nvSpPr>
        <p:spPr>
          <a:xfrm>
            <a:off x="4750519" y="3241477"/>
            <a:ext cx="353467" cy="353467"/>
          </a:xfrm>
          <a:prstGeom prst="roundRect">
            <a:avLst>
              <a:gd fmla="val 16166795"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549" name="Google Shape;549;p20"/>
          <p:cNvSpPr/>
          <p:nvPr/>
        </p:nvSpPr>
        <p:spPr>
          <a:xfrm>
            <a:off x="4847704" y="3338661"/>
            <a:ext cx="159023" cy="159023"/>
          </a:xfrm>
          <a:prstGeom prst="rect">
            <a:avLst/>
          </a:prstGeom>
          <a:noFill/>
          <a:ln>
            <a:noFill/>
          </a:ln>
        </p:spPr>
      </p:sp>
      <p:sp>
        <p:nvSpPr>
          <p:cNvPr id="550" name="Google Shape;550;p20"/>
          <p:cNvSpPr/>
          <p:nvPr/>
        </p:nvSpPr>
        <p:spPr>
          <a:xfrm>
            <a:off x="4750519" y="3706862"/>
            <a:ext cx="2715890"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PMs Orchestrate Across Organisations</a:t>
            </a:r>
            <a:endParaRPr sz="1150">
              <a:solidFill>
                <a:schemeClr val="dk1"/>
              </a:solidFill>
              <a:latin typeface="Calibri"/>
              <a:ea typeface="Calibri"/>
              <a:cs typeface="Calibri"/>
              <a:sym typeface="Calibri"/>
            </a:endParaRPr>
          </a:p>
        </p:txBody>
      </p:sp>
      <p:sp>
        <p:nvSpPr>
          <p:cNvPr id="551" name="Google Shape;551;p20"/>
          <p:cNvSpPr/>
          <p:nvPr/>
        </p:nvSpPr>
        <p:spPr>
          <a:xfrm>
            <a:off x="4750519" y="3958158"/>
            <a:ext cx="3774802"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Success depends on coordination, trust-building, and shared understanding, not on direct control. The PM's role is to align, facilitate, and hold the ecosystem together through structured process.</a:t>
            </a:r>
            <a:endParaRPr sz="9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3"/>
          <p:cNvSpPr/>
          <p:nvPr/>
        </p:nvSpPr>
        <p:spPr>
          <a:xfrm>
            <a:off x="488379" y="376163"/>
            <a:ext cx="557138" cy="156790"/>
          </a:xfrm>
          <a:prstGeom prst="roundRect">
            <a:avLst>
              <a:gd fmla="val 3645"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3"/>
          <p:cNvSpPr/>
          <p:nvPr/>
        </p:nvSpPr>
        <p:spPr>
          <a:xfrm>
            <a:off x="543297" y="403622"/>
            <a:ext cx="904503" cy="101873"/>
          </a:xfrm>
          <a:prstGeom prst="rect">
            <a:avLst/>
          </a:prstGeom>
          <a:noFill/>
          <a:ln>
            <a:noFill/>
          </a:ln>
        </p:spPr>
        <p:txBody>
          <a:bodyPr anchorCtr="0" anchor="t" bIns="0" lIns="0" spcFirstLastPara="1" rIns="0" wrap="square" tIns="0">
            <a:noAutofit/>
          </a:bodyPr>
          <a:lstStyle/>
          <a:p>
            <a:pPr indent="0" lvl="0" marL="0" marR="0" rtl="0" algn="l">
              <a:lnSpc>
                <a:spcPct val="116000"/>
              </a:lnSpc>
              <a:spcBef>
                <a:spcPts val="0"/>
              </a:spcBef>
              <a:spcAft>
                <a:spcPts val="0"/>
              </a:spcAft>
              <a:buClr>
                <a:srgbClr val="01122E"/>
              </a:buClr>
              <a:buSzPts val="550"/>
              <a:buFont typeface="Roboto"/>
              <a:buNone/>
            </a:pPr>
            <a:r>
              <a:rPr lang="en-US" sz="550">
                <a:solidFill>
                  <a:srgbClr val="01122E"/>
                </a:solidFill>
                <a:latin typeface="Roboto"/>
                <a:ea typeface="Roboto"/>
                <a:cs typeface="Roboto"/>
                <a:sym typeface="Roboto"/>
              </a:rPr>
              <a:t>FOUNDATION</a:t>
            </a:r>
            <a:endParaRPr sz="550">
              <a:solidFill>
                <a:schemeClr val="dk1"/>
              </a:solidFill>
              <a:latin typeface="Calibri"/>
              <a:ea typeface="Calibri"/>
              <a:cs typeface="Calibri"/>
              <a:sym typeface="Calibri"/>
            </a:endParaRPr>
          </a:p>
        </p:txBody>
      </p:sp>
      <p:sp>
        <p:nvSpPr>
          <p:cNvPr id="87" name="Google Shape;87;p3"/>
          <p:cNvSpPr/>
          <p:nvPr/>
        </p:nvSpPr>
        <p:spPr>
          <a:xfrm>
            <a:off x="488379" y="559966"/>
            <a:ext cx="2906464" cy="286196"/>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800"/>
              <a:buFont typeface="Righteous"/>
              <a:buNone/>
            </a:pPr>
            <a:r>
              <a:rPr lang="en-US" sz="1800">
                <a:solidFill>
                  <a:srgbClr val="01122E"/>
                </a:solidFill>
                <a:latin typeface="Righteous"/>
                <a:ea typeface="Righteous"/>
                <a:cs typeface="Righteous"/>
                <a:sym typeface="Righteous"/>
              </a:rPr>
              <a:t>What Is a Data Space?</a:t>
            </a:r>
            <a:endParaRPr sz="1800">
              <a:solidFill>
                <a:schemeClr val="dk1"/>
              </a:solidFill>
              <a:latin typeface="Calibri"/>
              <a:ea typeface="Calibri"/>
              <a:cs typeface="Calibri"/>
              <a:sym typeface="Calibri"/>
            </a:endParaRPr>
          </a:p>
        </p:txBody>
      </p:sp>
      <p:sp>
        <p:nvSpPr>
          <p:cNvPr id="88" name="Google Shape;88;p3"/>
          <p:cNvSpPr/>
          <p:nvPr/>
        </p:nvSpPr>
        <p:spPr>
          <a:xfrm>
            <a:off x="488379" y="947514"/>
            <a:ext cx="8624441" cy="127322"/>
          </a:xfrm>
          <a:prstGeom prst="rect">
            <a:avLst/>
          </a:prstGeom>
          <a:noFill/>
          <a:ln>
            <a:noFill/>
          </a:ln>
        </p:spPr>
        <p:txBody>
          <a:bodyPr anchorCtr="0" anchor="t" bIns="0" lIns="0" spcFirstLastPara="1" rIns="0" wrap="square" tIns="0">
            <a:noAutofit/>
          </a:bodyPr>
          <a:lstStyle/>
          <a:p>
            <a:pPr indent="0" lvl="0" marL="0" marR="0" rtl="0" algn="l">
              <a:lnSpc>
                <a:spcPct val="116000"/>
              </a:lnSpc>
              <a:spcBef>
                <a:spcPts val="0"/>
              </a:spcBef>
              <a:spcAft>
                <a:spcPts val="0"/>
              </a:spcAft>
              <a:buClr>
                <a:srgbClr val="01122E"/>
              </a:buClr>
              <a:buSzPts val="700"/>
              <a:buFont typeface="Roboto"/>
              <a:buNone/>
            </a:pPr>
            <a:r>
              <a:rPr i="1" lang="en-US" sz="700">
                <a:solidFill>
                  <a:srgbClr val="01122E"/>
                </a:solidFill>
                <a:latin typeface="Roboto"/>
                <a:ea typeface="Roboto"/>
                <a:cs typeface="Roboto"/>
                <a:sym typeface="Roboto"/>
              </a:rPr>
              <a:t>Definition based on DSSC Blueprint &amp; ISO/IEC 20151</a:t>
            </a:r>
            <a:endParaRPr sz="700">
              <a:solidFill>
                <a:schemeClr val="dk1"/>
              </a:solidFill>
              <a:latin typeface="Calibri"/>
              <a:ea typeface="Calibri"/>
              <a:cs typeface="Calibri"/>
              <a:sym typeface="Calibri"/>
            </a:endParaRPr>
          </a:p>
        </p:txBody>
      </p:sp>
      <p:sp>
        <p:nvSpPr>
          <p:cNvPr id="89" name="Google Shape;89;p3"/>
          <p:cNvSpPr/>
          <p:nvPr/>
        </p:nvSpPr>
        <p:spPr>
          <a:xfrm>
            <a:off x="422449" y="1150888"/>
            <a:ext cx="4103787" cy="3616375"/>
          </a:xfrm>
          <a:prstGeom prst="roundRect">
            <a:avLst>
              <a:gd fmla="val 158"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3"/>
          <p:cNvSpPr/>
          <p:nvPr/>
        </p:nvSpPr>
        <p:spPr>
          <a:xfrm>
            <a:off x="513978" y="1218456"/>
            <a:ext cx="1790774" cy="14302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900"/>
              <a:buFont typeface="Righteous"/>
              <a:buNone/>
            </a:pPr>
            <a:r>
              <a:rPr lang="en-US" sz="900">
                <a:solidFill>
                  <a:srgbClr val="FFFFFF"/>
                </a:solidFill>
                <a:latin typeface="Righteous"/>
                <a:ea typeface="Righteous"/>
                <a:cs typeface="Righteous"/>
                <a:sym typeface="Righteous"/>
              </a:rPr>
              <a:t>Seven Essential Elements</a:t>
            </a:r>
            <a:endParaRPr sz="900">
              <a:solidFill>
                <a:schemeClr val="dk1"/>
              </a:solidFill>
              <a:latin typeface="Calibri"/>
              <a:ea typeface="Calibri"/>
              <a:cs typeface="Calibri"/>
              <a:sym typeface="Calibri"/>
            </a:endParaRPr>
          </a:p>
        </p:txBody>
      </p:sp>
      <p:sp>
        <p:nvSpPr>
          <p:cNvPr id="91" name="Google Shape;91;p3"/>
          <p:cNvSpPr/>
          <p:nvPr/>
        </p:nvSpPr>
        <p:spPr>
          <a:xfrm>
            <a:off x="513978" y="1437531"/>
            <a:ext cx="183133" cy="11444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700"/>
              <a:buFont typeface="Righteous"/>
              <a:buNone/>
            </a:pPr>
            <a:r>
              <a:rPr lang="en-US" sz="700">
                <a:solidFill>
                  <a:srgbClr val="FFFFFF"/>
                </a:solidFill>
                <a:latin typeface="Righteous"/>
                <a:ea typeface="Righteous"/>
                <a:cs typeface="Righteous"/>
                <a:sym typeface="Righteous"/>
              </a:rPr>
              <a:t>01</a:t>
            </a:r>
            <a:endParaRPr sz="700">
              <a:solidFill>
                <a:schemeClr val="dk1"/>
              </a:solidFill>
              <a:latin typeface="Calibri"/>
              <a:ea typeface="Calibri"/>
              <a:cs typeface="Calibri"/>
              <a:sym typeface="Calibri"/>
            </a:endParaRPr>
          </a:p>
        </p:txBody>
      </p:sp>
      <p:sp>
        <p:nvSpPr>
          <p:cNvPr id="92" name="Google Shape;92;p3"/>
          <p:cNvSpPr/>
          <p:nvPr/>
        </p:nvSpPr>
        <p:spPr>
          <a:xfrm>
            <a:off x="513978" y="1583606"/>
            <a:ext cx="3920728" cy="9525"/>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3"/>
          <p:cNvSpPr/>
          <p:nvPr/>
        </p:nvSpPr>
        <p:spPr>
          <a:xfrm>
            <a:off x="513978" y="1648420"/>
            <a:ext cx="3920728" cy="127322"/>
          </a:xfrm>
          <a:prstGeom prst="rect">
            <a:avLst/>
          </a:prstGeom>
          <a:noFill/>
          <a:ln>
            <a:noFill/>
          </a:ln>
        </p:spPr>
        <p:txBody>
          <a:bodyPr anchorCtr="0" anchor="t" bIns="0" lIns="0" spcFirstLastPara="1" rIns="0" wrap="square" tIns="0">
            <a:noAutofit/>
          </a:bodyPr>
          <a:lstStyle/>
          <a:p>
            <a:pPr indent="0" lvl="0" marL="0" marR="0" rtl="0" algn="l">
              <a:lnSpc>
                <a:spcPct val="116000"/>
              </a:lnSpc>
              <a:spcBef>
                <a:spcPts val="0"/>
              </a:spcBef>
              <a:spcAft>
                <a:spcPts val="0"/>
              </a:spcAft>
              <a:buClr>
                <a:srgbClr val="FFFFFF"/>
              </a:buClr>
              <a:buSzPts val="700"/>
              <a:buFont typeface="Roboto"/>
              <a:buNone/>
            </a:pPr>
            <a:r>
              <a:rPr lang="en-US" sz="700">
                <a:solidFill>
                  <a:srgbClr val="FFFFFF"/>
                </a:solidFill>
                <a:latin typeface="Roboto"/>
                <a:ea typeface="Roboto"/>
                <a:cs typeface="Roboto"/>
                <a:sym typeface="Roboto"/>
              </a:rPr>
              <a:t>Environment, not a platform</a:t>
            </a:r>
            <a:endParaRPr sz="700">
              <a:solidFill>
                <a:schemeClr val="dk1"/>
              </a:solidFill>
              <a:latin typeface="Calibri"/>
              <a:ea typeface="Calibri"/>
              <a:cs typeface="Calibri"/>
              <a:sym typeface="Calibri"/>
            </a:endParaRPr>
          </a:p>
        </p:txBody>
      </p:sp>
      <p:sp>
        <p:nvSpPr>
          <p:cNvPr id="94" name="Google Shape;94;p3"/>
          <p:cNvSpPr/>
          <p:nvPr/>
        </p:nvSpPr>
        <p:spPr>
          <a:xfrm>
            <a:off x="513978" y="1911995"/>
            <a:ext cx="183133" cy="11444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700"/>
              <a:buFont typeface="Righteous"/>
              <a:buNone/>
            </a:pPr>
            <a:r>
              <a:rPr lang="en-US" sz="700">
                <a:solidFill>
                  <a:srgbClr val="FFFFFF"/>
                </a:solidFill>
                <a:latin typeface="Righteous"/>
                <a:ea typeface="Righteous"/>
                <a:cs typeface="Righteous"/>
                <a:sym typeface="Righteous"/>
              </a:rPr>
              <a:t>02</a:t>
            </a:r>
            <a:endParaRPr sz="700">
              <a:solidFill>
                <a:schemeClr val="dk1"/>
              </a:solidFill>
              <a:latin typeface="Calibri"/>
              <a:ea typeface="Calibri"/>
              <a:cs typeface="Calibri"/>
              <a:sym typeface="Calibri"/>
            </a:endParaRPr>
          </a:p>
        </p:txBody>
      </p:sp>
      <p:sp>
        <p:nvSpPr>
          <p:cNvPr id="95" name="Google Shape;95;p3"/>
          <p:cNvSpPr/>
          <p:nvPr/>
        </p:nvSpPr>
        <p:spPr>
          <a:xfrm>
            <a:off x="513978" y="2058070"/>
            <a:ext cx="3920728" cy="9525"/>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3"/>
          <p:cNvSpPr/>
          <p:nvPr/>
        </p:nvSpPr>
        <p:spPr>
          <a:xfrm>
            <a:off x="513978" y="2122884"/>
            <a:ext cx="3920728" cy="127322"/>
          </a:xfrm>
          <a:prstGeom prst="rect">
            <a:avLst/>
          </a:prstGeom>
          <a:noFill/>
          <a:ln>
            <a:noFill/>
          </a:ln>
        </p:spPr>
        <p:txBody>
          <a:bodyPr anchorCtr="0" anchor="t" bIns="0" lIns="0" spcFirstLastPara="1" rIns="0" wrap="square" tIns="0">
            <a:noAutofit/>
          </a:bodyPr>
          <a:lstStyle/>
          <a:p>
            <a:pPr indent="0" lvl="0" marL="0" marR="0" rtl="0" algn="l">
              <a:lnSpc>
                <a:spcPct val="116000"/>
              </a:lnSpc>
              <a:spcBef>
                <a:spcPts val="0"/>
              </a:spcBef>
              <a:spcAft>
                <a:spcPts val="0"/>
              </a:spcAft>
              <a:buClr>
                <a:srgbClr val="FFFFFF"/>
              </a:buClr>
              <a:buSzPts val="700"/>
              <a:buFont typeface="Roboto"/>
              <a:buNone/>
            </a:pPr>
            <a:r>
              <a:rPr lang="en-US" sz="700">
                <a:solidFill>
                  <a:srgbClr val="FFFFFF"/>
                </a:solidFill>
                <a:latin typeface="Roboto"/>
                <a:ea typeface="Roboto"/>
                <a:cs typeface="Roboto"/>
                <a:sym typeface="Roboto"/>
              </a:rPr>
              <a:t>Trust through verifiable credentials</a:t>
            </a:r>
            <a:endParaRPr sz="700">
              <a:solidFill>
                <a:schemeClr val="dk1"/>
              </a:solidFill>
              <a:latin typeface="Calibri"/>
              <a:ea typeface="Calibri"/>
              <a:cs typeface="Calibri"/>
              <a:sym typeface="Calibri"/>
            </a:endParaRPr>
          </a:p>
        </p:txBody>
      </p:sp>
      <p:sp>
        <p:nvSpPr>
          <p:cNvPr id="97" name="Google Shape;97;p3"/>
          <p:cNvSpPr/>
          <p:nvPr/>
        </p:nvSpPr>
        <p:spPr>
          <a:xfrm>
            <a:off x="513978" y="2386459"/>
            <a:ext cx="183133" cy="11444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700"/>
              <a:buFont typeface="Righteous"/>
              <a:buNone/>
            </a:pPr>
            <a:r>
              <a:rPr lang="en-US" sz="700">
                <a:solidFill>
                  <a:srgbClr val="FFFFFF"/>
                </a:solidFill>
                <a:latin typeface="Righteous"/>
                <a:ea typeface="Righteous"/>
                <a:cs typeface="Righteous"/>
                <a:sym typeface="Righteous"/>
              </a:rPr>
              <a:t>03</a:t>
            </a:r>
            <a:endParaRPr sz="700">
              <a:solidFill>
                <a:schemeClr val="dk1"/>
              </a:solidFill>
              <a:latin typeface="Calibri"/>
              <a:ea typeface="Calibri"/>
              <a:cs typeface="Calibri"/>
              <a:sym typeface="Calibri"/>
            </a:endParaRPr>
          </a:p>
        </p:txBody>
      </p:sp>
      <p:sp>
        <p:nvSpPr>
          <p:cNvPr id="98" name="Google Shape;98;p3"/>
          <p:cNvSpPr/>
          <p:nvPr/>
        </p:nvSpPr>
        <p:spPr>
          <a:xfrm>
            <a:off x="513978" y="2532534"/>
            <a:ext cx="3920728" cy="9525"/>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3"/>
          <p:cNvSpPr/>
          <p:nvPr/>
        </p:nvSpPr>
        <p:spPr>
          <a:xfrm>
            <a:off x="513978" y="2597348"/>
            <a:ext cx="3920728" cy="127322"/>
          </a:xfrm>
          <a:prstGeom prst="rect">
            <a:avLst/>
          </a:prstGeom>
          <a:noFill/>
          <a:ln>
            <a:noFill/>
          </a:ln>
        </p:spPr>
        <p:txBody>
          <a:bodyPr anchorCtr="0" anchor="t" bIns="0" lIns="0" spcFirstLastPara="1" rIns="0" wrap="square" tIns="0">
            <a:noAutofit/>
          </a:bodyPr>
          <a:lstStyle/>
          <a:p>
            <a:pPr indent="0" lvl="0" marL="0" marR="0" rtl="0" algn="l">
              <a:lnSpc>
                <a:spcPct val="116000"/>
              </a:lnSpc>
              <a:spcBef>
                <a:spcPts val="0"/>
              </a:spcBef>
              <a:spcAft>
                <a:spcPts val="0"/>
              </a:spcAft>
              <a:buClr>
                <a:srgbClr val="FFFFFF"/>
              </a:buClr>
              <a:buSzPts val="700"/>
              <a:buFont typeface="Roboto"/>
              <a:buNone/>
            </a:pPr>
            <a:r>
              <a:rPr lang="en-US" sz="700">
                <a:solidFill>
                  <a:srgbClr val="FFFFFF"/>
                </a:solidFill>
                <a:latin typeface="Roboto"/>
                <a:ea typeface="Roboto"/>
                <a:cs typeface="Roboto"/>
                <a:sym typeface="Roboto"/>
              </a:rPr>
              <a:t>Peer-to-peer via Connectors</a:t>
            </a:r>
            <a:endParaRPr sz="700">
              <a:solidFill>
                <a:schemeClr val="dk1"/>
              </a:solidFill>
              <a:latin typeface="Calibri"/>
              <a:ea typeface="Calibri"/>
              <a:cs typeface="Calibri"/>
              <a:sym typeface="Calibri"/>
            </a:endParaRPr>
          </a:p>
        </p:txBody>
      </p:sp>
      <p:sp>
        <p:nvSpPr>
          <p:cNvPr id="100" name="Google Shape;100;p3"/>
          <p:cNvSpPr/>
          <p:nvPr/>
        </p:nvSpPr>
        <p:spPr>
          <a:xfrm>
            <a:off x="513978" y="2860923"/>
            <a:ext cx="183133" cy="11444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700"/>
              <a:buFont typeface="Righteous"/>
              <a:buNone/>
            </a:pPr>
            <a:r>
              <a:rPr lang="en-US" sz="700">
                <a:solidFill>
                  <a:srgbClr val="FFFFFF"/>
                </a:solidFill>
                <a:latin typeface="Righteous"/>
                <a:ea typeface="Righteous"/>
                <a:cs typeface="Righteous"/>
                <a:sym typeface="Righteous"/>
              </a:rPr>
              <a:t>04</a:t>
            </a:r>
            <a:endParaRPr sz="700">
              <a:solidFill>
                <a:schemeClr val="dk1"/>
              </a:solidFill>
              <a:latin typeface="Calibri"/>
              <a:ea typeface="Calibri"/>
              <a:cs typeface="Calibri"/>
              <a:sym typeface="Calibri"/>
            </a:endParaRPr>
          </a:p>
        </p:txBody>
      </p:sp>
      <p:sp>
        <p:nvSpPr>
          <p:cNvPr id="101" name="Google Shape;101;p3"/>
          <p:cNvSpPr/>
          <p:nvPr/>
        </p:nvSpPr>
        <p:spPr>
          <a:xfrm>
            <a:off x="513978" y="3006998"/>
            <a:ext cx="3920728" cy="9525"/>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3"/>
          <p:cNvSpPr/>
          <p:nvPr/>
        </p:nvSpPr>
        <p:spPr>
          <a:xfrm>
            <a:off x="513978" y="3071813"/>
            <a:ext cx="3920728" cy="127322"/>
          </a:xfrm>
          <a:prstGeom prst="rect">
            <a:avLst/>
          </a:prstGeom>
          <a:noFill/>
          <a:ln>
            <a:noFill/>
          </a:ln>
        </p:spPr>
        <p:txBody>
          <a:bodyPr anchorCtr="0" anchor="t" bIns="0" lIns="0" spcFirstLastPara="1" rIns="0" wrap="square" tIns="0">
            <a:noAutofit/>
          </a:bodyPr>
          <a:lstStyle/>
          <a:p>
            <a:pPr indent="0" lvl="0" marL="0" marR="0" rtl="0" algn="l">
              <a:lnSpc>
                <a:spcPct val="116000"/>
              </a:lnSpc>
              <a:spcBef>
                <a:spcPts val="0"/>
              </a:spcBef>
              <a:spcAft>
                <a:spcPts val="0"/>
              </a:spcAft>
              <a:buClr>
                <a:srgbClr val="FFFFFF"/>
              </a:buClr>
              <a:buSzPts val="700"/>
              <a:buFont typeface="Roboto"/>
              <a:buNone/>
            </a:pPr>
            <a:r>
              <a:rPr lang="en-US" sz="700">
                <a:solidFill>
                  <a:srgbClr val="FFFFFF"/>
                </a:solidFill>
                <a:latin typeface="Roboto"/>
                <a:ea typeface="Roboto"/>
                <a:cs typeface="Roboto"/>
                <a:sym typeface="Roboto"/>
              </a:rPr>
              <a:t>Governance Authority maintains rules</a:t>
            </a:r>
            <a:endParaRPr sz="700">
              <a:solidFill>
                <a:schemeClr val="dk1"/>
              </a:solidFill>
              <a:latin typeface="Calibri"/>
              <a:ea typeface="Calibri"/>
              <a:cs typeface="Calibri"/>
              <a:sym typeface="Calibri"/>
            </a:endParaRPr>
          </a:p>
        </p:txBody>
      </p:sp>
      <p:sp>
        <p:nvSpPr>
          <p:cNvPr id="103" name="Google Shape;103;p3"/>
          <p:cNvSpPr/>
          <p:nvPr/>
        </p:nvSpPr>
        <p:spPr>
          <a:xfrm>
            <a:off x="513978" y="3335387"/>
            <a:ext cx="183133" cy="11444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700"/>
              <a:buFont typeface="Righteous"/>
              <a:buNone/>
            </a:pPr>
            <a:r>
              <a:rPr lang="en-US" sz="700">
                <a:solidFill>
                  <a:srgbClr val="FFFFFF"/>
                </a:solidFill>
                <a:latin typeface="Righteous"/>
                <a:ea typeface="Righteous"/>
                <a:cs typeface="Righteous"/>
                <a:sym typeface="Righteous"/>
              </a:rPr>
              <a:t>05</a:t>
            </a:r>
            <a:endParaRPr sz="700">
              <a:solidFill>
                <a:schemeClr val="dk1"/>
              </a:solidFill>
              <a:latin typeface="Calibri"/>
              <a:ea typeface="Calibri"/>
              <a:cs typeface="Calibri"/>
              <a:sym typeface="Calibri"/>
            </a:endParaRPr>
          </a:p>
        </p:txBody>
      </p:sp>
      <p:sp>
        <p:nvSpPr>
          <p:cNvPr id="104" name="Google Shape;104;p3"/>
          <p:cNvSpPr/>
          <p:nvPr/>
        </p:nvSpPr>
        <p:spPr>
          <a:xfrm>
            <a:off x="513978" y="3481462"/>
            <a:ext cx="3920728" cy="9525"/>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3"/>
          <p:cNvSpPr/>
          <p:nvPr/>
        </p:nvSpPr>
        <p:spPr>
          <a:xfrm>
            <a:off x="513978" y="3546277"/>
            <a:ext cx="3920728" cy="127322"/>
          </a:xfrm>
          <a:prstGeom prst="rect">
            <a:avLst/>
          </a:prstGeom>
          <a:noFill/>
          <a:ln>
            <a:noFill/>
          </a:ln>
        </p:spPr>
        <p:txBody>
          <a:bodyPr anchorCtr="0" anchor="t" bIns="0" lIns="0" spcFirstLastPara="1" rIns="0" wrap="square" tIns="0">
            <a:noAutofit/>
          </a:bodyPr>
          <a:lstStyle/>
          <a:p>
            <a:pPr indent="0" lvl="0" marL="0" marR="0" rtl="0" algn="l">
              <a:lnSpc>
                <a:spcPct val="116000"/>
              </a:lnSpc>
              <a:spcBef>
                <a:spcPts val="0"/>
              </a:spcBef>
              <a:spcAft>
                <a:spcPts val="0"/>
              </a:spcAft>
              <a:buClr>
                <a:srgbClr val="FFFFFF"/>
              </a:buClr>
              <a:buSzPts val="700"/>
              <a:buFont typeface="Roboto"/>
              <a:buNone/>
            </a:pPr>
            <a:r>
              <a:rPr lang="en-US" sz="700">
                <a:solidFill>
                  <a:srgbClr val="FFFFFF"/>
                </a:solidFill>
                <a:latin typeface="Roboto"/>
                <a:ea typeface="Roboto"/>
                <a:cs typeface="Roboto"/>
                <a:sym typeface="Roboto"/>
              </a:rPr>
              <a:t>DSP, DCP protocols + PDI (Personal Data Intermediary)</a:t>
            </a:r>
            <a:endParaRPr sz="700">
              <a:solidFill>
                <a:schemeClr val="dk1"/>
              </a:solidFill>
              <a:latin typeface="Calibri"/>
              <a:ea typeface="Calibri"/>
              <a:cs typeface="Calibri"/>
              <a:sym typeface="Calibri"/>
            </a:endParaRPr>
          </a:p>
        </p:txBody>
      </p:sp>
      <p:sp>
        <p:nvSpPr>
          <p:cNvPr id="106" name="Google Shape;106;p3"/>
          <p:cNvSpPr/>
          <p:nvPr/>
        </p:nvSpPr>
        <p:spPr>
          <a:xfrm>
            <a:off x="513978" y="3809851"/>
            <a:ext cx="183133" cy="11444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700"/>
              <a:buFont typeface="Righteous"/>
              <a:buNone/>
            </a:pPr>
            <a:r>
              <a:rPr lang="en-US" sz="700">
                <a:solidFill>
                  <a:srgbClr val="FFFFFF"/>
                </a:solidFill>
                <a:latin typeface="Righteous"/>
                <a:ea typeface="Righteous"/>
                <a:cs typeface="Righteous"/>
                <a:sym typeface="Righteous"/>
              </a:rPr>
              <a:t>06</a:t>
            </a:r>
            <a:endParaRPr sz="700">
              <a:solidFill>
                <a:schemeClr val="dk1"/>
              </a:solidFill>
              <a:latin typeface="Calibri"/>
              <a:ea typeface="Calibri"/>
              <a:cs typeface="Calibri"/>
              <a:sym typeface="Calibri"/>
            </a:endParaRPr>
          </a:p>
        </p:txBody>
      </p:sp>
      <p:sp>
        <p:nvSpPr>
          <p:cNvPr id="107" name="Google Shape;107;p3"/>
          <p:cNvSpPr/>
          <p:nvPr/>
        </p:nvSpPr>
        <p:spPr>
          <a:xfrm>
            <a:off x="513978" y="3955926"/>
            <a:ext cx="3920728" cy="9525"/>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3"/>
          <p:cNvSpPr/>
          <p:nvPr/>
        </p:nvSpPr>
        <p:spPr>
          <a:xfrm>
            <a:off x="513978" y="4020741"/>
            <a:ext cx="3920728" cy="127322"/>
          </a:xfrm>
          <a:prstGeom prst="rect">
            <a:avLst/>
          </a:prstGeom>
          <a:noFill/>
          <a:ln>
            <a:noFill/>
          </a:ln>
        </p:spPr>
        <p:txBody>
          <a:bodyPr anchorCtr="0" anchor="t" bIns="0" lIns="0" spcFirstLastPara="1" rIns="0" wrap="square" tIns="0">
            <a:noAutofit/>
          </a:bodyPr>
          <a:lstStyle/>
          <a:p>
            <a:pPr indent="0" lvl="0" marL="0" marR="0" rtl="0" algn="l">
              <a:lnSpc>
                <a:spcPct val="116000"/>
              </a:lnSpc>
              <a:spcBef>
                <a:spcPts val="0"/>
              </a:spcBef>
              <a:spcAft>
                <a:spcPts val="0"/>
              </a:spcAft>
              <a:buClr>
                <a:srgbClr val="FFFFFF"/>
              </a:buClr>
              <a:buSzPts val="700"/>
              <a:buFont typeface="Roboto"/>
              <a:buNone/>
            </a:pPr>
            <a:r>
              <a:rPr lang="en-US" sz="700">
                <a:solidFill>
                  <a:srgbClr val="FFFFFF"/>
                </a:solidFill>
                <a:latin typeface="Roboto"/>
                <a:ea typeface="Roboto"/>
                <a:cs typeface="Roboto"/>
                <a:sym typeface="Roboto"/>
              </a:rPr>
              <a:t>Machine-readable ODRL policies</a:t>
            </a:r>
            <a:endParaRPr sz="700">
              <a:solidFill>
                <a:schemeClr val="dk1"/>
              </a:solidFill>
              <a:latin typeface="Calibri"/>
              <a:ea typeface="Calibri"/>
              <a:cs typeface="Calibri"/>
              <a:sym typeface="Calibri"/>
            </a:endParaRPr>
          </a:p>
        </p:txBody>
      </p:sp>
      <p:sp>
        <p:nvSpPr>
          <p:cNvPr id="109" name="Google Shape;109;p3"/>
          <p:cNvSpPr/>
          <p:nvPr/>
        </p:nvSpPr>
        <p:spPr>
          <a:xfrm>
            <a:off x="513978" y="4284315"/>
            <a:ext cx="183133" cy="11444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700"/>
              <a:buFont typeface="Righteous"/>
              <a:buNone/>
            </a:pPr>
            <a:r>
              <a:rPr lang="en-US" sz="700">
                <a:solidFill>
                  <a:srgbClr val="FFFFFF"/>
                </a:solidFill>
                <a:latin typeface="Righteous"/>
                <a:ea typeface="Righteous"/>
                <a:cs typeface="Righteous"/>
                <a:sym typeface="Righteous"/>
              </a:rPr>
              <a:t>07</a:t>
            </a:r>
            <a:endParaRPr sz="700">
              <a:solidFill>
                <a:schemeClr val="dk1"/>
              </a:solidFill>
              <a:latin typeface="Calibri"/>
              <a:ea typeface="Calibri"/>
              <a:cs typeface="Calibri"/>
              <a:sym typeface="Calibri"/>
            </a:endParaRPr>
          </a:p>
        </p:txBody>
      </p:sp>
      <p:sp>
        <p:nvSpPr>
          <p:cNvPr id="110" name="Google Shape;110;p3"/>
          <p:cNvSpPr/>
          <p:nvPr/>
        </p:nvSpPr>
        <p:spPr>
          <a:xfrm>
            <a:off x="513978" y="4430390"/>
            <a:ext cx="3920728" cy="9525"/>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3"/>
          <p:cNvSpPr/>
          <p:nvPr/>
        </p:nvSpPr>
        <p:spPr>
          <a:xfrm>
            <a:off x="513978" y="4495205"/>
            <a:ext cx="3920728" cy="127322"/>
          </a:xfrm>
          <a:prstGeom prst="rect">
            <a:avLst/>
          </a:prstGeom>
          <a:noFill/>
          <a:ln>
            <a:noFill/>
          </a:ln>
        </p:spPr>
        <p:txBody>
          <a:bodyPr anchorCtr="0" anchor="t" bIns="0" lIns="0" spcFirstLastPara="1" rIns="0" wrap="square" tIns="0">
            <a:noAutofit/>
          </a:bodyPr>
          <a:lstStyle/>
          <a:p>
            <a:pPr indent="0" lvl="0" marL="0" marR="0" rtl="0" algn="l">
              <a:lnSpc>
                <a:spcPct val="116000"/>
              </a:lnSpc>
              <a:spcBef>
                <a:spcPts val="0"/>
              </a:spcBef>
              <a:spcAft>
                <a:spcPts val="0"/>
              </a:spcAft>
              <a:buClr>
                <a:srgbClr val="FFFFFF"/>
              </a:buClr>
              <a:buSzPts val="700"/>
              <a:buFont typeface="Roboto"/>
              <a:buNone/>
            </a:pPr>
            <a:r>
              <a:rPr lang="en-US" sz="700">
                <a:solidFill>
                  <a:srgbClr val="FFFFFF"/>
                </a:solidFill>
                <a:latin typeface="Roboto"/>
                <a:ea typeface="Roboto"/>
                <a:cs typeface="Roboto"/>
                <a:sym typeface="Roboto"/>
              </a:rPr>
              <a:t>Supporting services for onboarding</a:t>
            </a:r>
            <a:endParaRPr sz="700">
              <a:solidFill>
                <a:schemeClr val="dk1"/>
              </a:solidFill>
              <a:latin typeface="Calibri"/>
              <a:ea typeface="Calibri"/>
              <a:cs typeface="Calibri"/>
              <a:sym typeface="Calibri"/>
            </a:endParaRPr>
          </a:p>
        </p:txBody>
      </p:sp>
      <p:sp>
        <p:nvSpPr>
          <p:cNvPr id="112" name="Google Shape;112;p3"/>
          <p:cNvSpPr/>
          <p:nvPr/>
        </p:nvSpPr>
        <p:spPr>
          <a:xfrm>
            <a:off x="4688458" y="1218456"/>
            <a:ext cx="1928366" cy="14302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900"/>
              <a:buFont typeface="Righteous"/>
              <a:buNone/>
            </a:pPr>
            <a:r>
              <a:rPr lang="en-US" sz="900">
                <a:solidFill>
                  <a:srgbClr val="01122E"/>
                </a:solidFill>
                <a:latin typeface="Righteous"/>
                <a:ea typeface="Righteous"/>
                <a:cs typeface="Righteous"/>
                <a:sym typeface="Righteous"/>
              </a:rPr>
              <a:t>What Data Spaces Are NOT</a:t>
            </a:r>
            <a:endParaRPr sz="900">
              <a:solidFill>
                <a:schemeClr val="dk1"/>
              </a:solidFill>
              <a:latin typeface="Calibri"/>
              <a:ea typeface="Calibri"/>
              <a:cs typeface="Calibri"/>
              <a:sym typeface="Calibri"/>
            </a:endParaRPr>
          </a:p>
        </p:txBody>
      </p:sp>
      <p:sp>
        <p:nvSpPr>
          <p:cNvPr descr="preencoded.png" id="113" name="Google Shape;113;p3"/>
          <p:cNvSpPr/>
          <p:nvPr/>
        </p:nvSpPr>
        <p:spPr>
          <a:xfrm>
            <a:off x="4722763" y="1442033"/>
            <a:ext cx="137368" cy="137368"/>
          </a:xfrm>
          <a:prstGeom prst="rect">
            <a:avLst/>
          </a:prstGeom>
          <a:noFill/>
          <a:ln>
            <a:noFill/>
          </a:ln>
        </p:spPr>
      </p:sp>
      <p:sp>
        <p:nvSpPr>
          <p:cNvPr id="114" name="Google Shape;114;p3"/>
          <p:cNvSpPr/>
          <p:nvPr/>
        </p:nvSpPr>
        <p:spPr>
          <a:xfrm>
            <a:off x="4986040" y="1437531"/>
            <a:ext cx="3674343" cy="127322"/>
          </a:xfrm>
          <a:prstGeom prst="rect">
            <a:avLst/>
          </a:prstGeom>
          <a:noFill/>
          <a:ln>
            <a:noFill/>
          </a:ln>
        </p:spPr>
        <p:txBody>
          <a:bodyPr anchorCtr="0" anchor="t" bIns="0" lIns="0" spcFirstLastPara="1" rIns="0" wrap="square" tIns="0">
            <a:noAutofit/>
          </a:bodyPr>
          <a:lstStyle/>
          <a:p>
            <a:pPr indent="0" lvl="0" marL="0" marR="0" rtl="0" algn="l">
              <a:lnSpc>
                <a:spcPct val="116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Not data lakes or central repositories</a:t>
            </a:r>
            <a:endParaRPr sz="700">
              <a:solidFill>
                <a:schemeClr val="dk1"/>
              </a:solidFill>
              <a:latin typeface="Calibri"/>
              <a:ea typeface="Calibri"/>
              <a:cs typeface="Calibri"/>
              <a:sym typeface="Calibri"/>
            </a:endParaRPr>
          </a:p>
        </p:txBody>
      </p:sp>
      <p:sp>
        <p:nvSpPr>
          <p:cNvPr descr="preencoded.png" id="115" name="Google Shape;115;p3"/>
          <p:cNvSpPr/>
          <p:nvPr/>
        </p:nvSpPr>
        <p:spPr>
          <a:xfrm>
            <a:off x="4722763" y="1856519"/>
            <a:ext cx="137368" cy="137368"/>
          </a:xfrm>
          <a:prstGeom prst="rect">
            <a:avLst/>
          </a:prstGeom>
          <a:noFill/>
          <a:ln>
            <a:noFill/>
          </a:ln>
        </p:spPr>
      </p:sp>
      <p:sp>
        <p:nvSpPr>
          <p:cNvPr id="116" name="Google Shape;116;p3"/>
          <p:cNvSpPr/>
          <p:nvPr/>
        </p:nvSpPr>
        <p:spPr>
          <a:xfrm>
            <a:off x="4986040" y="1852017"/>
            <a:ext cx="3674343" cy="127322"/>
          </a:xfrm>
          <a:prstGeom prst="rect">
            <a:avLst/>
          </a:prstGeom>
          <a:noFill/>
          <a:ln>
            <a:noFill/>
          </a:ln>
        </p:spPr>
        <p:txBody>
          <a:bodyPr anchorCtr="0" anchor="t" bIns="0" lIns="0" spcFirstLastPara="1" rIns="0" wrap="square" tIns="0">
            <a:noAutofit/>
          </a:bodyPr>
          <a:lstStyle/>
          <a:p>
            <a:pPr indent="0" lvl="0" marL="0" marR="0" rtl="0" algn="l">
              <a:lnSpc>
                <a:spcPct val="116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Not central platforms or monoliths</a:t>
            </a:r>
            <a:endParaRPr sz="700">
              <a:solidFill>
                <a:schemeClr val="dk1"/>
              </a:solidFill>
              <a:latin typeface="Calibri"/>
              <a:ea typeface="Calibri"/>
              <a:cs typeface="Calibri"/>
              <a:sym typeface="Calibri"/>
            </a:endParaRPr>
          </a:p>
        </p:txBody>
      </p:sp>
      <p:sp>
        <p:nvSpPr>
          <p:cNvPr descr="preencoded.png" id="117" name="Google Shape;117;p3"/>
          <p:cNvSpPr/>
          <p:nvPr/>
        </p:nvSpPr>
        <p:spPr>
          <a:xfrm>
            <a:off x="4722763" y="2271006"/>
            <a:ext cx="137368" cy="137368"/>
          </a:xfrm>
          <a:prstGeom prst="rect">
            <a:avLst/>
          </a:prstGeom>
          <a:noFill/>
          <a:ln>
            <a:noFill/>
          </a:ln>
        </p:spPr>
      </p:sp>
      <p:sp>
        <p:nvSpPr>
          <p:cNvPr id="118" name="Google Shape;118;p3"/>
          <p:cNvSpPr/>
          <p:nvPr/>
        </p:nvSpPr>
        <p:spPr>
          <a:xfrm>
            <a:off x="4986040" y="2266504"/>
            <a:ext cx="3674343" cy="127322"/>
          </a:xfrm>
          <a:prstGeom prst="rect">
            <a:avLst/>
          </a:prstGeom>
          <a:noFill/>
          <a:ln>
            <a:noFill/>
          </a:ln>
        </p:spPr>
        <p:txBody>
          <a:bodyPr anchorCtr="0" anchor="t" bIns="0" lIns="0" spcFirstLastPara="1" rIns="0" wrap="square" tIns="0">
            <a:noAutofit/>
          </a:bodyPr>
          <a:lstStyle/>
          <a:p>
            <a:pPr indent="0" lvl="0" marL="0" marR="0" rtl="0" algn="l">
              <a:lnSpc>
                <a:spcPct val="116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Not simple API gateways</a:t>
            </a:r>
            <a:endParaRPr sz="700">
              <a:solidFill>
                <a:schemeClr val="dk1"/>
              </a:solidFill>
              <a:latin typeface="Calibri"/>
              <a:ea typeface="Calibri"/>
              <a:cs typeface="Calibri"/>
              <a:sym typeface="Calibri"/>
            </a:endParaRPr>
          </a:p>
        </p:txBody>
      </p:sp>
      <p:sp>
        <p:nvSpPr>
          <p:cNvPr descr="preencoded.png" id="119" name="Google Shape;119;p3"/>
          <p:cNvSpPr/>
          <p:nvPr/>
        </p:nvSpPr>
        <p:spPr>
          <a:xfrm>
            <a:off x="4722763" y="2685492"/>
            <a:ext cx="137368" cy="137368"/>
          </a:xfrm>
          <a:prstGeom prst="rect">
            <a:avLst/>
          </a:prstGeom>
          <a:noFill/>
          <a:ln>
            <a:noFill/>
          </a:ln>
        </p:spPr>
      </p:sp>
      <p:sp>
        <p:nvSpPr>
          <p:cNvPr id="120" name="Google Shape;120;p3"/>
          <p:cNvSpPr/>
          <p:nvPr/>
        </p:nvSpPr>
        <p:spPr>
          <a:xfrm>
            <a:off x="4986040" y="2680990"/>
            <a:ext cx="3674343" cy="127322"/>
          </a:xfrm>
          <a:prstGeom prst="rect">
            <a:avLst/>
          </a:prstGeom>
          <a:noFill/>
          <a:ln>
            <a:noFill/>
          </a:ln>
        </p:spPr>
        <p:txBody>
          <a:bodyPr anchorCtr="0" anchor="t" bIns="0" lIns="0" spcFirstLastPara="1" rIns="0" wrap="square" tIns="0">
            <a:noAutofit/>
          </a:bodyPr>
          <a:lstStyle/>
          <a:p>
            <a:pPr indent="0" lvl="0" marL="0" marR="0" rtl="0" algn="l">
              <a:lnSpc>
                <a:spcPct val="116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Not blockchain-dependent systems</a:t>
            </a:r>
            <a:endParaRPr sz="700">
              <a:solidFill>
                <a:schemeClr val="dk1"/>
              </a:solidFill>
              <a:latin typeface="Calibri"/>
              <a:ea typeface="Calibri"/>
              <a:cs typeface="Calibri"/>
              <a:sym typeface="Calibri"/>
            </a:endParaRPr>
          </a:p>
        </p:txBody>
      </p:sp>
      <p:sp>
        <p:nvSpPr>
          <p:cNvPr descr="preencoded.png" id="121" name="Google Shape;121;p3"/>
          <p:cNvSpPr/>
          <p:nvPr/>
        </p:nvSpPr>
        <p:spPr>
          <a:xfrm>
            <a:off x="4722763" y="3099978"/>
            <a:ext cx="137368" cy="137368"/>
          </a:xfrm>
          <a:prstGeom prst="rect">
            <a:avLst/>
          </a:prstGeom>
          <a:noFill/>
          <a:ln>
            <a:noFill/>
          </a:ln>
        </p:spPr>
      </p:sp>
      <p:sp>
        <p:nvSpPr>
          <p:cNvPr id="122" name="Google Shape;122;p3"/>
          <p:cNvSpPr/>
          <p:nvPr/>
        </p:nvSpPr>
        <p:spPr>
          <a:xfrm>
            <a:off x="4986040" y="3095476"/>
            <a:ext cx="3674343" cy="127322"/>
          </a:xfrm>
          <a:prstGeom prst="rect">
            <a:avLst/>
          </a:prstGeom>
          <a:noFill/>
          <a:ln>
            <a:noFill/>
          </a:ln>
        </p:spPr>
        <p:txBody>
          <a:bodyPr anchorCtr="0" anchor="t" bIns="0" lIns="0" spcFirstLastPara="1" rIns="0" wrap="square" tIns="0">
            <a:noAutofit/>
          </a:bodyPr>
          <a:lstStyle/>
          <a:p>
            <a:pPr indent="0" lvl="0" marL="0" marR="0" rtl="0" algn="l">
              <a:lnSpc>
                <a:spcPct val="116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Not centralized identity providers</a:t>
            </a:r>
            <a:endParaRPr sz="700">
              <a:solidFill>
                <a:schemeClr val="dk1"/>
              </a:solidFill>
              <a:latin typeface="Calibri"/>
              <a:ea typeface="Calibri"/>
              <a:cs typeface="Calibri"/>
              <a:sym typeface="Calibri"/>
            </a:endParaRPr>
          </a:p>
        </p:txBody>
      </p:sp>
      <p:sp>
        <p:nvSpPr>
          <p:cNvPr id="123" name="Google Shape;123;p3"/>
          <p:cNvSpPr/>
          <p:nvPr/>
        </p:nvSpPr>
        <p:spPr>
          <a:xfrm>
            <a:off x="4688458" y="3450803"/>
            <a:ext cx="3971925" cy="451619"/>
          </a:xfrm>
          <a:prstGeom prst="roundRect">
            <a:avLst>
              <a:gd fmla="val 1265"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124" name="Google Shape;124;p3"/>
          <p:cNvPicPr preferRelativeResize="0"/>
          <p:nvPr/>
        </p:nvPicPr>
        <p:blipFill rotWithShape="1">
          <a:blip r:embed="rId3">
            <a:alphaModFix/>
          </a:blip>
          <a:srcRect b="0" l="0" r="0" t="0"/>
          <a:stretch/>
        </p:blipFill>
        <p:spPr>
          <a:xfrm>
            <a:off x="4779987" y="3575521"/>
            <a:ext cx="114449" cy="91529"/>
          </a:xfrm>
          <a:prstGeom prst="rect">
            <a:avLst/>
          </a:prstGeom>
          <a:noFill/>
          <a:ln>
            <a:noFill/>
          </a:ln>
        </p:spPr>
      </p:pic>
      <p:sp>
        <p:nvSpPr>
          <p:cNvPr id="125" name="Google Shape;125;p3"/>
          <p:cNvSpPr/>
          <p:nvPr/>
        </p:nvSpPr>
        <p:spPr>
          <a:xfrm>
            <a:off x="4985965" y="3541216"/>
            <a:ext cx="3582888" cy="254645"/>
          </a:xfrm>
          <a:prstGeom prst="rect">
            <a:avLst/>
          </a:prstGeom>
          <a:noFill/>
          <a:ln>
            <a:noFill/>
          </a:ln>
        </p:spPr>
        <p:txBody>
          <a:bodyPr anchorCtr="0" anchor="t" bIns="0" lIns="0" spcFirstLastPara="1" rIns="0" wrap="square" tIns="0">
            <a:normAutofit/>
          </a:bodyPr>
          <a:lstStyle/>
          <a:p>
            <a:pPr indent="0" lvl="0" marL="0" marR="0" rtl="0" algn="l">
              <a:lnSpc>
                <a:spcPct val="116000"/>
              </a:lnSpc>
              <a:spcBef>
                <a:spcPts val="0"/>
              </a:spcBef>
              <a:spcAft>
                <a:spcPts val="0"/>
              </a:spcAft>
              <a:buClr>
                <a:srgbClr val="000000"/>
              </a:buClr>
              <a:buSzPts val="700"/>
              <a:buFont typeface="Roboto"/>
              <a:buNone/>
            </a:pPr>
            <a:r>
              <a:rPr lang="en-US" sz="700">
                <a:solidFill>
                  <a:srgbClr val="000000"/>
                </a:solidFill>
                <a:latin typeface="Roboto"/>
                <a:ea typeface="Roboto"/>
                <a:cs typeface="Roboto"/>
                <a:sym typeface="Roboto"/>
              </a:rPr>
              <a:t>Key shift: You coordinate an ecosystem of independent participants, not a monolithic platform.</a:t>
            </a:r>
            <a:endParaRPr sz="7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4"/>
          <p:cNvSpPr/>
          <p:nvPr/>
        </p:nvSpPr>
        <p:spPr>
          <a:xfrm>
            <a:off x="496119" y="870347"/>
            <a:ext cx="587946"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4"/>
          <p:cNvSpPr/>
          <p:nvPr/>
        </p:nvSpPr>
        <p:spPr>
          <a:xfrm>
            <a:off x="570533" y="907554"/>
            <a:ext cx="896317"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CONTEXT</a:t>
            </a:r>
            <a:endParaRPr sz="750">
              <a:solidFill>
                <a:schemeClr val="dk1"/>
              </a:solidFill>
              <a:latin typeface="Calibri"/>
              <a:ea typeface="Calibri"/>
              <a:cs typeface="Calibri"/>
              <a:sym typeface="Calibri"/>
            </a:endParaRPr>
          </a:p>
        </p:txBody>
      </p:sp>
      <p:sp>
        <p:nvSpPr>
          <p:cNvPr id="133" name="Google Shape;133;p4"/>
          <p:cNvSpPr/>
          <p:nvPr/>
        </p:nvSpPr>
        <p:spPr>
          <a:xfrm>
            <a:off x="496119" y="1153120"/>
            <a:ext cx="6153522"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Why This Matters for Project Managers</a:t>
            </a:r>
            <a:endParaRPr sz="2400">
              <a:solidFill>
                <a:schemeClr val="dk1"/>
              </a:solidFill>
              <a:latin typeface="Calibri"/>
              <a:ea typeface="Calibri"/>
              <a:cs typeface="Calibri"/>
              <a:sym typeface="Calibri"/>
            </a:endParaRPr>
          </a:p>
        </p:txBody>
      </p:sp>
      <p:sp>
        <p:nvSpPr>
          <p:cNvPr id="134" name="Google Shape;134;p4"/>
          <p:cNvSpPr/>
          <p:nvPr/>
        </p:nvSpPr>
        <p:spPr>
          <a:xfrm>
            <a:off x="682154" y="1866230"/>
            <a:ext cx="8422928"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Data spaces are not IT projects. They are ecosystem projects.</a:t>
            </a:r>
            <a:endParaRPr sz="950">
              <a:solidFill>
                <a:schemeClr val="dk1"/>
              </a:solidFill>
              <a:latin typeface="Calibri"/>
              <a:ea typeface="Calibri"/>
              <a:cs typeface="Calibri"/>
              <a:sym typeface="Calibri"/>
            </a:endParaRPr>
          </a:p>
        </p:txBody>
      </p:sp>
      <p:sp>
        <p:nvSpPr>
          <p:cNvPr id="135" name="Google Shape;135;p4"/>
          <p:cNvSpPr/>
          <p:nvPr/>
        </p:nvSpPr>
        <p:spPr>
          <a:xfrm>
            <a:off x="496119" y="1726704"/>
            <a:ext cx="14288" cy="477515"/>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4"/>
          <p:cNvSpPr/>
          <p:nvPr/>
        </p:nvSpPr>
        <p:spPr>
          <a:xfrm>
            <a:off x="496119" y="2343745"/>
            <a:ext cx="2634555" cy="1929408"/>
          </a:xfrm>
          <a:prstGeom prst="roundRect">
            <a:avLst>
              <a:gd fmla="val 3554"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4"/>
          <p:cNvSpPr/>
          <p:nvPr/>
        </p:nvSpPr>
        <p:spPr>
          <a:xfrm>
            <a:off x="481831" y="2343745"/>
            <a:ext cx="57150" cy="1929408"/>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4"/>
          <p:cNvSpPr/>
          <p:nvPr/>
        </p:nvSpPr>
        <p:spPr>
          <a:xfrm>
            <a:off x="677242" y="2482007"/>
            <a:ext cx="2315170" cy="3876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Multiple Independent Stakeholders</a:t>
            </a:r>
            <a:endParaRPr sz="1200">
              <a:solidFill>
                <a:schemeClr val="dk1"/>
              </a:solidFill>
              <a:latin typeface="Calibri"/>
              <a:ea typeface="Calibri"/>
              <a:cs typeface="Calibri"/>
              <a:sym typeface="Calibri"/>
            </a:endParaRPr>
          </a:p>
        </p:txBody>
      </p:sp>
      <p:sp>
        <p:nvSpPr>
          <p:cNvPr id="139" name="Google Shape;139;p4"/>
          <p:cNvSpPr/>
          <p:nvPr/>
        </p:nvSpPr>
        <p:spPr>
          <a:xfrm>
            <a:off x="677242" y="2944118"/>
            <a:ext cx="2315170" cy="1190774"/>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Success depends on coordination across organisations with different priorities, governance models, and technical maturity levels. You cannot mandate adoption; you must negotiate, persuade, and align.</a:t>
            </a:r>
            <a:endParaRPr sz="950">
              <a:solidFill>
                <a:schemeClr val="dk1"/>
              </a:solidFill>
              <a:latin typeface="Calibri"/>
              <a:ea typeface="Calibri"/>
              <a:cs typeface="Calibri"/>
              <a:sym typeface="Calibri"/>
            </a:endParaRPr>
          </a:p>
        </p:txBody>
      </p:sp>
      <p:sp>
        <p:nvSpPr>
          <p:cNvPr id="140" name="Google Shape;140;p4"/>
          <p:cNvSpPr/>
          <p:nvPr/>
        </p:nvSpPr>
        <p:spPr>
          <a:xfrm>
            <a:off x="3254648" y="2343745"/>
            <a:ext cx="2634630" cy="1929408"/>
          </a:xfrm>
          <a:prstGeom prst="roundRect">
            <a:avLst>
              <a:gd fmla="val 3554"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4"/>
          <p:cNvSpPr/>
          <p:nvPr/>
        </p:nvSpPr>
        <p:spPr>
          <a:xfrm>
            <a:off x="3240360" y="2343745"/>
            <a:ext cx="57150" cy="1929408"/>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4"/>
          <p:cNvSpPr/>
          <p:nvPr/>
        </p:nvSpPr>
        <p:spPr>
          <a:xfrm>
            <a:off x="3435772" y="2482007"/>
            <a:ext cx="2315245" cy="3876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Shared Rules Instead of Central Control</a:t>
            </a:r>
            <a:endParaRPr sz="1200">
              <a:solidFill>
                <a:schemeClr val="dk1"/>
              </a:solidFill>
              <a:latin typeface="Calibri"/>
              <a:ea typeface="Calibri"/>
              <a:cs typeface="Calibri"/>
              <a:sym typeface="Calibri"/>
            </a:endParaRPr>
          </a:p>
        </p:txBody>
      </p:sp>
      <p:sp>
        <p:nvSpPr>
          <p:cNvPr id="143" name="Google Shape;143;p4"/>
          <p:cNvSpPr/>
          <p:nvPr/>
        </p:nvSpPr>
        <p:spPr>
          <a:xfrm>
            <a:off x="3435772" y="2944118"/>
            <a:ext cx="2315245" cy="1190774"/>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878"/>
              <a:buFont typeface="Roboto"/>
              <a:buNone/>
            </a:pPr>
            <a:r>
              <a:rPr lang="en-US" sz="879">
                <a:solidFill>
                  <a:srgbClr val="01122E"/>
                </a:solidFill>
                <a:latin typeface="Roboto"/>
                <a:ea typeface="Roboto"/>
                <a:cs typeface="Roboto"/>
                <a:sym typeface="Roboto"/>
              </a:rPr>
              <a:t>No single organisation controls the ecosystem. Rules are negotiated and enforced through machine-readable policies and bilateral or ecosystem-wide contracts. PMs must deeply understand this fundamental shift in how authority works.</a:t>
            </a:r>
            <a:endParaRPr sz="879">
              <a:solidFill>
                <a:schemeClr val="dk1"/>
              </a:solidFill>
              <a:latin typeface="Calibri"/>
              <a:ea typeface="Calibri"/>
              <a:cs typeface="Calibri"/>
              <a:sym typeface="Calibri"/>
            </a:endParaRPr>
          </a:p>
        </p:txBody>
      </p:sp>
      <p:sp>
        <p:nvSpPr>
          <p:cNvPr id="144" name="Google Shape;144;p4"/>
          <p:cNvSpPr/>
          <p:nvPr/>
        </p:nvSpPr>
        <p:spPr>
          <a:xfrm>
            <a:off x="6013252" y="2343745"/>
            <a:ext cx="2634555" cy="1929408"/>
          </a:xfrm>
          <a:prstGeom prst="roundRect">
            <a:avLst>
              <a:gd fmla="val 3554"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4"/>
          <p:cNvSpPr/>
          <p:nvPr/>
        </p:nvSpPr>
        <p:spPr>
          <a:xfrm>
            <a:off x="5998964" y="2343745"/>
            <a:ext cx="57150" cy="1929408"/>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4"/>
          <p:cNvSpPr/>
          <p:nvPr/>
        </p:nvSpPr>
        <p:spPr>
          <a:xfrm>
            <a:off x="6194375" y="2482007"/>
            <a:ext cx="2315170" cy="3876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Long-Term Operation, Not Pilots</a:t>
            </a:r>
            <a:endParaRPr sz="1200">
              <a:solidFill>
                <a:schemeClr val="dk1"/>
              </a:solidFill>
              <a:latin typeface="Calibri"/>
              <a:ea typeface="Calibri"/>
              <a:cs typeface="Calibri"/>
              <a:sym typeface="Calibri"/>
            </a:endParaRPr>
          </a:p>
        </p:txBody>
      </p:sp>
      <p:sp>
        <p:nvSpPr>
          <p:cNvPr id="147" name="Google Shape;147;p4"/>
          <p:cNvSpPr/>
          <p:nvPr/>
        </p:nvSpPr>
        <p:spPr>
          <a:xfrm>
            <a:off x="6194375" y="2944118"/>
            <a:ext cx="2315170" cy="1190774"/>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Data spaces require sustained operational commitment. PMs must plan for the full lifecycle: onboarding, monitoring, updates, and eventual decommissioning. A go-live date is not the finish line.</a:t>
            </a:r>
            <a:endParaRPr sz="95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5"/>
          <p:cNvSpPr/>
          <p:nvPr/>
        </p:nvSpPr>
        <p:spPr>
          <a:xfrm>
            <a:off x="496119" y="669950"/>
            <a:ext cx="716831"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5"/>
          <p:cNvSpPr/>
          <p:nvPr/>
        </p:nvSpPr>
        <p:spPr>
          <a:xfrm>
            <a:off x="570533" y="707157"/>
            <a:ext cx="1025203"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ECOSYSTEM</a:t>
            </a:r>
            <a:endParaRPr sz="750">
              <a:solidFill>
                <a:schemeClr val="dk1"/>
              </a:solidFill>
              <a:latin typeface="Calibri"/>
              <a:ea typeface="Calibri"/>
              <a:cs typeface="Calibri"/>
              <a:sym typeface="Calibri"/>
            </a:endParaRPr>
          </a:p>
        </p:txBody>
      </p:sp>
      <p:sp>
        <p:nvSpPr>
          <p:cNvPr id="155" name="Google Shape;155;p5"/>
          <p:cNvSpPr/>
          <p:nvPr/>
        </p:nvSpPr>
        <p:spPr>
          <a:xfrm>
            <a:off x="496119" y="952723"/>
            <a:ext cx="4900613"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EDGE-Skills and Prometheus-X</a:t>
            </a:r>
            <a:endParaRPr sz="2400">
              <a:solidFill>
                <a:schemeClr val="dk1"/>
              </a:solidFill>
              <a:latin typeface="Calibri"/>
              <a:ea typeface="Calibri"/>
              <a:cs typeface="Calibri"/>
              <a:sym typeface="Calibri"/>
            </a:endParaRPr>
          </a:p>
        </p:txBody>
      </p:sp>
      <p:sp>
        <p:nvSpPr>
          <p:cNvPr id="156" name="Google Shape;156;p5"/>
          <p:cNvSpPr/>
          <p:nvPr/>
        </p:nvSpPr>
        <p:spPr>
          <a:xfrm>
            <a:off x="496119" y="1650281"/>
            <a:ext cx="217705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EDGE-Skills Data Space</a:t>
            </a:r>
            <a:endParaRPr sz="1200">
              <a:solidFill>
                <a:schemeClr val="dk1"/>
              </a:solidFill>
              <a:latin typeface="Calibri"/>
              <a:ea typeface="Calibri"/>
              <a:cs typeface="Calibri"/>
              <a:sym typeface="Calibri"/>
            </a:endParaRPr>
          </a:p>
        </p:txBody>
      </p:sp>
      <p:sp>
        <p:nvSpPr>
          <p:cNvPr id="157" name="Google Shape;157;p5"/>
          <p:cNvSpPr/>
          <p:nvPr/>
        </p:nvSpPr>
        <p:spPr>
          <a:xfrm>
            <a:off x="496119" y="1968103"/>
            <a:ext cx="3924598" cy="150085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EDGE-Skills uses the Prometheus-X open source stack to provide a ready-to-use data space for skills and education use cases. It connects education providers, learners, and labour market actors through sovereign data sharing.</a:t>
            </a:r>
            <a:endParaRPr sz="950">
              <a:solidFill>
                <a:schemeClr val="dk1"/>
              </a:solidFill>
              <a:latin typeface="Calibri"/>
              <a:ea typeface="Calibri"/>
              <a:cs typeface="Calibri"/>
              <a:sym typeface="Calibri"/>
            </a:endParaRPr>
          </a:p>
          <a:p>
            <a:pPr indent="0" lvl="0" marL="0" marR="0" rtl="0" algn="l">
              <a:lnSpc>
                <a:spcPct val="133000"/>
              </a:lnSpc>
              <a:spcBef>
                <a:spcPts val="850"/>
              </a:spcBef>
              <a:spcAft>
                <a:spcPts val="0"/>
              </a:spcAft>
              <a:buClr>
                <a:srgbClr val="01122E"/>
              </a:buClr>
              <a:buSzPts val="950"/>
              <a:buFont typeface="Roboto"/>
              <a:buNone/>
            </a:pPr>
            <a:r>
              <a:rPr lang="en-US" sz="950">
                <a:solidFill>
                  <a:srgbClr val="01122E"/>
                </a:solidFill>
                <a:latin typeface="Roboto"/>
                <a:ea typeface="Roboto"/>
                <a:cs typeface="Roboto"/>
                <a:sym typeface="Roboto"/>
              </a:rPr>
              <a:t>The goal: enable trusted data exchange </a:t>
            </a:r>
            <a:r>
              <a:rPr b="1" lang="en-US" sz="950">
                <a:solidFill>
                  <a:srgbClr val="01122E"/>
                </a:solidFill>
                <a:latin typeface="Roboto"/>
                <a:ea typeface="Roboto"/>
                <a:cs typeface="Roboto"/>
                <a:sym typeface="Roboto"/>
              </a:rPr>
              <a:t>without central data pooling</a:t>
            </a:r>
            <a:r>
              <a:rPr lang="en-US" sz="950">
                <a:solidFill>
                  <a:srgbClr val="01122E"/>
                </a:solidFill>
                <a:latin typeface="Roboto"/>
                <a:ea typeface="Roboto"/>
                <a:cs typeface="Roboto"/>
                <a:sym typeface="Roboto"/>
              </a:rPr>
              <a:t>. Individuals retain control over how their data is used, from initial consent through to audit trails.</a:t>
            </a:r>
            <a:endParaRPr sz="950">
              <a:solidFill>
                <a:schemeClr val="dk1"/>
              </a:solidFill>
              <a:latin typeface="Calibri"/>
              <a:ea typeface="Calibri"/>
              <a:cs typeface="Calibri"/>
              <a:sym typeface="Calibri"/>
            </a:endParaRPr>
          </a:p>
        </p:txBody>
      </p:sp>
      <p:sp>
        <p:nvSpPr>
          <p:cNvPr id="158" name="Google Shape;158;p5"/>
          <p:cNvSpPr/>
          <p:nvPr/>
        </p:nvSpPr>
        <p:spPr>
          <a:xfrm>
            <a:off x="496119" y="3608487"/>
            <a:ext cx="3924598" cy="725463"/>
          </a:xfrm>
          <a:prstGeom prst="roundRect">
            <a:avLst>
              <a:gd fmla="val 788" name="adj"/>
            </a:avLst>
          </a:prstGeom>
          <a:solidFill>
            <a:srgbClr val="B6FC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159" name="Google Shape;159;p5"/>
          <p:cNvPicPr preferRelativeResize="0"/>
          <p:nvPr/>
        </p:nvPicPr>
        <p:blipFill rotWithShape="1">
          <a:blip r:embed="rId3">
            <a:alphaModFix/>
          </a:blip>
          <a:srcRect b="0" l="0" r="0" t="0"/>
          <a:stretch/>
        </p:blipFill>
        <p:spPr>
          <a:xfrm>
            <a:off x="620092" y="3793034"/>
            <a:ext cx="155004" cy="123974"/>
          </a:xfrm>
          <a:prstGeom prst="rect">
            <a:avLst/>
          </a:prstGeom>
          <a:noFill/>
          <a:ln>
            <a:noFill/>
          </a:ln>
        </p:spPr>
      </p:pic>
      <p:sp>
        <p:nvSpPr>
          <p:cNvPr id="160" name="Google Shape;160;p5"/>
          <p:cNvSpPr/>
          <p:nvPr/>
        </p:nvSpPr>
        <p:spPr>
          <a:xfrm>
            <a:off x="899071" y="3763417"/>
            <a:ext cx="339767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lang="en-US" sz="950">
                <a:solidFill>
                  <a:srgbClr val="000000"/>
                </a:solidFill>
                <a:latin typeface="Roboto"/>
                <a:ea typeface="Roboto"/>
                <a:cs typeface="Roboto"/>
                <a:sym typeface="Roboto"/>
              </a:rPr>
              <a:t>Human-centric design: individuals control how their data is used at every step.</a:t>
            </a:r>
            <a:endParaRPr sz="950">
              <a:solidFill>
                <a:schemeClr val="dk1"/>
              </a:solidFill>
              <a:latin typeface="Calibri"/>
              <a:ea typeface="Calibri"/>
              <a:cs typeface="Calibri"/>
              <a:sym typeface="Calibri"/>
            </a:endParaRPr>
          </a:p>
        </p:txBody>
      </p:sp>
      <p:sp>
        <p:nvSpPr>
          <p:cNvPr id="161" name="Google Shape;161;p5"/>
          <p:cNvSpPr/>
          <p:nvPr/>
        </p:nvSpPr>
        <p:spPr>
          <a:xfrm>
            <a:off x="4728046" y="1650281"/>
            <a:ext cx="2621831"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Prometheus-X Building Blocks</a:t>
            </a:r>
            <a:endParaRPr sz="1200">
              <a:solidFill>
                <a:schemeClr val="dk1"/>
              </a:solidFill>
              <a:latin typeface="Calibri"/>
              <a:ea typeface="Calibri"/>
              <a:cs typeface="Calibri"/>
              <a:sym typeface="Calibri"/>
            </a:endParaRPr>
          </a:p>
        </p:txBody>
      </p:sp>
      <p:sp>
        <p:nvSpPr>
          <p:cNvPr descr="preencoded.png" id="162" name="Google Shape;162;p5"/>
          <p:cNvSpPr/>
          <p:nvPr/>
        </p:nvSpPr>
        <p:spPr>
          <a:xfrm>
            <a:off x="4728046" y="1983656"/>
            <a:ext cx="310083" cy="310083"/>
          </a:xfrm>
          <a:prstGeom prst="rect">
            <a:avLst/>
          </a:prstGeom>
          <a:noFill/>
          <a:ln>
            <a:noFill/>
          </a:ln>
        </p:spPr>
      </p:sp>
      <p:sp>
        <p:nvSpPr>
          <p:cNvPr id="163" name="Google Shape;163;p5"/>
          <p:cNvSpPr/>
          <p:nvPr/>
        </p:nvSpPr>
        <p:spPr>
          <a:xfrm>
            <a:off x="5193134" y="1983656"/>
            <a:ext cx="1419671"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Discovery</a:t>
            </a:r>
            <a:endParaRPr sz="1200">
              <a:solidFill>
                <a:schemeClr val="dk1"/>
              </a:solidFill>
              <a:latin typeface="Calibri"/>
              <a:ea typeface="Calibri"/>
              <a:cs typeface="Calibri"/>
              <a:sym typeface="Calibri"/>
            </a:endParaRPr>
          </a:p>
        </p:txBody>
      </p:sp>
      <p:sp>
        <p:nvSpPr>
          <p:cNvPr id="164" name="Google Shape;164;p5"/>
          <p:cNvSpPr/>
          <p:nvPr/>
        </p:nvSpPr>
        <p:spPr>
          <a:xfrm>
            <a:off x="5193134" y="2301478"/>
            <a:ext cx="1419671"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Via the Catalog</a:t>
            </a:r>
            <a:endParaRPr sz="950">
              <a:solidFill>
                <a:schemeClr val="dk1"/>
              </a:solidFill>
              <a:latin typeface="Calibri"/>
              <a:ea typeface="Calibri"/>
              <a:cs typeface="Calibri"/>
              <a:sym typeface="Calibri"/>
            </a:endParaRPr>
          </a:p>
        </p:txBody>
      </p:sp>
      <p:sp>
        <p:nvSpPr>
          <p:cNvPr descr="preencoded.png" id="165" name="Google Shape;165;p5"/>
          <p:cNvSpPr/>
          <p:nvPr/>
        </p:nvSpPr>
        <p:spPr>
          <a:xfrm>
            <a:off x="6767810" y="1983656"/>
            <a:ext cx="310083" cy="310083"/>
          </a:xfrm>
          <a:prstGeom prst="rect">
            <a:avLst/>
          </a:prstGeom>
          <a:noFill/>
          <a:ln>
            <a:noFill/>
          </a:ln>
        </p:spPr>
      </p:sp>
      <p:sp>
        <p:nvSpPr>
          <p:cNvPr id="166" name="Google Shape;166;p5"/>
          <p:cNvSpPr/>
          <p:nvPr/>
        </p:nvSpPr>
        <p:spPr>
          <a:xfrm>
            <a:off x="7232898" y="1983656"/>
            <a:ext cx="141974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Identity</a:t>
            </a:r>
            <a:endParaRPr sz="1200">
              <a:solidFill>
                <a:schemeClr val="dk1"/>
              </a:solidFill>
              <a:latin typeface="Calibri"/>
              <a:ea typeface="Calibri"/>
              <a:cs typeface="Calibri"/>
              <a:sym typeface="Calibri"/>
            </a:endParaRPr>
          </a:p>
        </p:txBody>
      </p:sp>
      <p:sp>
        <p:nvSpPr>
          <p:cNvPr id="167" name="Google Shape;167;p5"/>
          <p:cNvSpPr/>
          <p:nvPr/>
        </p:nvSpPr>
        <p:spPr>
          <a:xfrm>
            <a:off x="7232898" y="2301478"/>
            <a:ext cx="1419746"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Verifiable Credentials</a:t>
            </a:r>
            <a:endParaRPr sz="950">
              <a:solidFill>
                <a:schemeClr val="dk1"/>
              </a:solidFill>
              <a:latin typeface="Calibri"/>
              <a:ea typeface="Calibri"/>
              <a:cs typeface="Calibri"/>
              <a:sym typeface="Calibri"/>
            </a:endParaRPr>
          </a:p>
        </p:txBody>
      </p:sp>
      <p:sp>
        <p:nvSpPr>
          <p:cNvPr descr="preencoded.png" id="168" name="Google Shape;168;p5"/>
          <p:cNvSpPr/>
          <p:nvPr/>
        </p:nvSpPr>
        <p:spPr>
          <a:xfrm>
            <a:off x="4728046" y="2747962"/>
            <a:ext cx="310083" cy="310083"/>
          </a:xfrm>
          <a:prstGeom prst="rect">
            <a:avLst/>
          </a:prstGeom>
          <a:noFill/>
          <a:ln>
            <a:noFill/>
          </a:ln>
        </p:spPr>
      </p:sp>
      <p:sp>
        <p:nvSpPr>
          <p:cNvPr id="169" name="Google Shape;169;p5"/>
          <p:cNvSpPr/>
          <p:nvPr/>
        </p:nvSpPr>
        <p:spPr>
          <a:xfrm>
            <a:off x="5193134" y="2747962"/>
            <a:ext cx="1419671"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Contracts</a:t>
            </a:r>
            <a:endParaRPr sz="1200">
              <a:solidFill>
                <a:schemeClr val="dk1"/>
              </a:solidFill>
              <a:latin typeface="Calibri"/>
              <a:ea typeface="Calibri"/>
              <a:cs typeface="Calibri"/>
              <a:sym typeface="Calibri"/>
            </a:endParaRPr>
          </a:p>
        </p:txBody>
      </p:sp>
      <p:sp>
        <p:nvSpPr>
          <p:cNvPr id="170" name="Google Shape;170;p5"/>
          <p:cNvSpPr/>
          <p:nvPr/>
        </p:nvSpPr>
        <p:spPr>
          <a:xfrm>
            <a:off x="5193134" y="3065785"/>
            <a:ext cx="1419671"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Bilateral or ecosystem-wide agreements</a:t>
            </a:r>
            <a:endParaRPr sz="950">
              <a:solidFill>
                <a:schemeClr val="dk1"/>
              </a:solidFill>
              <a:latin typeface="Calibri"/>
              <a:ea typeface="Calibri"/>
              <a:cs typeface="Calibri"/>
              <a:sym typeface="Calibri"/>
            </a:endParaRPr>
          </a:p>
        </p:txBody>
      </p:sp>
      <p:sp>
        <p:nvSpPr>
          <p:cNvPr descr="preencoded.png" id="171" name="Google Shape;171;p5"/>
          <p:cNvSpPr/>
          <p:nvPr/>
        </p:nvSpPr>
        <p:spPr>
          <a:xfrm>
            <a:off x="6767810" y="2747962"/>
            <a:ext cx="310083" cy="310083"/>
          </a:xfrm>
          <a:prstGeom prst="rect">
            <a:avLst/>
          </a:prstGeom>
          <a:noFill/>
          <a:ln>
            <a:noFill/>
          </a:ln>
        </p:spPr>
      </p:sp>
      <p:sp>
        <p:nvSpPr>
          <p:cNvPr id="172" name="Google Shape;172;p5"/>
          <p:cNvSpPr/>
          <p:nvPr/>
        </p:nvSpPr>
        <p:spPr>
          <a:xfrm>
            <a:off x="7232898" y="2747962"/>
            <a:ext cx="141974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Consent</a:t>
            </a:r>
            <a:endParaRPr sz="1200">
              <a:solidFill>
                <a:schemeClr val="dk1"/>
              </a:solidFill>
              <a:latin typeface="Calibri"/>
              <a:ea typeface="Calibri"/>
              <a:cs typeface="Calibri"/>
              <a:sym typeface="Calibri"/>
            </a:endParaRPr>
          </a:p>
        </p:txBody>
      </p:sp>
      <p:sp>
        <p:nvSpPr>
          <p:cNvPr id="173" name="Google Shape;173;p5"/>
          <p:cNvSpPr/>
          <p:nvPr/>
        </p:nvSpPr>
        <p:spPr>
          <a:xfrm>
            <a:off x="7232898" y="3065785"/>
            <a:ext cx="1419746"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Via PDI (Personal Data Intermediary)</a:t>
            </a:r>
            <a:endParaRPr sz="950">
              <a:solidFill>
                <a:schemeClr val="dk1"/>
              </a:solidFill>
              <a:latin typeface="Calibri"/>
              <a:ea typeface="Calibri"/>
              <a:cs typeface="Calibri"/>
              <a:sym typeface="Calibri"/>
            </a:endParaRPr>
          </a:p>
        </p:txBody>
      </p:sp>
      <p:sp>
        <p:nvSpPr>
          <p:cNvPr descr="preencoded.png" id="174" name="Google Shape;174;p5"/>
          <p:cNvSpPr/>
          <p:nvPr/>
        </p:nvSpPr>
        <p:spPr>
          <a:xfrm>
            <a:off x="4728046" y="3512269"/>
            <a:ext cx="310083" cy="310083"/>
          </a:xfrm>
          <a:prstGeom prst="rect">
            <a:avLst/>
          </a:prstGeom>
          <a:noFill/>
          <a:ln>
            <a:noFill/>
          </a:ln>
        </p:spPr>
      </p:sp>
      <p:sp>
        <p:nvSpPr>
          <p:cNvPr id="175" name="Google Shape;175;p5"/>
          <p:cNvSpPr/>
          <p:nvPr/>
        </p:nvSpPr>
        <p:spPr>
          <a:xfrm>
            <a:off x="5193134" y="3512269"/>
            <a:ext cx="1419671"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Monitoring</a:t>
            </a:r>
            <a:endParaRPr sz="1200">
              <a:solidFill>
                <a:schemeClr val="dk1"/>
              </a:solidFill>
              <a:latin typeface="Calibri"/>
              <a:ea typeface="Calibri"/>
              <a:cs typeface="Calibri"/>
              <a:sym typeface="Calibri"/>
            </a:endParaRPr>
          </a:p>
        </p:txBody>
      </p:sp>
      <p:sp>
        <p:nvSpPr>
          <p:cNvPr id="176" name="Google Shape;176;p5"/>
          <p:cNvSpPr/>
          <p:nvPr/>
        </p:nvSpPr>
        <p:spPr>
          <a:xfrm>
            <a:off x="5193134" y="3830092"/>
            <a:ext cx="1419671"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Audit trails</a:t>
            </a:r>
            <a:endParaRPr sz="950">
              <a:solidFill>
                <a:schemeClr val="dk1"/>
              </a:solidFill>
              <a:latin typeface="Calibri"/>
              <a:ea typeface="Calibri"/>
              <a:cs typeface="Calibri"/>
              <a:sym typeface="Calibri"/>
            </a:endParaRPr>
          </a:p>
        </p:txBody>
      </p:sp>
      <p:sp>
        <p:nvSpPr>
          <p:cNvPr descr="preencoded.png" id="177" name="Google Shape;177;p5"/>
          <p:cNvSpPr/>
          <p:nvPr/>
        </p:nvSpPr>
        <p:spPr>
          <a:xfrm>
            <a:off x="6767810" y="3512269"/>
            <a:ext cx="310083" cy="310083"/>
          </a:xfrm>
          <a:prstGeom prst="rect">
            <a:avLst/>
          </a:prstGeom>
          <a:noFill/>
          <a:ln>
            <a:noFill/>
          </a:ln>
        </p:spPr>
      </p:sp>
      <p:sp>
        <p:nvSpPr>
          <p:cNvPr id="178" name="Google Shape;178;p5"/>
          <p:cNvSpPr/>
          <p:nvPr/>
        </p:nvSpPr>
        <p:spPr>
          <a:xfrm>
            <a:off x="7232898" y="3512269"/>
            <a:ext cx="141974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Chaining</a:t>
            </a:r>
            <a:endParaRPr sz="1200">
              <a:solidFill>
                <a:schemeClr val="dk1"/>
              </a:solidFill>
              <a:latin typeface="Calibri"/>
              <a:ea typeface="Calibri"/>
              <a:cs typeface="Calibri"/>
              <a:sym typeface="Calibri"/>
            </a:endParaRPr>
          </a:p>
        </p:txBody>
      </p:sp>
      <p:sp>
        <p:nvSpPr>
          <p:cNvPr id="179" name="Google Shape;179;p5"/>
          <p:cNvSpPr/>
          <p:nvPr/>
        </p:nvSpPr>
        <p:spPr>
          <a:xfrm>
            <a:off x="7232898" y="3830092"/>
            <a:ext cx="1419746"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Across participants</a:t>
            </a:r>
            <a:endParaRPr sz="95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6"/>
          <p:cNvSpPr/>
          <p:nvPr/>
        </p:nvSpPr>
        <p:spPr>
          <a:xfrm>
            <a:off x="496119" y="434876"/>
            <a:ext cx="718319" cy="202704"/>
          </a:xfrm>
          <a:prstGeom prst="roundRect">
            <a:avLst>
              <a:gd fmla="val 2819"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6"/>
          <p:cNvSpPr/>
          <p:nvPr/>
        </p:nvSpPr>
        <p:spPr>
          <a:xfrm>
            <a:off x="563091" y="468362"/>
            <a:ext cx="1041574" cy="135731"/>
          </a:xfrm>
          <a:prstGeom prst="rect">
            <a:avLst/>
          </a:prstGeom>
          <a:noFill/>
          <a:ln>
            <a:noFill/>
          </a:ln>
        </p:spPr>
        <p:txBody>
          <a:bodyPr anchorCtr="0" anchor="t" bIns="0" lIns="0" spcFirstLastPara="1" rIns="0" wrap="square" tIns="0">
            <a:noAutofit/>
          </a:bodyPr>
          <a:lstStyle/>
          <a:p>
            <a:pPr indent="0" lvl="0" marL="0" marR="0" rtl="0" algn="l">
              <a:lnSpc>
                <a:spcPct val="127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KEY CONCEPT</a:t>
            </a:r>
            <a:endParaRPr sz="700">
              <a:solidFill>
                <a:schemeClr val="dk1"/>
              </a:solidFill>
              <a:latin typeface="Calibri"/>
              <a:ea typeface="Calibri"/>
              <a:cs typeface="Calibri"/>
              <a:sym typeface="Calibri"/>
            </a:endParaRPr>
          </a:p>
        </p:txBody>
      </p:sp>
      <p:sp>
        <p:nvSpPr>
          <p:cNvPr id="187" name="Google Shape;187;p6"/>
          <p:cNvSpPr/>
          <p:nvPr/>
        </p:nvSpPr>
        <p:spPr>
          <a:xfrm>
            <a:off x="496119" y="677763"/>
            <a:ext cx="6372969" cy="34885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150"/>
              <a:buFont typeface="Righteous"/>
              <a:buNone/>
            </a:pPr>
            <a:r>
              <a:rPr lang="en-US" sz="2150">
                <a:solidFill>
                  <a:srgbClr val="01122E"/>
                </a:solidFill>
                <a:latin typeface="Righteous"/>
                <a:ea typeface="Righteous"/>
                <a:cs typeface="Righteous"/>
                <a:sym typeface="Righteous"/>
              </a:rPr>
              <a:t>Critical Distinction: Onboarding ≠ Deployment</a:t>
            </a:r>
            <a:endParaRPr sz="2150">
              <a:solidFill>
                <a:schemeClr val="dk1"/>
              </a:solidFill>
              <a:latin typeface="Calibri"/>
              <a:ea typeface="Calibri"/>
              <a:cs typeface="Calibri"/>
              <a:sym typeface="Calibri"/>
            </a:endParaRPr>
          </a:p>
        </p:txBody>
      </p:sp>
      <p:sp>
        <p:nvSpPr>
          <p:cNvPr id="188" name="Google Shape;188;p6"/>
          <p:cNvSpPr/>
          <p:nvPr/>
        </p:nvSpPr>
        <p:spPr>
          <a:xfrm>
            <a:off x="663550" y="1290340"/>
            <a:ext cx="8441531" cy="169664"/>
          </a:xfrm>
          <a:prstGeom prst="rect">
            <a:avLst/>
          </a:prstGeom>
          <a:noFill/>
          <a:ln>
            <a:noFill/>
          </a:ln>
        </p:spPr>
        <p:txBody>
          <a:bodyPr anchorCtr="0" anchor="t" bIns="0" lIns="0" spcFirstLastPara="1" rIns="0" wrap="square" tIns="0">
            <a:no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An offering exists in a data space only if value, governance, description, and technical reachability are aligned.</a:t>
            </a:r>
            <a:endParaRPr sz="850">
              <a:solidFill>
                <a:schemeClr val="dk1"/>
              </a:solidFill>
              <a:latin typeface="Calibri"/>
              <a:ea typeface="Calibri"/>
              <a:cs typeface="Calibri"/>
              <a:sym typeface="Calibri"/>
            </a:endParaRPr>
          </a:p>
        </p:txBody>
      </p:sp>
      <p:sp>
        <p:nvSpPr>
          <p:cNvPr id="189" name="Google Shape;189;p6"/>
          <p:cNvSpPr/>
          <p:nvPr/>
        </p:nvSpPr>
        <p:spPr>
          <a:xfrm>
            <a:off x="496119" y="1177305"/>
            <a:ext cx="14288" cy="395734"/>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190" name="Google Shape;190;p6"/>
          <p:cNvPicPr preferRelativeResize="0"/>
          <p:nvPr/>
        </p:nvPicPr>
        <p:blipFill rotWithShape="1">
          <a:blip r:embed="rId3">
            <a:alphaModFix/>
          </a:blip>
          <a:srcRect b="0" l="0" r="0" t="0"/>
          <a:stretch/>
        </p:blipFill>
        <p:spPr>
          <a:xfrm>
            <a:off x="496119" y="1686074"/>
            <a:ext cx="4075881" cy="446559"/>
          </a:xfrm>
          <a:prstGeom prst="rect">
            <a:avLst/>
          </a:prstGeom>
          <a:noFill/>
          <a:ln>
            <a:noFill/>
          </a:ln>
        </p:spPr>
      </p:pic>
      <p:sp>
        <p:nvSpPr>
          <p:cNvPr id="191" name="Google Shape;191;p6"/>
          <p:cNvSpPr/>
          <p:nvPr/>
        </p:nvSpPr>
        <p:spPr>
          <a:xfrm>
            <a:off x="607740" y="2233092"/>
            <a:ext cx="1395487" cy="17435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Value Proposition</a:t>
            </a:r>
            <a:endParaRPr sz="1050">
              <a:solidFill>
                <a:schemeClr val="dk1"/>
              </a:solidFill>
              <a:latin typeface="Calibri"/>
              <a:ea typeface="Calibri"/>
              <a:cs typeface="Calibri"/>
              <a:sym typeface="Calibri"/>
            </a:endParaRPr>
          </a:p>
        </p:txBody>
      </p:sp>
      <p:sp>
        <p:nvSpPr>
          <p:cNvPr id="192" name="Google Shape;192;p6"/>
          <p:cNvSpPr/>
          <p:nvPr/>
        </p:nvSpPr>
        <p:spPr>
          <a:xfrm>
            <a:off x="607740" y="2467719"/>
            <a:ext cx="3852639" cy="339328"/>
          </a:xfrm>
          <a:prstGeom prst="rect">
            <a:avLst/>
          </a:prstGeom>
          <a:noFill/>
          <a:ln>
            <a:noFill/>
          </a:ln>
        </p:spPr>
        <p:txBody>
          <a:bodyPr anchorCtr="0" anchor="t" bIns="0" lIns="0" spcFirstLastPara="1" rIns="0" wrap="square" tIns="0">
            <a:norm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What problem does this offering solve? Who benefits? What is the business case for both providers and consumers?</a:t>
            </a:r>
            <a:endParaRPr sz="850">
              <a:solidFill>
                <a:schemeClr val="dk1"/>
              </a:solidFill>
              <a:latin typeface="Calibri"/>
              <a:ea typeface="Calibri"/>
              <a:cs typeface="Calibri"/>
              <a:sym typeface="Calibri"/>
            </a:endParaRPr>
          </a:p>
        </p:txBody>
      </p:sp>
      <p:pic>
        <p:nvPicPr>
          <p:cNvPr descr="preencoded.png" id="193" name="Google Shape;193;p6"/>
          <p:cNvPicPr preferRelativeResize="0"/>
          <p:nvPr/>
        </p:nvPicPr>
        <p:blipFill rotWithShape="1">
          <a:blip r:embed="rId4">
            <a:alphaModFix/>
          </a:blip>
          <a:srcRect b="0" l="0" r="0" t="0"/>
          <a:stretch/>
        </p:blipFill>
        <p:spPr>
          <a:xfrm>
            <a:off x="4572000" y="1686074"/>
            <a:ext cx="4075881" cy="446559"/>
          </a:xfrm>
          <a:prstGeom prst="rect">
            <a:avLst/>
          </a:prstGeom>
          <a:noFill/>
          <a:ln>
            <a:noFill/>
          </a:ln>
        </p:spPr>
      </p:pic>
      <p:sp>
        <p:nvSpPr>
          <p:cNvPr id="194" name="Google Shape;194;p6"/>
          <p:cNvSpPr/>
          <p:nvPr/>
        </p:nvSpPr>
        <p:spPr>
          <a:xfrm>
            <a:off x="4683621" y="2233092"/>
            <a:ext cx="1395487" cy="17435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Catalog Presence</a:t>
            </a:r>
            <a:endParaRPr sz="1050">
              <a:solidFill>
                <a:schemeClr val="dk1"/>
              </a:solidFill>
              <a:latin typeface="Calibri"/>
              <a:ea typeface="Calibri"/>
              <a:cs typeface="Calibri"/>
              <a:sym typeface="Calibri"/>
            </a:endParaRPr>
          </a:p>
        </p:txBody>
      </p:sp>
      <p:sp>
        <p:nvSpPr>
          <p:cNvPr id="195" name="Google Shape;195;p6"/>
          <p:cNvSpPr/>
          <p:nvPr/>
        </p:nvSpPr>
        <p:spPr>
          <a:xfrm>
            <a:off x="4683621" y="2467719"/>
            <a:ext cx="3852639" cy="339328"/>
          </a:xfrm>
          <a:prstGeom prst="rect">
            <a:avLst/>
          </a:prstGeom>
          <a:noFill/>
          <a:ln>
            <a:noFill/>
          </a:ln>
        </p:spPr>
        <p:txBody>
          <a:bodyPr anchorCtr="0" anchor="t" bIns="0" lIns="0" spcFirstLastPara="1" rIns="0" wrap="square" tIns="0">
            <a:norm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Is the offering discoverable with clear metadata? Is it described as a product, not just a dataset or technical endpoint?</a:t>
            </a:r>
            <a:endParaRPr sz="850">
              <a:solidFill>
                <a:schemeClr val="dk1"/>
              </a:solidFill>
              <a:latin typeface="Calibri"/>
              <a:ea typeface="Calibri"/>
              <a:cs typeface="Calibri"/>
              <a:sym typeface="Calibri"/>
            </a:endParaRPr>
          </a:p>
        </p:txBody>
      </p:sp>
      <p:pic>
        <p:nvPicPr>
          <p:cNvPr descr="preencoded.png" id="196" name="Google Shape;196;p6"/>
          <p:cNvPicPr preferRelativeResize="0"/>
          <p:nvPr/>
        </p:nvPicPr>
        <p:blipFill rotWithShape="1">
          <a:blip r:embed="rId5">
            <a:alphaModFix/>
          </a:blip>
          <a:srcRect b="0" l="0" r="0" t="0"/>
          <a:stretch/>
        </p:blipFill>
        <p:spPr>
          <a:xfrm>
            <a:off x="496119" y="2918668"/>
            <a:ext cx="4075881" cy="446559"/>
          </a:xfrm>
          <a:prstGeom prst="rect">
            <a:avLst/>
          </a:prstGeom>
          <a:noFill/>
          <a:ln>
            <a:noFill/>
          </a:ln>
        </p:spPr>
      </p:pic>
      <p:sp>
        <p:nvSpPr>
          <p:cNvPr id="197" name="Google Shape;197;p6"/>
          <p:cNvSpPr/>
          <p:nvPr/>
        </p:nvSpPr>
        <p:spPr>
          <a:xfrm>
            <a:off x="607740" y="3465686"/>
            <a:ext cx="1395487" cy="17435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Usage Conditions</a:t>
            </a:r>
            <a:endParaRPr sz="1050">
              <a:solidFill>
                <a:schemeClr val="dk1"/>
              </a:solidFill>
              <a:latin typeface="Calibri"/>
              <a:ea typeface="Calibri"/>
              <a:cs typeface="Calibri"/>
              <a:sym typeface="Calibri"/>
            </a:endParaRPr>
          </a:p>
        </p:txBody>
      </p:sp>
      <p:sp>
        <p:nvSpPr>
          <p:cNvPr id="198" name="Google Shape;198;p6"/>
          <p:cNvSpPr/>
          <p:nvPr/>
        </p:nvSpPr>
        <p:spPr>
          <a:xfrm>
            <a:off x="607740" y="3700314"/>
            <a:ext cx="3852639" cy="339328"/>
          </a:xfrm>
          <a:prstGeom prst="rect">
            <a:avLst/>
          </a:prstGeom>
          <a:noFill/>
          <a:ln>
            <a:noFill/>
          </a:ln>
        </p:spPr>
        <p:txBody>
          <a:bodyPr anchorCtr="0" anchor="t" bIns="0" lIns="0" spcFirstLastPara="1" rIns="0" wrap="square" tIns="0">
            <a:norm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Are policies, contracts, and consent rules defined? Can a connector enforce them automatically at runtime?</a:t>
            </a:r>
            <a:endParaRPr sz="850">
              <a:solidFill>
                <a:schemeClr val="dk1"/>
              </a:solidFill>
              <a:latin typeface="Calibri"/>
              <a:ea typeface="Calibri"/>
              <a:cs typeface="Calibri"/>
              <a:sym typeface="Calibri"/>
            </a:endParaRPr>
          </a:p>
        </p:txBody>
      </p:sp>
      <p:pic>
        <p:nvPicPr>
          <p:cNvPr descr="preencoded.png" id="199" name="Google Shape;199;p6"/>
          <p:cNvPicPr preferRelativeResize="0"/>
          <p:nvPr/>
        </p:nvPicPr>
        <p:blipFill rotWithShape="1">
          <a:blip r:embed="rId6">
            <a:alphaModFix/>
          </a:blip>
          <a:srcRect b="0" l="0" r="0" t="0"/>
          <a:stretch/>
        </p:blipFill>
        <p:spPr>
          <a:xfrm>
            <a:off x="4572000" y="2918668"/>
            <a:ext cx="4075881" cy="446559"/>
          </a:xfrm>
          <a:prstGeom prst="rect">
            <a:avLst/>
          </a:prstGeom>
          <a:noFill/>
          <a:ln>
            <a:noFill/>
          </a:ln>
        </p:spPr>
      </p:pic>
      <p:sp>
        <p:nvSpPr>
          <p:cNvPr id="200" name="Google Shape;200;p6"/>
          <p:cNvSpPr/>
          <p:nvPr/>
        </p:nvSpPr>
        <p:spPr>
          <a:xfrm>
            <a:off x="4683621" y="3465686"/>
            <a:ext cx="1646932" cy="17435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Connector-Based Access</a:t>
            </a:r>
            <a:endParaRPr sz="1050">
              <a:solidFill>
                <a:schemeClr val="dk1"/>
              </a:solidFill>
              <a:latin typeface="Calibri"/>
              <a:ea typeface="Calibri"/>
              <a:cs typeface="Calibri"/>
              <a:sym typeface="Calibri"/>
            </a:endParaRPr>
          </a:p>
        </p:txBody>
      </p:sp>
      <p:sp>
        <p:nvSpPr>
          <p:cNvPr id="201" name="Google Shape;201;p6"/>
          <p:cNvSpPr/>
          <p:nvPr/>
        </p:nvSpPr>
        <p:spPr>
          <a:xfrm>
            <a:off x="4683621" y="3700314"/>
            <a:ext cx="3852639" cy="339328"/>
          </a:xfrm>
          <a:prstGeom prst="rect">
            <a:avLst/>
          </a:prstGeom>
          <a:noFill/>
          <a:ln>
            <a:noFill/>
          </a:ln>
        </p:spPr>
        <p:txBody>
          <a:bodyPr anchorCtr="0" anchor="t" bIns="0" lIns="0" spcFirstLastPara="1" rIns="0" wrap="square" tIns="0">
            <a:normAutofit/>
          </a:bodyPr>
          <a:lstStyle/>
          <a:p>
            <a:pPr indent="0" lvl="0" marL="0" marR="0" rtl="0" algn="l">
              <a:lnSpc>
                <a:spcPct val="127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Is the offering technically reachable via the PDC? Are endpoints, credentials, and protocols correctly configured?</a:t>
            </a:r>
            <a:endParaRPr sz="850">
              <a:solidFill>
                <a:schemeClr val="dk1"/>
              </a:solidFill>
              <a:latin typeface="Calibri"/>
              <a:ea typeface="Calibri"/>
              <a:cs typeface="Calibri"/>
              <a:sym typeface="Calibri"/>
            </a:endParaRPr>
          </a:p>
        </p:txBody>
      </p:sp>
      <p:sp>
        <p:nvSpPr>
          <p:cNvPr id="202" name="Google Shape;202;p6"/>
          <p:cNvSpPr/>
          <p:nvPr/>
        </p:nvSpPr>
        <p:spPr>
          <a:xfrm>
            <a:off x="496119" y="4264298"/>
            <a:ext cx="8151763" cy="444252"/>
          </a:xfrm>
          <a:prstGeom prst="roundRect">
            <a:avLst>
              <a:gd fmla="val 1286" name="adj"/>
            </a:avLst>
          </a:prstGeom>
          <a:solidFill>
            <a:srgbClr val="FCF2B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203" name="Google Shape;203;p6"/>
          <p:cNvPicPr preferRelativeResize="0"/>
          <p:nvPr/>
        </p:nvPicPr>
        <p:blipFill rotWithShape="1">
          <a:blip r:embed="rId7">
            <a:alphaModFix/>
          </a:blip>
          <a:srcRect b="0" l="0" r="0" t="0"/>
          <a:stretch/>
        </p:blipFill>
        <p:spPr>
          <a:xfrm>
            <a:off x="607740" y="4425181"/>
            <a:ext cx="139526" cy="111621"/>
          </a:xfrm>
          <a:prstGeom prst="rect">
            <a:avLst/>
          </a:prstGeom>
          <a:noFill/>
          <a:ln>
            <a:noFill/>
          </a:ln>
        </p:spPr>
      </p:pic>
      <p:sp>
        <p:nvSpPr>
          <p:cNvPr id="204" name="Google Shape;204;p6"/>
          <p:cNvSpPr/>
          <p:nvPr/>
        </p:nvSpPr>
        <p:spPr>
          <a:xfrm>
            <a:off x="858887" y="4392662"/>
            <a:ext cx="8134573" cy="169664"/>
          </a:xfrm>
          <a:prstGeom prst="rect">
            <a:avLst/>
          </a:prstGeom>
          <a:noFill/>
          <a:ln>
            <a:noFill/>
          </a:ln>
        </p:spPr>
        <p:txBody>
          <a:bodyPr anchorCtr="0" anchor="t" bIns="0" lIns="0" spcFirstLastPara="1" rIns="0" wrap="square" tIns="0">
            <a:noAutofit/>
          </a:bodyPr>
          <a:lstStyle/>
          <a:p>
            <a:pPr indent="0" lvl="0" marL="0" marR="0" rtl="0" algn="l">
              <a:lnSpc>
                <a:spcPct val="127000"/>
              </a:lnSpc>
              <a:spcBef>
                <a:spcPts val="0"/>
              </a:spcBef>
              <a:spcAft>
                <a:spcPts val="0"/>
              </a:spcAft>
              <a:buClr>
                <a:srgbClr val="000000"/>
              </a:buClr>
              <a:buSzPts val="850"/>
              <a:buFont typeface="Roboto"/>
              <a:buNone/>
            </a:pPr>
            <a:r>
              <a:rPr lang="en-US" sz="850">
                <a:solidFill>
                  <a:srgbClr val="000000"/>
                </a:solidFill>
                <a:latin typeface="Roboto"/>
                <a:ea typeface="Roboto"/>
                <a:cs typeface="Roboto"/>
                <a:sym typeface="Roboto"/>
              </a:rPr>
              <a:t>Onboarding is a structured PM-led process, not a handoff to IT.</a:t>
            </a:r>
            <a:endParaRPr sz="85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preencoded.png" id="210" name="Google Shape;210;p7"/>
          <p:cNvPicPr preferRelativeResize="0"/>
          <p:nvPr/>
        </p:nvPicPr>
        <p:blipFill rotWithShape="1">
          <a:blip r:embed="rId3">
            <a:alphaModFix/>
          </a:blip>
          <a:srcRect b="0" l="0" r="0" t="0"/>
          <a:stretch/>
        </p:blipFill>
        <p:spPr>
          <a:xfrm>
            <a:off x="0" y="0"/>
            <a:ext cx="3429000" cy="5143500"/>
          </a:xfrm>
          <a:prstGeom prst="rect">
            <a:avLst/>
          </a:prstGeom>
          <a:noFill/>
          <a:ln>
            <a:noFill/>
          </a:ln>
        </p:spPr>
      </p:pic>
      <p:sp>
        <p:nvSpPr>
          <p:cNvPr id="211" name="Google Shape;211;p7"/>
          <p:cNvSpPr/>
          <p:nvPr/>
        </p:nvSpPr>
        <p:spPr>
          <a:xfrm>
            <a:off x="3917379" y="352053"/>
            <a:ext cx="1239664" cy="213122"/>
          </a:xfrm>
          <a:prstGeom prst="roundRect">
            <a:avLst>
              <a:gd fmla="val 2682"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7"/>
          <p:cNvSpPr/>
          <p:nvPr/>
        </p:nvSpPr>
        <p:spPr>
          <a:xfrm>
            <a:off x="3986957" y="386804"/>
            <a:ext cx="1557710" cy="143619"/>
          </a:xfrm>
          <a:prstGeom prst="rect">
            <a:avLst/>
          </a:prstGeom>
          <a:noFill/>
          <a:ln>
            <a:noFill/>
          </a:ln>
        </p:spPr>
        <p:txBody>
          <a:bodyPr anchorCtr="0" anchor="t" bIns="0" lIns="0" spcFirstLastPara="1" rIns="0" wrap="square" tIns="0">
            <a:noAutofit/>
          </a:bodyPr>
          <a:lstStyle/>
          <a:p>
            <a:pPr indent="0" lvl="0" marL="0" marR="0" rtl="0" algn="l">
              <a:lnSpc>
                <a:spcPct val="129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ARCHITECTURE CONCEPT</a:t>
            </a:r>
            <a:endParaRPr sz="700">
              <a:solidFill>
                <a:schemeClr val="dk1"/>
              </a:solidFill>
              <a:latin typeface="Calibri"/>
              <a:ea typeface="Calibri"/>
              <a:cs typeface="Calibri"/>
              <a:sym typeface="Calibri"/>
            </a:endParaRPr>
          </a:p>
        </p:txBody>
      </p:sp>
      <p:sp>
        <p:nvSpPr>
          <p:cNvPr id="213" name="Google Shape;213;p7"/>
          <p:cNvSpPr/>
          <p:nvPr/>
        </p:nvSpPr>
        <p:spPr>
          <a:xfrm>
            <a:off x="3917379" y="608558"/>
            <a:ext cx="3531245" cy="36247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250"/>
              <a:buFont typeface="Righteous"/>
              <a:buNone/>
            </a:pPr>
            <a:r>
              <a:rPr lang="en-US" sz="2250">
                <a:solidFill>
                  <a:srgbClr val="01122E"/>
                </a:solidFill>
                <a:latin typeface="Righteous"/>
                <a:ea typeface="Righteous"/>
                <a:cs typeface="Righteous"/>
                <a:sym typeface="Righteous"/>
              </a:rPr>
              <a:t>Think in Service Chains</a:t>
            </a:r>
            <a:endParaRPr sz="2250">
              <a:solidFill>
                <a:schemeClr val="dk1"/>
              </a:solidFill>
              <a:latin typeface="Calibri"/>
              <a:ea typeface="Calibri"/>
              <a:cs typeface="Calibri"/>
              <a:sym typeface="Calibri"/>
            </a:endParaRPr>
          </a:p>
        </p:txBody>
      </p:sp>
      <p:sp>
        <p:nvSpPr>
          <p:cNvPr id="214" name="Google Shape;214;p7"/>
          <p:cNvSpPr/>
          <p:nvPr/>
        </p:nvSpPr>
        <p:spPr>
          <a:xfrm>
            <a:off x="3917379" y="1133698"/>
            <a:ext cx="4738241" cy="718245"/>
          </a:xfrm>
          <a:prstGeom prst="rect">
            <a:avLst/>
          </a:prstGeom>
          <a:noFill/>
          <a:ln>
            <a:noFill/>
          </a:ln>
        </p:spPr>
        <p:txBody>
          <a:bodyPr anchorCtr="0" anchor="t" bIns="0" lIns="0" spcFirstLastPara="1" rIns="0" wrap="square" tIns="0">
            <a:normAutofit/>
          </a:bodyPr>
          <a:lstStyle/>
          <a:p>
            <a:pPr indent="0" lvl="0" marL="0" marR="0" rtl="0" algn="l">
              <a:lnSpc>
                <a:spcPct val="129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In Prometheus-X, offerings are designed to be </a:t>
            </a:r>
            <a:r>
              <a:rPr b="1" lang="en-US" sz="900">
                <a:solidFill>
                  <a:srgbClr val="01122E"/>
                </a:solidFill>
                <a:latin typeface="Roboto"/>
                <a:ea typeface="Roboto"/>
                <a:cs typeface="Roboto"/>
                <a:sym typeface="Roboto"/>
              </a:rPr>
              <a:t>composable</a:t>
            </a:r>
            <a:r>
              <a:rPr lang="en-US" sz="900">
                <a:solidFill>
                  <a:srgbClr val="01122E"/>
                </a:solidFill>
                <a:latin typeface="Roboto"/>
                <a:ea typeface="Roboto"/>
                <a:cs typeface="Roboto"/>
                <a:sym typeface="Roboto"/>
              </a:rPr>
              <a:t>. They can be combined with other services across organisations to create end-to-end value. The PM's role is to understand where their offering sits within the broader chain, and how it connects to others.</a:t>
            </a:r>
            <a:endParaRPr sz="900">
              <a:solidFill>
                <a:schemeClr val="dk1"/>
              </a:solidFill>
              <a:latin typeface="Calibri"/>
              <a:ea typeface="Calibri"/>
              <a:cs typeface="Calibri"/>
              <a:sym typeface="Calibri"/>
            </a:endParaRPr>
          </a:p>
        </p:txBody>
      </p:sp>
      <p:sp>
        <p:nvSpPr>
          <p:cNvPr id="215" name="Google Shape;215;p7"/>
          <p:cNvSpPr/>
          <p:nvPr/>
        </p:nvSpPr>
        <p:spPr>
          <a:xfrm>
            <a:off x="3917379" y="1973982"/>
            <a:ext cx="4738241" cy="2043261"/>
          </a:xfrm>
          <a:prstGeom prst="roundRect">
            <a:avLst>
              <a:gd fmla="val 28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7"/>
          <p:cNvSpPr/>
          <p:nvPr/>
        </p:nvSpPr>
        <p:spPr>
          <a:xfrm>
            <a:off x="3922142" y="1978744"/>
            <a:ext cx="2364358" cy="1196429"/>
          </a:xfrm>
          <a:prstGeom prst="roundRect">
            <a:avLst>
              <a:gd fmla="val 478"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7"/>
          <p:cNvSpPr/>
          <p:nvPr/>
        </p:nvSpPr>
        <p:spPr>
          <a:xfrm>
            <a:off x="4038079" y="2094681"/>
            <a:ext cx="1450032" cy="1812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Entry Point</a:t>
            </a:r>
            <a:endParaRPr sz="1100">
              <a:solidFill>
                <a:schemeClr val="dk1"/>
              </a:solidFill>
              <a:latin typeface="Calibri"/>
              <a:ea typeface="Calibri"/>
              <a:cs typeface="Calibri"/>
              <a:sym typeface="Calibri"/>
            </a:endParaRPr>
          </a:p>
        </p:txBody>
      </p:sp>
      <p:sp>
        <p:nvSpPr>
          <p:cNvPr id="218" name="Google Shape;218;p7"/>
          <p:cNvSpPr/>
          <p:nvPr/>
        </p:nvSpPr>
        <p:spPr>
          <a:xfrm>
            <a:off x="4038079" y="2340992"/>
            <a:ext cx="2132484" cy="718245"/>
          </a:xfrm>
          <a:prstGeom prst="rect">
            <a:avLst/>
          </a:prstGeom>
          <a:noFill/>
          <a:ln>
            <a:noFill/>
          </a:ln>
        </p:spPr>
        <p:txBody>
          <a:bodyPr anchorCtr="0" anchor="t" bIns="0" lIns="0" spcFirstLastPara="1" rIns="0" wrap="square" tIns="0">
            <a:normAutofit/>
          </a:bodyPr>
          <a:lstStyle/>
          <a:p>
            <a:pPr indent="0" lvl="0" marL="0" marR="0" rtl="0" algn="l">
              <a:lnSpc>
                <a:spcPct val="129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Schülerkarriere</a:t>
            </a:r>
            <a:r>
              <a:rPr lang="en-US" sz="900">
                <a:solidFill>
                  <a:srgbClr val="01122E"/>
                </a:solidFill>
                <a:latin typeface="Roboto"/>
                <a:ea typeface="Roboto"/>
                <a:cs typeface="Roboto"/>
                <a:sym typeface="Roboto"/>
              </a:rPr>
              <a:t> provides anonymized student skill profiles derived from learning activities and platform assessments.</a:t>
            </a:r>
            <a:endParaRPr sz="900">
              <a:solidFill>
                <a:schemeClr val="dk1"/>
              </a:solidFill>
              <a:latin typeface="Calibri"/>
              <a:ea typeface="Calibri"/>
              <a:cs typeface="Calibri"/>
              <a:sym typeface="Calibri"/>
            </a:endParaRPr>
          </a:p>
        </p:txBody>
      </p:sp>
      <p:sp>
        <p:nvSpPr>
          <p:cNvPr id="219" name="Google Shape;219;p7"/>
          <p:cNvSpPr/>
          <p:nvPr/>
        </p:nvSpPr>
        <p:spPr>
          <a:xfrm>
            <a:off x="6286500" y="1978744"/>
            <a:ext cx="2364358" cy="1196429"/>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 name="Google Shape;220;p7"/>
          <p:cNvSpPr/>
          <p:nvPr/>
        </p:nvSpPr>
        <p:spPr>
          <a:xfrm>
            <a:off x="6286500" y="1978744"/>
            <a:ext cx="14288" cy="1196429"/>
          </a:xfrm>
          <a:prstGeom prst="roundRect">
            <a:avLst>
              <a:gd fmla="val 39999" name="adj"/>
            </a:avLst>
          </a:prstGeom>
          <a:solidFill>
            <a:srgbClr val="B3C6E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7"/>
          <p:cNvSpPr/>
          <p:nvPr/>
        </p:nvSpPr>
        <p:spPr>
          <a:xfrm>
            <a:off x="6402437" y="2094681"/>
            <a:ext cx="1450032" cy="1812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Transformation Step</a:t>
            </a:r>
            <a:endParaRPr sz="1100">
              <a:solidFill>
                <a:schemeClr val="dk1"/>
              </a:solidFill>
              <a:latin typeface="Calibri"/>
              <a:ea typeface="Calibri"/>
              <a:cs typeface="Calibri"/>
              <a:sym typeface="Calibri"/>
            </a:endParaRPr>
          </a:p>
        </p:txBody>
      </p:sp>
      <p:sp>
        <p:nvSpPr>
          <p:cNvPr id="222" name="Google Shape;222;p7"/>
          <p:cNvSpPr/>
          <p:nvPr/>
        </p:nvSpPr>
        <p:spPr>
          <a:xfrm>
            <a:off x="6402437" y="2340992"/>
            <a:ext cx="2132484" cy="538683"/>
          </a:xfrm>
          <a:prstGeom prst="rect">
            <a:avLst/>
          </a:prstGeom>
          <a:noFill/>
          <a:ln>
            <a:noFill/>
          </a:ln>
        </p:spPr>
        <p:txBody>
          <a:bodyPr anchorCtr="0" anchor="t" bIns="0" lIns="0" spcFirstLastPara="1" rIns="0" wrap="square" tIns="0">
            <a:normAutofit/>
          </a:bodyPr>
          <a:lstStyle/>
          <a:p>
            <a:pPr indent="0" lvl="0" marL="0" marR="0" rtl="0" algn="l">
              <a:lnSpc>
                <a:spcPct val="129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Skill Analytics Service</a:t>
            </a:r>
            <a:r>
              <a:rPr lang="en-US" sz="900">
                <a:solidFill>
                  <a:srgbClr val="01122E"/>
                </a:solidFill>
                <a:latin typeface="Roboto"/>
                <a:ea typeface="Roboto"/>
                <a:cs typeface="Roboto"/>
                <a:sym typeface="Roboto"/>
              </a:rPr>
              <a:t> maps skills to the ESCO framework, identifies competency gaps across regions and industries.</a:t>
            </a:r>
            <a:endParaRPr sz="900">
              <a:solidFill>
                <a:schemeClr val="dk1"/>
              </a:solidFill>
              <a:latin typeface="Calibri"/>
              <a:ea typeface="Calibri"/>
              <a:cs typeface="Calibri"/>
              <a:sym typeface="Calibri"/>
            </a:endParaRPr>
          </a:p>
        </p:txBody>
      </p:sp>
      <p:sp>
        <p:nvSpPr>
          <p:cNvPr id="223" name="Google Shape;223;p7"/>
          <p:cNvSpPr/>
          <p:nvPr/>
        </p:nvSpPr>
        <p:spPr>
          <a:xfrm>
            <a:off x="3922142" y="3175174"/>
            <a:ext cx="4728716" cy="837307"/>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7"/>
          <p:cNvSpPr/>
          <p:nvPr/>
        </p:nvSpPr>
        <p:spPr>
          <a:xfrm>
            <a:off x="3922142" y="3175174"/>
            <a:ext cx="4728716" cy="14288"/>
          </a:xfrm>
          <a:prstGeom prst="roundRect">
            <a:avLst>
              <a:gd fmla="val 39999" name="adj"/>
            </a:avLst>
          </a:prstGeom>
          <a:solidFill>
            <a:srgbClr val="B3C6E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7"/>
          <p:cNvSpPr/>
          <p:nvPr/>
        </p:nvSpPr>
        <p:spPr>
          <a:xfrm>
            <a:off x="4038079" y="3291111"/>
            <a:ext cx="1450032" cy="1812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End Service</a:t>
            </a:r>
            <a:endParaRPr sz="1100">
              <a:solidFill>
                <a:schemeClr val="dk1"/>
              </a:solidFill>
              <a:latin typeface="Calibri"/>
              <a:ea typeface="Calibri"/>
              <a:cs typeface="Calibri"/>
              <a:sym typeface="Calibri"/>
            </a:endParaRPr>
          </a:p>
        </p:txBody>
      </p:sp>
      <p:sp>
        <p:nvSpPr>
          <p:cNvPr id="226" name="Google Shape;226;p7"/>
          <p:cNvSpPr/>
          <p:nvPr/>
        </p:nvSpPr>
        <p:spPr>
          <a:xfrm>
            <a:off x="4038079" y="3537421"/>
            <a:ext cx="4496842" cy="359122"/>
          </a:xfrm>
          <a:prstGeom prst="rect">
            <a:avLst/>
          </a:prstGeom>
          <a:noFill/>
          <a:ln>
            <a:noFill/>
          </a:ln>
        </p:spPr>
        <p:txBody>
          <a:bodyPr anchorCtr="0" anchor="t" bIns="0" lIns="0" spcFirstLastPara="1" rIns="0" wrap="square" tIns="0">
            <a:normAutofit/>
          </a:bodyPr>
          <a:lstStyle/>
          <a:p>
            <a:pPr indent="0" lvl="0" marL="0" marR="0" rtl="0" algn="l">
              <a:lnSpc>
                <a:spcPct val="129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imc</a:t>
            </a:r>
            <a:r>
              <a:rPr lang="en-US" sz="900">
                <a:solidFill>
                  <a:srgbClr val="01122E"/>
                </a:solidFill>
                <a:latin typeface="Roboto"/>
                <a:ea typeface="Roboto"/>
                <a:cs typeface="Roboto"/>
                <a:sym typeface="Roboto"/>
              </a:rPr>
              <a:t> uses the resulting insights to design and target training programs for specific workforce needs.</a:t>
            </a:r>
            <a:endParaRPr sz="900">
              <a:solidFill>
                <a:schemeClr val="dk1"/>
              </a:solidFill>
              <a:latin typeface="Calibri"/>
              <a:ea typeface="Calibri"/>
              <a:cs typeface="Calibri"/>
              <a:sym typeface="Calibri"/>
            </a:endParaRPr>
          </a:p>
        </p:txBody>
      </p:sp>
      <p:sp>
        <p:nvSpPr>
          <p:cNvPr id="227" name="Google Shape;227;p7"/>
          <p:cNvSpPr/>
          <p:nvPr/>
        </p:nvSpPr>
        <p:spPr>
          <a:xfrm>
            <a:off x="3917379" y="4139282"/>
            <a:ext cx="4738241" cy="652090"/>
          </a:xfrm>
          <a:prstGeom prst="roundRect">
            <a:avLst>
              <a:gd fmla="val 876"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228" name="Google Shape;228;p7"/>
          <p:cNvPicPr preferRelativeResize="0"/>
          <p:nvPr/>
        </p:nvPicPr>
        <p:blipFill rotWithShape="1">
          <a:blip r:embed="rId4">
            <a:alphaModFix/>
          </a:blip>
          <a:srcRect b="0" l="0" r="0" t="0"/>
          <a:stretch/>
        </p:blipFill>
        <p:spPr>
          <a:xfrm>
            <a:off x="4033317" y="4311253"/>
            <a:ext cx="144959" cy="115937"/>
          </a:xfrm>
          <a:prstGeom prst="rect">
            <a:avLst/>
          </a:prstGeom>
          <a:noFill/>
          <a:ln>
            <a:noFill/>
          </a:ln>
        </p:spPr>
      </p:pic>
      <p:sp>
        <p:nvSpPr>
          <p:cNvPr id="229" name="Google Shape;229;p7"/>
          <p:cNvSpPr/>
          <p:nvPr/>
        </p:nvSpPr>
        <p:spPr>
          <a:xfrm>
            <a:off x="4294212" y="4276651"/>
            <a:ext cx="4245471" cy="359122"/>
          </a:xfrm>
          <a:prstGeom prst="rect">
            <a:avLst/>
          </a:prstGeom>
          <a:noFill/>
          <a:ln>
            <a:noFill/>
          </a:ln>
        </p:spPr>
        <p:txBody>
          <a:bodyPr anchorCtr="0" anchor="t" bIns="0" lIns="0" spcFirstLastPara="1" rIns="0" wrap="square" tIns="0">
            <a:normAutofit/>
          </a:bodyPr>
          <a:lstStyle/>
          <a:p>
            <a:pPr indent="0" lvl="0" marL="0" marR="0" rtl="0" algn="l">
              <a:lnSpc>
                <a:spcPct val="129000"/>
              </a:lnSpc>
              <a:spcBef>
                <a:spcPts val="0"/>
              </a:spcBef>
              <a:spcAft>
                <a:spcPts val="0"/>
              </a:spcAft>
              <a:buClr>
                <a:srgbClr val="000000"/>
              </a:buClr>
              <a:buSzPts val="900"/>
              <a:buFont typeface="Roboto"/>
              <a:buNone/>
            </a:pPr>
            <a:r>
              <a:rPr lang="en-US" sz="900">
                <a:solidFill>
                  <a:srgbClr val="000000"/>
                </a:solidFill>
                <a:latin typeface="Roboto"/>
                <a:ea typeface="Roboto"/>
                <a:cs typeface="Roboto"/>
                <a:sym typeface="Roboto"/>
              </a:rPr>
              <a:t>PM responsibility: Position the offering clearly within the broader service chain before any technical work begins.</a:t>
            </a:r>
            <a:endParaRPr sz="9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8"/>
          <p:cNvSpPr/>
          <p:nvPr/>
        </p:nvSpPr>
        <p:spPr>
          <a:xfrm>
            <a:off x="496119" y="459135"/>
            <a:ext cx="881583" cy="217736"/>
          </a:xfrm>
          <a:prstGeom prst="roundRect">
            <a:avLst>
              <a:gd fmla="val 2625"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8"/>
          <p:cNvSpPr/>
          <p:nvPr/>
        </p:nvSpPr>
        <p:spPr>
          <a:xfrm>
            <a:off x="566812" y="494481"/>
            <a:ext cx="1197397" cy="147042"/>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CORE CONCEPTS</a:t>
            </a:r>
            <a:endParaRPr sz="700">
              <a:solidFill>
                <a:schemeClr val="dk1"/>
              </a:solidFill>
              <a:latin typeface="Calibri"/>
              <a:ea typeface="Calibri"/>
              <a:cs typeface="Calibri"/>
              <a:sym typeface="Calibri"/>
            </a:endParaRPr>
          </a:p>
        </p:txBody>
      </p:sp>
      <p:sp>
        <p:nvSpPr>
          <p:cNvPr id="237" name="Google Shape;237;p8"/>
          <p:cNvSpPr/>
          <p:nvPr/>
        </p:nvSpPr>
        <p:spPr>
          <a:xfrm>
            <a:off x="496119" y="721593"/>
            <a:ext cx="5508799" cy="36820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00"/>
              <a:buFont typeface="Righteous"/>
              <a:buNone/>
            </a:pPr>
            <a:r>
              <a:rPr lang="en-US" sz="2300">
                <a:solidFill>
                  <a:srgbClr val="01122E"/>
                </a:solidFill>
                <a:latin typeface="Righteous"/>
                <a:ea typeface="Righteous"/>
                <a:cs typeface="Righteous"/>
                <a:sym typeface="Righteous"/>
              </a:rPr>
              <a:t>Four Elements PMs Must Understand</a:t>
            </a:r>
            <a:endParaRPr sz="2300">
              <a:solidFill>
                <a:schemeClr val="dk1"/>
              </a:solidFill>
              <a:latin typeface="Calibri"/>
              <a:ea typeface="Calibri"/>
              <a:cs typeface="Calibri"/>
              <a:sym typeface="Calibri"/>
            </a:endParaRPr>
          </a:p>
        </p:txBody>
      </p:sp>
      <p:sp>
        <p:nvSpPr>
          <p:cNvPr id="238" name="Google Shape;238;p8"/>
          <p:cNvSpPr/>
          <p:nvPr/>
        </p:nvSpPr>
        <p:spPr>
          <a:xfrm>
            <a:off x="496119" y="1434405"/>
            <a:ext cx="4019922" cy="1480617"/>
          </a:xfrm>
          <a:prstGeom prst="roundRect">
            <a:avLst>
              <a:gd fmla="val 4632"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8"/>
          <p:cNvSpPr/>
          <p:nvPr/>
        </p:nvSpPr>
        <p:spPr>
          <a:xfrm>
            <a:off x="496119" y="1420118"/>
            <a:ext cx="4019922"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8"/>
          <p:cNvSpPr/>
          <p:nvPr/>
        </p:nvSpPr>
        <p:spPr>
          <a:xfrm>
            <a:off x="2329309" y="1257672"/>
            <a:ext cx="353467" cy="353467"/>
          </a:xfrm>
          <a:prstGeom prst="roundRect">
            <a:avLst>
              <a:gd fmla="val 1616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8"/>
          <p:cNvSpPr/>
          <p:nvPr/>
        </p:nvSpPr>
        <p:spPr>
          <a:xfrm>
            <a:off x="2435349" y="1346002"/>
            <a:ext cx="141387" cy="17673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Righteous"/>
              <a:buNone/>
            </a:pPr>
            <a:r>
              <a:rPr lang="en-US" sz="1100">
                <a:solidFill>
                  <a:srgbClr val="FFFFFF"/>
                </a:solidFill>
                <a:latin typeface="Righteous"/>
                <a:ea typeface="Righteous"/>
                <a:cs typeface="Righteous"/>
                <a:sym typeface="Righteous"/>
              </a:rPr>
              <a:t>1</a:t>
            </a:r>
            <a:endParaRPr sz="1100">
              <a:solidFill>
                <a:schemeClr val="dk1"/>
              </a:solidFill>
              <a:latin typeface="Calibri"/>
              <a:ea typeface="Calibri"/>
              <a:cs typeface="Calibri"/>
              <a:sym typeface="Calibri"/>
            </a:endParaRPr>
          </a:p>
        </p:txBody>
      </p:sp>
      <p:sp>
        <p:nvSpPr>
          <p:cNvPr id="242" name="Google Shape;242;p8"/>
          <p:cNvSpPr/>
          <p:nvPr/>
        </p:nvSpPr>
        <p:spPr>
          <a:xfrm>
            <a:off x="628204" y="1729011"/>
            <a:ext cx="14730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Catalog</a:t>
            </a:r>
            <a:endParaRPr sz="1150">
              <a:solidFill>
                <a:schemeClr val="dk1"/>
              </a:solidFill>
              <a:latin typeface="Calibri"/>
              <a:ea typeface="Calibri"/>
              <a:cs typeface="Calibri"/>
              <a:sym typeface="Calibri"/>
            </a:endParaRPr>
          </a:p>
        </p:txBody>
      </p:sp>
      <p:sp>
        <p:nvSpPr>
          <p:cNvPr id="243" name="Google Shape;243;p8"/>
          <p:cNvSpPr/>
          <p:nvPr/>
        </p:nvSpPr>
        <p:spPr>
          <a:xfrm>
            <a:off x="628204" y="1980307"/>
            <a:ext cx="3755752" cy="80263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i="1" lang="en-US" sz="900">
                <a:solidFill>
                  <a:srgbClr val="01122E"/>
                </a:solidFill>
                <a:latin typeface="Roboto"/>
                <a:ea typeface="Roboto"/>
                <a:cs typeface="Roboto"/>
                <a:sym typeface="Roboto"/>
              </a:rPr>
              <a:t>Discovery and product definition</a:t>
            </a:r>
            <a:endParaRPr sz="900">
              <a:solidFill>
                <a:schemeClr val="dk1"/>
              </a:solidFill>
              <a:latin typeface="Calibri"/>
              <a:ea typeface="Calibri"/>
              <a:cs typeface="Calibri"/>
              <a:sym typeface="Calibri"/>
            </a:endParaRPr>
          </a:p>
          <a:p>
            <a:pPr indent="0" lvl="0" marL="0" marR="0" rtl="0" algn="l">
              <a:lnSpc>
                <a:spcPct val="130000"/>
              </a:lnSpc>
              <a:spcBef>
                <a:spcPts val="500"/>
              </a:spcBef>
              <a:spcAft>
                <a:spcPts val="0"/>
              </a:spcAft>
              <a:buClr>
                <a:srgbClr val="01122E"/>
              </a:buClr>
              <a:buSzPts val="900"/>
              <a:buFont typeface="Roboto"/>
              <a:buNone/>
            </a:pPr>
            <a:r>
              <a:rPr lang="en-US" sz="900">
                <a:solidFill>
                  <a:srgbClr val="01122E"/>
                </a:solidFill>
                <a:latin typeface="Roboto"/>
                <a:ea typeface="Roboto"/>
                <a:cs typeface="Roboto"/>
                <a:sym typeface="Roboto"/>
              </a:rPr>
              <a:t>The catalog entry is how other participants find and evaluate your offering. It is your product interface to the ecosystem. Poor metadata equals no adoption; treat it like a product listing, not documentation.</a:t>
            </a:r>
            <a:endParaRPr sz="900">
              <a:solidFill>
                <a:schemeClr val="dk1"/>
              </a:solidFill>
              <a:latin typeface="Calibri"/>
              <a:ea typeface="Calibri"/>
              <a:cs typeface="Calibri"/>
              <a:sym typeface="Calibri"/>
            </a:endParaRPr>
          </a:p>
        </p:txBody>
      </p:sp>
      <p:sp>
        <p:nvSpPr>
          <p:cNvPr id="244" name="Google Shape;244;p8"/>
          <p:cNvSpPr/>
          <p:nvPr/>
        </p:nvSpPr>
        <p:spPr>
          <a:xfrm>
            <a:off x="4627959" y="1434405"/>
            <a:ext cx="4019922" cy="1480617"/>
          </a:xfrm>
          <a:prstGeom prst="roundRect">
            <a:avLst>
              <a:gd fmla="val 4632"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8"/>
          <p:cNvSpPr/>
          <p:nvPr/>
        </p:nvSpPr>
        <p:spPr>
          <a:xfrm>
            <a:off x="4627959" y="1420118"/>
            <a:ext cx="4019922"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8"/>
          <p:cNvSpPr/>
          <p:nvPr/>
        </p:nvSpPr>
        <p:spPr>
          <a:xfrm>
            <a:off x="6461150" y="1257672"/>
            <a:ext cx="353467" cy="353467"/>
          </a:xfrm>
          <a:prstGeom prst="roundRect">
            <a:avLst>
              <a:gd fmla="val 1616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8"/>
          <p:cNvSpPr/>
          <p:nvPr/>
        </p:nvSpPr>
        <p:spPr>
          <a:xfrm>
            <a:off x="6567190" y="1346002"/>
            <a:ext cx="141387" cy="17673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Righteous"/>
              <a:buNone/>
            </a:pPr>
            <a:r>
              <a:rPr lang="en-US" sz="1100">
                <a:solidFill>
                  <a:srgbClr val="FFFFFF"/>
                </a:solidFill>
                <a:latin typeface="Righteous"/>
                <a:ea typeface="Righteous"/>
                <a:cs typeface="Righteous"/>
                <a:sym typeface="Righteous"/>
              </a:rPr>
              <a:t>2</a:t>
            </a:r>
            <a:endParaRPr sz="1100">
              <a:solidFill>
                <a:schemeClr val="dk1"/>
              </a:solidFill>
              <a:latin typeface="Calibri"/>
              <a:ea typeface="Calibri"/>
              <a:cs typeface="Calibri"/>
              <a:sym typeface="Calibri"/>
            </a:endParaRPr>
          </a:p>
        </p:txBody>
      </p:sp>
      <p:sp>
        <p:nvSpPr>
          <p:cNvPr id="248" name="Google Shape;248;p8"/>
          <p:cNvSpPr/>
          <p:nvPr/>
        </p:nvSpPr>
        <p:spPr>
          <a:xfrm>
            <a:off x="4760044" y="1729011"/>
            <a:ext cx="1926952"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Dataspace Connector (PDC)</a:t>
            </a:r>
            <a:endParaRPr sz="1150">
              <a:solidFill>
                <a:schemeClr val="dk1"/>
              </a:solidFill>
              <a:latin typeface="Calibri"/>
              <a:ea typeface="Calibri"/>
              <a:cs typeface="Calibri"/>
              <a:sym typeface="Calibri"/>
            </a:endParaRPr>
          </a:p>
        </p:txBody>
      </p:sp>
      <p:sp>
        <p:nvSpPr>
          <p:cNvPr id="249" name="Google Shape;249;p8"/>
          <p:cNvSpPr/>
          <p:nvPr/>
        </p:nvSpPr>
        <p:spPr>
          <a:xfrm>
            <a:off x="4760044" y="1980307"/>
            <a:ext cx="3755752" cy="80263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i="1" lang="en-US" sz="900">
                <a:solidFill>
                  <a:srgbClr val="01122E"/>
                </a:solidFill>
                <a:latin typeface="Roboto"/>
                <a:ea typeface="Roboto"/>
                <a:cs typeface="Roboto"/>
                <a:sym typeface="Roboto"/>
              </a:rPr>
              <a:t>Controlled gateway</a:t>
            </a:r>
            <a:endParaRPr sz="900">
              <a:solidFill>
                <a:schemeClr val="dk1"/>
              </a:solidFill>
              <a:latin typeface="Calibri"/>
              <a:ea typeface="Calibri"/>
              <a:cs typeface="Calibri"/>
              <a:sym typeface="Calibri"/>
            </a:endParaRPr>
          </a:p>
          <a:p>
            <a:pPr indent="0" lvl="0" marL="0" marR="0" rtl="0" algn="l">
              <a:lnSpc>
                <a:spcPct val="130000"/>
              </a:lnSpc>
              <a:spcBef>
                <a:spcPts val="500"/>
              </a:spcBef>
              <a:spcAft>
                <a:spcPts val="0"/>
              </a:spcAft>
              <a:buClr>
                <a:srgbClr val="01122E"/>
              </a:buClr>
              <a:buSzPts val="900"/>
              <a:buFont typeface="Roboto"/>
              <a:buNone/>
            </a:pPr>
            <a:r>
              <a:rPr lang="en-US" sz="900">
                <a:solidFill>
                  <a:srgbClr val="01122E"/>
                </a:solidFill>
                <a:latin typeface="Roboto"/>
                <a:ea typeface="Roboto"/>
                <a:cs typeface="Roboto"/>
                <a:sym typeface="Roboto"/>
              </a:rPr>
              <a:t>The PDC handles authentication, policy enforcement, and data exchange. PMs must coordinate connector setup with the technical team, but do not configure it themselves.</a:t>
            </a:r>
            <a:endParaRPr sz="900">
              <a:solidFill>
                <a:schemeClr val="dk1"/>
              </a:solidFill>
              <a:latin typeface="Calibri"/>
              <a:ea typeface="Calibri"/>
              <a:cs typeface="Calibri"/>
              <a:sym typeface="Calibri"/>
            </a:endParaRPr>
          </a:p>
        </p:txBody>
      </p:sp>
      <p:sp>
        <p:nvSpPr>
          <p:cNvPr id="250" name="Google Shape;250;p8"/>
          <p:cNvSpPr/>
          <p:nvPr/>
        </p:nvSpPr>
        <p:spPr>
          <a:xfrm>
            <a:off x="496119" y="3203674"/>
            <a:ext cx="4019922" cy="1480617"/>
          </a:xfrm>
          <a:prstGeom prst="roundRect">
            <a:avLst>
              <a:gd fmla="val 4632"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8"/>
          <p:cNvSpPr/>
          <p:nvPr/>
        </p:nvSpPr>
        <p:spPr>
          <a:xfrm>
            <a:off x="496119" y="3189387"/>
            <a:ext cx="4019922"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8"/>
          <p:cNvSpPr/>
          <p:nvPr/>
        </p:nvSpPr>
        <p:spPr>
          <a:xfrm>
            <a:off x="2329309" y="3026941"/>
            <a:ext cx="353467" cy="353467"/>
          </a:xfrm>
          <a:prstGeom prst="roundRect">
            <a:avLst>
              <a:gd fmla="val 1616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8"/>
          <p:cNvSpPr/>
          <p:nvPr/>
        </p:nvSpPr>
        <p:spPr>
          <a:xfrm>
            <a:off x="2435349" y="3115270"/>
            <a:ext cx="141387" cy="17673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Righteous"/>
              <a:buNone/>
            </a:pPr>
            <a:r>
              <a:rPr lang="en-US" sz="1100">
                <a:solidFill>
                  <a:srgbClr val="FFFFFF"/>
                </a:solidFill>
                <a:latin typeface="Righteous"/>
                <a:ea typeface="Righteous"/>
                <a:cs typeface="Righteous"/>
                <a:sym typeface="Righteous"/>
              </a:rPr>
              <a:t>3</a:t>
            </a:r>
            <a:endParaRPr sz="1100">
              <a:solidFill>
                <a:schemeClr val="dk1"/>
              </a:solidFill>
              <a:latin typeface="Calibri"/>
              <a:ea typeface="Calibri"/>
              <a:cs typeface="Calibri"/>
              <a:sym typeface="Calibri"/>
            </a:endParaRPr>
          </a:p>
        </p:txBody>
      </p:sp>
      <p:sp>
        <p:nvSpPr>
          <p:cNvPr id="254" name="Google Shape;254;p8"/>
          <p:cNvSpPr/>
          <p:nvPr/>
        </p:nvSpPr>
        <p:spPr>
          <a:xfrm>
            <a:off x="628204" y="3498279"/>
            <a:ext cx="1550194"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Contracts and Policies</a:t>
            </a:r>
            <a:endParaRPr sz="1150">
              <a:solidFill>
                <a:schemeClr val="dk1"/>
              </a:solidFill>
              <a:latin typeface="Calibri"/>
              <a:ea typeface="Calibri"/>
              <a:cs typeface="Calibri"/>
              <a:sym typeface="Calibri"/>
            </a:endParaRPr>
          </a:p>
        </p:txBody>
      </p:sp>
      <p:sp>
        <p:nvSpPr>
          <p:cNvPr id="255" name="Google Shape;255;p8"/>
          <p:cNvSpPr/>
          <p:nvPr/>
        </p:nvSpPr>
        <p:spPr>
          <a:xfrm>
            <a:off x="628204" y="3749576"/>
            <a:ext cx="3755752" cy="80263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i="1" lang="en-US" sz="900">
                <a:solidFill>
                  <a:srgbClr val="01122E"/>
                </a:solidFill>
                <a:latin typeface="Roboto"/>
                <a:ea typeface="Roboto"/>
                <a:cs typeface="Roboto"/>
                <a:sym typeface="Roboto"/>
              </a:rPr>
              <a:t>Usage conditions</a:t>
            </a:r>
            <a:endParaRPr sz="900">
              <a:solidFill>
                <a:schemeClr val="dk1"/>
              </a:solidFill>
              <a:latin typeface="Calibri"/>
              <a:ea typeface="Calibri"/>
              <a:cs typeface="Calibri"/>
              <a:sym typeface="Calibri"/>
            </a:endParaRPr>
          </a:p>
          <a:p>
            <a:pPr indent="0" lvl="0" marL="0" marR="0" rtl="0" algn="l">
              <a:lnSpc>
                <a:spcPct val="130000"/>
              </a:lnSpc>
              <a:spcBef>
                <a:spcPts val="500"/>
              </a:spcBef>
              <a:spcAft>
                <a:spcPts val="0"/>
              </a:spcAft>
              <a:buClr>
                <a:srgbClr val="01122E"/>
              </a:buClr>
              <a:buSzPts val="900"/>
              <a:buFont typeface="Roboto"/>
              <a:buNone/>
            </a:pPr>
            <a:r>
              <a:rPr lang="en-US" sz="900">
                <a:solidFill>
                  <a:srgbClr val="01122E"/>
                </a:solidFill>
                <a:latin typeface="Roboto"/>
                <a:ea typeface="Roboto"/>
                <a:cs typeface="Roboto"/>
                <a:sym typeface="Roboto"/>
              </a:rPr>
              <a:t>ODRL-based policies define who can use data, for which purpose, and under what constraints. These must be defined and agreed upon </a:t>
            </a:r>
            <a:r>
              <a:rPr b="1" lang="en-US" sz="900">
                <a:solidFill>
                  <a:srgbClr val="01122E"/>
                </a:solidFill>
                <a:latin typeface="Roboto"/>
                <a:ea typeface="Roboto"/>
                <a:cs typeface="Roboto"/>
                <a:sym typeface="Roboto"/>
              </a:rPr>
              <a:t>before</a:t>
            </a:r>
            <a:r>
              <a:rPr lang="en-US" sz="900">
                <a:solidFill>
                  <a:srgbClr val="01122E"/>
                </a:solidFill>
                <a:latin typeface="Roboto"/>
                <a:ea typeface="Roboto"/>
                <a:cs typeface="Roboto"/>
                <a:sym typeface="Roboto"/>
              </a:rPr>
              <a:t> technical integration starts.</a:t>
            </a:r>
            <a:endParaRPr sz="900">
              <a:solidFill>
                <a:schemeClr val="dk1"/>
              </a:solidFill>
              <a:latin typeface="Calibri"/>
              <a:ea typeface="Calibri"/>
              <a:cs typeface="Calibri"/>
              <a:sym typeface="Calibri"/>
            </a:endParaRPr>
          </a:p>
        </p:txBody>
      </p:sp>
      <p:sp>
        <p:nvSpPr>
          <p:cNvPr id="256" name="Google Shape;256;p8"/>
          <p:cNvSpPr/>
          <p:nvPr/>
        </p:nvSpPr>
        <p:spPr>
          <a:xfrm>
            <a:off x="4627959" y="3203674"/>
            <a:ext cx="4019922" cy="1480617"/>
          </a:xfrm>
          <a:prstGeom prst="roundRect">
            <a:avLst>
              <a:gd fmla="val 4632"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8"/>
          <p:cNvSpPr/>
          <p:nvPr/>
        </p:nvSpPr>
        <p:spPr>
          <a:xfrm>
            <a:off x="4627959" y="3189387"/>
            <a:ext cx="4019922"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8"/>
          <p:cNvSpPr/>
          <p:nvPr/>
        </p:nvSpPr>
        <p:spPr>
          <a:xfrm>
            <a:off x="6461150" y="3026941"/>
            <a:ext cx="353467" cy="353467"/>
          </a:xfrm>
          <a:prstGeom prst="roundRect">
            <a:avLst>
              <a:gd fmla="val 16168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8"/>
          <p:cNvSpPr/>
          <p:nvPr/>
        </p:nvSpPr>
        <p:spPr>
          <a:xfrm>
            <a:off x="6567190" y="3115270"/>
            <a:ext cx="141387" cy="17673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Righteous"/>
              <a:buNone/>
            </a:pPr>
            <a:r>
              <a:rPr lang="en-US" sz="1100">
                <a:solidFill>
                  <a:srgbClr val="FFFFFF"/>
                </a:solidFill>
                <a:latin typeface="Righteous"/>
                <a:ea typeface="Righteous"/>
                <a:cs typeface="Righteous"/>
                <a:sym typeface="Righteous"/>
              </a:rPr>
              <a:t>4</a:t>
            </a:r>
            <a:endParaRPr sz="1100">
              <a:solidFill>
                <a:schemeClr val="dk1"/>
              </a:solidFill>
              <a:latin typeface="Calibri"/>
              <a:ea typeface="Calibri"/>
              <a:cs typeface="Calibri"/>
              <a:sym typeface="Calibri"/>
            </a:endParaRPr>
          </a:p>
        </p:txBody>
      </p:sp>
      <p:sp>
        <p:nvSpPr>
          <p:cNvPr id="260" name="Google Shape;260;p8"/>
          <p:cNvSpPr/>
          <p:nvPr/>
        </p:nvSpPr>
        <p:spPr>
          <a:xfrm>
            <a:off x="4760044" y="3498279"/>
            <a:ext cx="1548705"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Consent (PDI)</a:t>
            </a:r>
            <a:endParaRPr sz="1150">
              <a:solidFill>
                <a:schemeClr val="dk1"/>
              </a:solidFill>
              <a:latin typeface="Calibri"/>
              <a:ea typeface="Calibri"/>
              <a:cs typeface="Calibri"/>
              <a:sym typeface="Calibri"/>
            </a:endParaRPr>
          </a:p>
        </p:txBody>
      </p:sp>
      <p:sp>
        <p:nvSpPr>
          <p:cNvPr id="261" name="Google Shape;261;p8"/>
          <p:cNvSpPr/>
          <p:nvPr/>
        </p:nvSpPr>
        <p:spPr>
          <a:xfrm>
            <a:off x="4760044" y="3749576"/>
            <a:ext cx="3755752" cy="80263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i="1" lang="en-US" sz="900">
                <a:solidFill>
                  <a:srgbClr val="01122E"/>
                </a:solidFill>
                <a:latin typeface="Roboto"/>
                <a:ea typeface="Roboto"/>
                <a:cs typeface="Roboto"/>
                <a:sym typeface="Roboto"/>
              </a:rPr>
              <a:t>Human-centric control</a:t>
            </a:r>
            <a:endParaRPr sz="900">
              <a:solidFill>
                <a:schemeClr val="dk1"/>
              </a:solidFill>
              <a:latin typeface="Calibri"/>
              <a:ea typeface="Calibri"/>
              <a:cs typeface="Calibri"/>
              <a:sym typeface="Calibri"/>
            </a:endParaRPr>
          </a:p>
          <a:p>
            <a:pPr indent="0" lvl="0" marL="0" marR="0" rtl="0" algn="l">
              <a:lnSpc>
                <a:spcPct val="130000"/>
              </a:lnSpc>
              <a:spcBef>
                <a:spcPts val="500"/>
              </a:spcBef>
              <a:spcAft>
                <a:spcPts val="0"/>
              </a:spcAft>
              <a:buClr>
                <a:srgbClr val="01122E"/>
              </a:buClr>
              <a:buSzPts val="900"/>
              <a:buFont typeface="Roboto"/>
              <a:buNone/>
            </a:pPr>
            <a:r>
              <a:rPr lang="en-US" sz="900">
                <a:solidFill>
                  <a:srgbClr val="01122E"/>
                </a:solidFill>
                <a:latin typeface="Roboto"/>
                <a:ea typeface="Roboto"/>
                <a:cs typeface="Roboto"/>
                <a:sym typeface="Roboto"/>
              </a:rPr>
              <a:t>Where personal data is involved, individual consent shapes service flows. Consent is a design decision embedded in the user journey, not just a compliance checkbox added at the end.</a:t>
            </a:r>
            <a:endParaRPr sz="9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9"/>
          <p:cNvSpPr/>
          <p:nvPr/>
        </p:nvSpPr>
        <p:spPr>
          <a:xfrm>
            <a:off x="496119" y="749424"/>
            <a:ext cx="955923"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9"/>
          <p:cNvSpPr/>
          <p:nvPr/>
        </p:nvSpPr>
        <p:spPr>
          <a:xfrm>
            <a:off x="570533" y="786631"/>
            <a:ext cx="1264295"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REFERENCE CASE</a:t>
            </a:r>
            <a:endParaRPr sz="750">
              <a:solidFill>
                <a:schemeClr val="dk1"/>
              </a:solidFill>
              <a:latin typeface="Calibri"/>
              <a:ea typeface="Calibri"/>
              <a:cs typeface="Calibri"/>
              <a:sym typeface="Calibri"/>
            </a:endParaRPr>
          </a:p>
        </p:txBody>
      </p:sp>
      <p:sp>
        <p:nvSpPr>
          <p:cNvPr id="269" name="Google Shape;269;p9"/>
          <p:cNvSpPr/>
          <p:nvPr/>
        </p:nvSpPr>
        <p:spPr>
          <a:xfrm>
            <a:off x="496119" y="1032197"/>
            <a:ext cx="6348338"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Skill Gap Analytics across Organizations</a:t>
            </a:r>
            <a:endParaRPr sz="2400">
              <a:solidFill>
                <a:schemeClr val="dk1"/>
              </a:solidFill>
              <a:latin typeface="Calibri"/>
              <a:ea typeface="Calibri"/>
              <a:cs typeface="Calibri"/>
              <a:sym typeface="Calibri"/>
            </a:endParaRPr>
          </a:p>
        </p:txBody>
      </p:sp>
      <p:pic>
        <p:nvPicPr>
          <p:cNvPr descr="preencoded.png" id="270" name="Google Shape;270;p9"/>
          <p:cNvPicPr preferRelativeResize="0"/>
          <p:nvPr/>
        </p:nvPicPr>
        <p:blipFill rotWithShape="1">
          <a:blip r:embed="rId3">
            <a:alphaModFix/>
          </a:blip>
          <a:srcRect b="0" l="0" r="0" t="0"/>
          <a:stretch/>
        </p:blipFill>
        <p:spPr>
          <a:xfrm>
            <a:off x="496119" y="1605781"/>
            <a:ext cx="1150069" cy="710729"/>
          </a:xfrm>
          <a:prstGeom prst="rect">
            <a:avLst/>
          </a:prstGeom>
          <a:noFill/>
          <a:ln>
            <a:noFill/>
          </a:ln>
        </p:spPr>
      </p:pic>
      <p:sp>
        <p:nvSpPr>
          <p:cNvPr id="271" name="Google Shape;271;p9"/>
          <p:cNvSpPr/>
          <p:nvPr/>
        </p:nvSpPr>
        <p:spPr>
          <a:xfrm>
            <a:off x="496119" y="2471514"/>
            <a:ext cx="2305124"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Schülerkarriere: Data Provider</a:t>
            </a:r>
            <a:endParaRPr sz="1200">
              <a:solidFill>
                <a:schemeClr val="dk1"/>
              </a:solidFill>
              <a:latin typeface="Calibri"/>
              <a:ea typeface="Calibri"/>
              <a:cs typeface="Calibri"/>
              <a:sym typeface="Calibri"/>
            </a:endParaRPr>
          </a:p>
        </p:txBody>
      </p:sp>
      <p:sp>
        <p:nvSpPr>
          <p:cNvPr id="272" name="Google Shape;272;p9"/>
          <p:cNvSpPr/>
          <p:nvPr/>
        </p:nvSpPr>
        <p:spPr>
          <a:xfrm>
            <a:off x="496119" y="2739777"/>
            <a:ext cx="2613868"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Student career platform that shares anonymized skill profiles based on learning activities. Data is structured using xAPI and mapped to ESCO competencies before sharing.</a:t>
            </a:r>
            <a:endParaRPr sz="950">
              <a:solidFill>
                <a:schemeClr val="dk1"/>
              </a:solidFill>
              <a:latin typeface="Calibri"/>
              <a:ea typeface="Calibri"/>
              <a:cs typeface="Calibri"/>
              <a:sym typeface="Calibri"/>
            </a:endParaRPr>
          </a:p>
        </p:txBody>
      </p:sp>
      <p:pic>
        <p:nvPicPr>
          <p:cNvPr descr="preencoded.png" id="273" name="Google Shape;273;p9"/>
          <p:cNvPicPr preferRelativeResize="0"/>
          <p:nvPr/>
        </p:nvPicPr>
        <p:blipFill rotWithShape="1">
          <a:blip r:embed="rId4">
            <a:alphaModFix/>
          </a:blip>
          <a:srcRect b="0" l="0" r="0" t="0"/>
          <a:stretch/>
        </p:blipFill>
        <p:spPr>
          <a:xfrm>
            <a:off x="3264991" y="1605781"/>
            <a:ext cx="1150069" cy="710729"/>
          </a:xfrm>
          <a:prstGeom prst="rect">
            <a:avLst/>
          </a:prstGeom>
          <a:noFill/>
          <a:ln>
            <a:noFill/>
          </a:ln>
        </p:spPr>
      </p:pic>
      <p:sp>
        <p:nvSpPr>
          <p:cNvPr id="274" name="Google Shape;274;p9"/>
          <p:cNvSpPr/>
          <p:nvPr/>
        </p:nvSpPr>
        <p:spPr>
          <a:xfrm>
            <a:off x="3264991" y="2471514"/>
            <a:ext cx="2613943" cy="3876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Skill Analytics Service: Transformation</a:t>
            </a:r>
            <a:endParaRPr sz="1200">
              <a:solidFill>
                <a:schemeClr val="dk1"/>
              </a:solidFill>
              <a:latin typeface="Calibri"/>
              <a:ea typeface="Calibri"/>
              <a:cs typeface="Calibri"/>
              <a:sym typeface="Calibri"/>
            </a:endParaRPr>
          </a:p>
        </p:txBody>
      </p:sp>
      <p:sp>
        <p:nvSpPr>
          <p:cNvPr id="275" name="Google Shape;275;p9"/>
          <p:cNvSpPr/>
          <p:nvPr/>
        </p:nvSpPr>
        <p:spPr>
          <a:xfrm>
            <a:off x="3264991" y="2933626"/>
            <a:ext cx="2613943"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Maps incoming skill data to the ESCO framework. Identifies competency gaps across regions and industries. Adds metadata and provenance at each processing step.</a:t>
            </a:r>
            <a:endParaRPr sz="950">
              <a:solidFill>
                <a:schemeClr val="dk1"/>
              </a:solidFill>
              <a:latin typeface="Calibri"/>
              <a:ea typeface="Calibri"/>
              <a:cs typeface="Calibri"/>
              <a:sym typeface="Calibri"/>
            </a:endParaRPr>
          </a:p>
        </p:txBody>
      </p:sp>
      <p:pic>
        <p:nvPicPr>
          <p:cNvPr descr="preencoded.png" id="276" name="Google Shape;276;p9"/>
          <p:cNvPicPr preferRelativeResize="0"/>
          <p:nvPr/>
        </p:nvPicPr>
        <p:blipFill rotWithShape="1">
          <a:blip r:embed="rId5">
            <a:alphaModFix/>
          </a:blip>
          <a:srcRect b="0" l="0" r="0" t="0"/>
          <a:stretch/>
        </p:blipFill>
        <p:spPr>
          <a:xfrm>
            <a:off x="6033939" y="1605781"/>
            <a:ext cx="1150069" cy="710729"/>
          </a:xfrm>
          <a:prstGeom prst="rect">
            <a:avLst/>
          </a:prstGeom>
          <a:noFill/>
          <a:ln>
            <a:noFill/>
          </a:ln>
        </p:spPr>
      </p:pic>
      <p:sp>
        <p:nvSpPr>
          <p:cNvPr id="277" name="Google Shape;277;p9"/>
          <p:cNvSpPr/>
          <p:nvPr/>
        </p:nvSpPr>
        <p:spPr>
          <a:xfrm>
            <a:off x="6033939" y="2471514"/>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imc: Data Consumer</a:t>
            </a:r>
            <a:endParaRPr sz="1200">
              <a:solidFill>
                <a:schemeClr val="dk1"/>
              </a:solidFill>
              <a:latin typeface="Calibri"/>
              <a:ea typeface="Calibri"/>
              <a:cs typeface="Calibri"/>
              <a:sym typeface="Calibri"/>
            </a:endParaRPr>
          </a:p>
        </p:txBody>
      </p:sp>
      <p:sp>
        <p:nvSpPr>
          <p:cNvPr id="278" name="Google Shape;278;p9"/>
          <p:cNvSpPr/>
          <p:nvPr/>
        </p:nvSpPr>
        <p:spPr>
          <a:xfrm>
            <a:off x="6033939" y="2739777"/>
            <a:ext cx="2613943"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L&amp;D department uses skill gap analytics to design targeted training programs. Results are re-offered as new data assets with their own usage conditions and audit trails.</a:t>
            </a:r>
            <a:endParaRPr sz="950">
              <a:solidFill>
                <a:schemeClr val="dk1"/>
              </a:solidFill>
              <a:latin typeface="Calibri"/>
              <a:ea typeface="Calibri"/>
              <a:cs typeface="Calibri"/>
              <a:sym typeface="Calibri"/>
            </a:endParaRPr>
          </a:p>
        </p:txBody>
      </p:sp>
      <p:sp>
        <p:nvSpPr>
          <p:cNvPr id="279" name="Google Shape;279;p9"/>
          <p:cNvSpPr/>
          <p:nvPr/>
        </p:nvSpPr>
        <p:spPr>
          <a:xfrm>
            <a:off x="496119" y="3867001"/>
            <a:ext cx="8151763" cy="527000"/>
          </a:xfrm>
          <a:prstGeom prst="roundRect">
            <a:avLst>
              <a:gd fmla="val 1084" name="adj"/>
            </a:avLst>
          </a:prstGeom>
          <a:solidFill>
            <a:srgbClr val="B4D0F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280" name="Google Shape;280;p9"/>
          <p:cNvPicPr preferRelativeResize="0"/>
          <p:nvPr/>
        </p:nvPicPr>
        <p:blipFill rotWithShape="1">
          <a:blip r:embed="rId6">
            <a:alphaModFix/>
          </a:blip>
          <a:srcRect b="0" l="0" r="0" t="0"/>
          <a:stretch/>
        </p:blipFill>
        <p:spPr>
          <a:xfrm>
            <a:off x="620092" y="4051548"/>
            <a:ext cx="155004" cy="123974"/>
          </a:xfrm>
          <a:prstGeom prst="rect">
            <a:avLst/>
          </a:prstGeom>
          <a:noFill/>
          <a:ln>
            <a:noFill/>
          </a:ln>
        </p:spPr>
      </p:pic>
      <p:sp>
        <p:nvSpPr>
          <p:cNvPr id="281" name="Google Shape;281;p9"/>
          <p:cNvSpPr/>
          <p:nvPr/>
        </p:nvSpPr>
        <p:spPr>
          <a:xfrm>
            <a:off x="899071" y="4021931"/>
            <a:ext cx="8082037"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00000"/>
              </a:buClr>
              <a:buSzPts val="950"/>
              <a:buFont typeface="Roboto"/>
              <a:buNone/>
            </a:pPr>
            <a:r>
              <a:rPr lang="en-US" sz="950">
                <a:solidFill>
                  <a:srgbClr val="000000"/>
                </a:solidFill>
                <a:latin typeface="Roboto"/>
                <a:ea typeface="Roboto"/>
                <a:cs typeface="Roboto"/>
                <a:sym typeface="Roboto"/>
              </a:rPr>
              <a:t>Every step in the data flow is logged for accountability. Results may themselves become new data offerings within the ecosystem.</a:t>
            </a:r>
            <a:endParaRPr sz="95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2026-05-26T08:53:24Z</dcterms:created>
</cp:coreProperties>
</file>