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5143500" cx="9144000"/>
  <p:notesSz cx="5143500" cy="9144000"/>
  <p:embeddedFontLst>
    <p:embeddedFont>
      <p:font typeface="Roboto"/>
      <p:regular r:id="rId39"/>
      <p:bold r:id="rId40"/>
      <p:italic r:id="rId41"/>
      <p:boldItalic r:id="rId42"/>
    </p:embeddedFont>
    <p:embeddedFont>
      <p:font typeface="Righteous"/>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hZXfFTJoVrucW1x/D0ylQEJDwx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20" Type="http://schemas.openxmlformats.org/officeDocument/2006/relationships/slide" Target="slides/slide16.xml"/><Relationship Id="rId42" Type="http://schemas.openxmlformats.org/officeDocument/2006/relationships/font" Target="fonts/Roboto-boldItalic.fntdata"/><Relationship Id="rId41" Type="http://schemas.openxmlformats.org/officeDocument/2006/relationships/font" Target="fonts/Roboto-italic.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Righteous-regular.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Roboto-regular.fntdata"/><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857400" y="685800"/>
            <a:ext cx="342915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514350" y="4343400"/>
            <a:ext cx="41148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 name="Google Shape;77;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Welcome to the EDGE-Skills Developer Training. Over the next 90 minutes, we cover what you actually build, deploy, and integrate when onboarding an offering into the EDGE-Skills data space. We work with the Prometheus-X open source stack.</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focus is on architecture, protocols, and concrete implementation, not on business logic or governance strategy. Every concept is demonstrated through a real use case.</a:t>
            </a:r>
            <a:endParaRPr/>
          </a:p>
        </p:txBody>
      </p:sp>
      <p:sp>
        <p:nvSpPr>
          <p:cNvPr id="78" name="Google Shape;78;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5" name="Google Shape;315;p1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three hubs in detail. Hub A (provider): Schülerkarriere as student career platform, publishes anonymised skill profiles. Hub B (consumer): analytics service provider, consumes skills data for gap analysis. Hub C (end customer): students and employers, benefit from personalised skill gap reports.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trust model: access is controlled by verifiable credentials plus GDPR consent. The policy: any organisation with valid membership and data processing credentials can access the skills data. No identity checks, no API keys, no manual approvals; everything automated through the protocol.</a:t>
            </a:r>
            <a:endParaRPr/>
          </a:p>
        </p:txBody>
      </p:sp>
      <p:sp>
        <p:nvSpPr>
          <p:cNvPr id="316" name="Google Shape;316;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5" name="Google Shape;335;p1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connector is the central software agent representing a participant in the data space. Four core functions: catalogue publication: a dynamic catalogue based on consumer credentials. Different consumers see different offerings.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Contract negotiation: verify credentials, evaluate policies, produce binding contract agreements. Policy evaluation: ODRL policies evaluated at runtime without redeployment. Transfer coordination: selects the data plane and issues authorisation signals.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Never handles data directly. Deployment options: standalone with one connector per organisation, or multi-tenant via PDC.</a:t>
            </a:r>
            <a:endParaRPr/>
          </a:p>
        </p:txBody>
      </p:sp>
      <p:sp>
        <p:nvSpPr>
          <p:cNvPr id="336" name="Google Shape;336;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5" name="Google Shape;355;p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data plane is where actual data moves, and where you write custom code. Three transfer patterns: pull: consumer fetches from provider via APIs and queries. Push: provider sends to consumer via batch exports and files.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Stream: continuous flow for IoT and telemetry. Architecture principles: placement flexibility: operate the data plane where data lives. Protocol diversity: specialised data planes for different protocols. Independent scaling: no impact on policies.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Security boundaries: trust is separate from data. Integration via REST APIs through PDC, interoperable with EDC SDKs in Go, Java, Rust, and .NET. For simple file or JSON sharing over HTTP, you need minimal custom code.</a:t>
            </a:r>
            <a:endParaRPr/>
          </a:p>
        </p:txBody>
      </p:sp>
      <p:sp>
        <p:nvSpPr>
          <p:cNvPr id="356" name="Google Shape;356;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6" name="Google Shape;376;p1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four data plane lifecycle signals (EDC-based data planes): START: control plane initiates the transfer. SERVE: data plane serves data. SUSPEND: optional pause. TERMINATE: end transfer. Endpoint data references: after successful negotiation, the consumer receives an EDR containing endpoint URL and a time-limited access token.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data plane validates the token before serving any data. Capability registration: data planes declare their supported source types and transfer types. The control plane routes transfers to the right data plane based on capabilities.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Deployment options: on-premises, VMs, cloud, or managed.</a:t>
            </a:r>
            <a:endParaRPr/>
          </a:p>
        </p:txBody>
      </p:sp>
      <p:sp>
        <p:nvSpPr>
          <p:cNvPr id="377" name="Google Shape;377;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7" name="Google Shape;397;p1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identity hub is each participant's wallet for credentials and DIDs. Four areas: DID management: creates did:web identifiers, manages signing keys, and publishes DID documents. Credential storage: membership credentials, attribute credentials, and role-specific credentials.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Proof composition: selects relevant credentials, creates cryptographic presentations for peer-to-peer identity verification without central authority. Verification: checks signatures, validity, revocation status, and trust anchors. The trust sequence: DID creation, credential acquisition, hub storage, proof presentation, verification, policy evaluation.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That is the complete identity lifecycle.</a:t>
            </a:r>
            <a:endParaRPr/>
          </a:p>
        </p:txBody>
      </p:sp>
      <p:sp>
        <p:nvSpPr>
          <p:cNvPr id="398" name="Google Shape;398;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9" name="Google Shape;419;p1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central concept: trust is attribute-based, not identity-based. Credential structure: claims (what is attested). Issuer identity (who signed it). Cryptographic proofs (verifiable signature). Validity periods (expiration date).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Lifecycle: issuance, storage, presentation, verification, renewal, revocation. Trust frameworks such as Gaia-X and EBSI define which issuers and credential types are trusted. Five policy levels using credentials: segmentation (catalogue visibility by credential).</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Access (data sharing requirements). Usage (post-transfer rules). Contract (sharing agreements). Trust (trust contexts).</a:t>
            </a:r>
            <a:endParaRPr/>
          </a:p>
        </p:txBody>
      </p:sp>
      <p:sp>
        <p:nvSpPr>
          <p:cNvPr id="420" name="Google Shape;420;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2" name="Google Shape;442;p1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Machine-readable rules evaluated at runtime. Three evaluation points: at catalogue discovery, access policies filter what consumers see. At contract negotiation, contract policies verify credentials. At transfer execution, usage policies govern data use.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ODRL control mechanisms in four tiers: broad access for all active members. Credential-based for specific certifications. Bilateral for a specific partner only. Framework-governed for members who accepted a particular agreement.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key advantage: ODRL policies can be updated at runtime; change one policy and it takes immediate effect, no code change, no redeployment needed.</a:t>
            </a:r>
            <a:endParaRPr/>
          </a:p>
        </p:txBody>
      </p:sp>
      <p:sp>
        <p:nvSpPr>
          <p:cNvPr id="443" name="Google Shape;443;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8" name="Google Shape;468;p1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Three control plane objects for publication. First: create asset: metadata including ID, type, and product plus DataAddress pointing to the data plane. The control plane holds only metadata, no data. Second: define policy: ODRL policy specifying access requirements with credential-based authorisation.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Third: contract definition: links asset and policy. Makes the offering discoverable and negotiable in the catalogue. The central principle: the actual data stays on the provider's data plane. The control plane holds only governance.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This is the core principle of data sovereignty.</a:t>
            </a:r>
            <a:endParaRPr/>
          </a:p>
        </p:txBody>
      </p:sp>
      <p:sp>
        <p:nvSpPr>
          <p:cNvPr id="469" name="Google Shape;469;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7" name="Google Shape;487;p1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three-step data consumption protocol. Catalogue discovery: query the provider’s catalogue endpoint. The catalogue is generated dynamically based on consumer credentials. Key characteristics: no portal accounts, no API keys, no custom code, no manual approvals, standardised across all providers.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Contract negotiation: REQUESTED, AGREED, VERIFIED, FINALIZED. Seconds, no human intervention. Transfer initiation: receive EDR with endpoint and token, retrieve data directly from the provider's data plane. For providing data: deploy your own data plane.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For consuming only: a standard connector is sufficient.</a:t>
            </a:r>
            <a:endParaRPr/>
          </a:p>
        </p:txBody>
      </p:sp>
      <p:sp>
        <p:nvSpPr>
          <p:cNvPr id="488" name="Google Shape;488;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8" name="Google Shape;518;p1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VisionsTrust is the SaaS reference implementation of the Prometheus-X building blocks for discovery, contracts, consent, and data exchange. Three core services: the catalogue for discovery, onboarding, and configuration dashboards.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contract service for negotiation, signatures, and policy management. The consent service for individual consent and data exchange triggers. As a developer, VisionsTrust is your concrete implementation reference; here you see how the abstract protocols are realised in a production platform.</a:t>
            </a:r>
            <a:endParaRPr/>
          </a:p>
        </p:txBody>
      </p:sp>
      <p:sp>
        <p:nvSpPr>
          <p:cNvPr id="519" name="Google Shape;519;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 name="Google Shape;98;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Four guiding principles for this training. Architecture-first: we walk through the complete technical stack layer by layer. Developer-focused: what you concretely build, deploy, and integrate. Protocol-Driven Thinking: the Prometheus-X open source stack with its consent-driven PDI approach, implementing DSP for interoperability and extending it for personal data sharing.</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Important note: DSP and DCP are in the ISO standardisation process. Hands-on reference case: we trace a real data sharing scenario through every component. This is not a management overview; this is a technical deep dive for developers.</a:t>
            </a:r>
            <a:endParaRPr/>
          </a:p>
        </p:txBody>
      </p:sp>
      <p:sp>
        <p:nvSpPr>
          <p:cNvPr id="99" name="Google Shape;99;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2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7" name="Google Shape;537;p2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How the three services connect through the Dataspace Connector PDC. The catalogue: participant onboarding, offer and resource management, project discovery, marketplace browsing. The contract service: contract negotiation, policy evaluation, signature management, agreement lifecycle.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consent service: consent records, privacy notices, user registration, exchange authorisation. Everything runs through the PDC as the central coordination layer. Important verification step: after PDC setup, check Settings, then Endpoints tab to confirm your HTTPS domain appears correctly.</a:t>
            </a:r>
            <a:endParaRPr/>
          </a:p>
        </p:txBody>
      </p:sp>
      <p:sp>
        <p:nvSpPr>
          <p:cNvPr id="538" name="Google Shape;538;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9" name="Google Shape;549;p2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PDC enforces contracts, evaluates policies, manages consent, and communicates with the Prometheus-X services. Six configuration parameters: endpoint: your own HTTPS domain. catalogUri, contractUri, consentUri: the fixed VisionsTrust endpoints. serviceKey and secretKey: your unique keys from the VisionsTrust dashboard under Settings.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Auto-registration: once configured, your PDC automatically registers with VisionsTrust. Verify via Settings, then Endpoints. Optional: credentials can be generated through the PDC. Use credential identifiers in metadata, never the actual values.</a:t>
            </a:r>
            <a:endParaRPr/>
          </a:p>
        </p:txBody>
      </p:sp>
      <p:sp>
        <p:nvSpPr>
          <p:cNvPr id="550" name="Google Shape;550;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8" name="Google Shape;568;p2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Two parallel paths: non-technical for the provider and technical for the developer. Provider side: register on VisionsTrust, create offer bundling resources as a catalogue product, add data and service resources with metadata, type, location, and sample, then publish to catalogue.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Developer side: deploy PDC, configure PDC for catalogue, contract, and consent, verify connectivity via ping under Settings then Endpoints, set up representations with source type, URL, and credentials, then test in Tech Space with test PDCs.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Both paths must be synchronised; this is the PM-developer interface.</a:t>
            </a:r>
            <a:endParaRPr/>
          </a:p>
        </p:txBody>
      </p:sp>
      <p:sp>
        <p:nvSpPr>
          <p:cNvPr id="569" name="Google Shape;569;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2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5" name="Google Shape;605;p2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Key distinction: a resource is an individual metadata unit. An offer bundles resources into a discoverable product. Resources alone never appear in the catalogue. Mandatory fields: resource name, resource type, description, data location, anonymised extract as JSON sample, and if applicable the personal data flag.</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personal data flag triggers consent requirements and requires the userId parameter in the endpoint. Technical representations in the tech tab: source type is HTTP REST, URL is the endpoint for data retrieval, security is none or API-key using credential identifiers, payload for API consumption flow configuration.</a:t>
            </a:r>
            <a:endParaRPr/>
          </a:p>
        </p:txBody>
      </p:sp>
      <p:sp>
        <p:nvSpPr>
          <p:cNvPr id="606" name="Google Shape;606;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2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5" name="Google Shape;635;p2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No data exchange without a signed project contract. The flow: create project, invite providers or providers request to join, negotiate terms with modify and counter-offer, sign contract as mandatory for all participants, then exchange data with active offers.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negotiation cycle in detail: orchestrator invites provider, provider reviews terms, either party can modify and counter, cycle repeats until agreement, provider signs contract and offers activate. Key terms: participant as entity with data space identifier, project as scoped ecosystem for data exchanges, orchestrator manages project and builds service chains, contract as data sharing agreement between members.</a:t>
            </a:r>
            <a:endParaRPr/>
          </a:p>
        </p:txBody>
      </p:sp>
      <p:sp>
        <p:nvSpPr>
          <p:cNvPr id="636" name="Google Shape;636;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8" name="Google Shape;658;p2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Four exchange types for different scenarios. B2B non-personal: direct organisation-to-organisation data sharing, no consent needed, contract-based authorisation only, simplest exchange type. Consent-driven: individual consent required, PDI consent service involved, endpoint must include userId, resource flagged as personal data.</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API consumption: data provider consumes services, resource marked as API payload, PDC adjusts exchange protocol, response sent back to provider. Service chains: multi-participant workflows, orchestrator builds chain visually, data plus service plus infrastructure offers, requires PDC v1.9.0+.</a:t>
            </a:r>
            <a:endParaRPr/>
          </a:p>
        </p:txBody>
      </p:sp>
      <p:sp>
        <p:nvSpPr>
          <p:cNvPr id="659" name="Google Shape;659;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2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7" name="Google Shape;677;p2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Dedicated testing environment with VisionsTrust-controlled test PDCs. Four supported exchange tests: project exchange for one-to-one contract-based, service chain for multi-participant flows, API consumption per PDC protocol specification, consent-driven with personal data simulation.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Testing tools: ping connector for PDC connectivity, log viewer for real-time monitoring, CSV export for troubleshooting, custom parameters for exchange parameters with payload examples, exchange triggers from PDC v1.10.0+.</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Common configuration errors: missing tech config: set REST source type and endpoint URL in data representation. Missing API flow: check resource API box. Missing PII declaration: enable personal data flag and add userId query parameter.</a:t>
            </a:r>
            <a:endParaRPr/>
          </a:p>
        </p:txBody>
      </p:sp>
      <p:sp>
        <p:nvSpPr>
          <p:cNvPr id="678" name="Google Shape;678;p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2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9" name="Google Shape;699;p2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Tools and capabilities for managing Prometheus-X data spaces in production. Eight areas: data catalogue for asset registration and classification. Data spaces for browsing federated spaces and participants. Connections for agreement negotiation and exchange management.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Transfers for monitoring data movement and status. Compliance for DPP, CSRD, AI Act, LkSG, EUDR, and DGA. Governance for classification, policy enforcement, and quality scores. Policy engine for multi-licence management and conflict resolution.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Graph view for network visualisation of the ecosystem. Data sources connected via PDC: HTTP/REST endpoints, file storage, cloud services.</a:t>
            </a:r>
            <a:endParaRPr/>
          </a:p>
        </p:txBody>
      </p:sp>
      <p:sp>
        <p:nvSpPr>
          <p:cNvPr id="700" name="Google Shape;700;p2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2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8" name="Google Shape;718;p2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PDC Tenant Manager for scalable operations. Important upfront: the PDC Tenant Manager is NOT in the trust decision path. Trust decisions happen directly between connectors peer-to-peer. Two-step provisioning: step 1: create tenant with POST including tenant-ID, display name, and description.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Step 2: deploy participant profile with DID binding and Dataspace Profiles. Four sequential activity agents: IDP agent for OAuth2 clients, PDC agent for participant contexts, registration agent as credential issuer, onboarding agent for VCs and storage.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Components: tenant manager, provision manager, NATS, and PostgreSQL.</a:t>
            </a:r>
            <a:endParaRPr/>
          </a:p>
        </p:txBody>
      </p:sp>
      <p:sp>
        <p:nvSpPr>
          <p:cNvPr id="719" name="Google Shape;719;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2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6" name="Google Shape;746;p2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Six validation steps for the end-to-end check. Membership: credential proves requirement fulfilment. Discovery: catalogue search for contract offers. Negotiation: credential verification and auto-negotiation. Agreement: contract agreement as authorisation artefact.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Execution: data transfer via pull, push, or stream. Monitoring: audit records for compliance. Validation checklist: can a consumer discover your offering in the catalogue? Are credentials correctly presented and verified during negotiation? Does the contract agreement get created successfully with status FINALIZED? Can data actually be transferred via the data plane with status COMPLETED? Are audit records generated for compliance?</a:t>
            </a:r>
            <a:endParaRPr/>
          </a:p>
        </p:txBody>
      </p:sp>
      <p:sp>
        <p:nvSpPr>
          <p:cNvPr id="747" name="Google Shape;747;p2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 name="Google Shape;125;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definition is based on the DSSC Blueprint (Data Spaces Support Centre) and the emerging ISO/IEC 20151 standard. Seven essential elements: environment rather than platform, trust through verifiable credentials, peer-to-peer via connectors, a governance authority that maintains rules, DSP and DCP protocols plus the PDI (Personal Data Intermediary), machine-readable ODRL policies, and supporting services.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What a data space is NOT: not a data lake, not a central platform, not an API gateway, not blockchain-dependent, not a centralised identity provider. The key shift for developers: you build components in a protocol-driven ecosystem, not a monolithic application.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Your architecture decisions must be interoperable.</a:t>
            </a:r>
            <a:endParaRPr/>
          </a:p>
        </p:txBody>
      </p:sp>
      <p:sp>
        <p:nvSpPr>
          <p:cNvPr id="126" name="Google Shape;126;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3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6" name="Google Shape;766;p3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Six typical failures, not edge cases but the most common reasons data space implementations fail. Deploying containers without configuring credentials. Forgetting to register the data plane. Writing policies that reference non-existent credential types.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Hardcoding trust instead of using the PDC protocol stack. Treating the catalogue as static documentation. Skipping governance: no trust framework, no credential issuance. Each of these points is avoidable if you take the architecture seriously and work through the checklist from slide 29.</a:t>
            </a:r>
            <a:endParaRPr/>
          </a:p>
        </p:txBody>
      </p:sp>
      <p:sp>
        <p:nvSpPr>
          <p:cNvPr id="767" name="Google Shape;767;p3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3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7" name="Google Shape;797;p3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Infrastructure components: PostgreSQL as database, NATS for messaging, Kubernetes for orchestration, secret store for credential management. Deployment principles: config-based isolation, single deployment for all tenants, shared identity provider.</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Observability: health and readiness APIs, Prometheus metrics, log aggregation, alerting, and the connector observability API. The core principle: for file and JSON sharing over HTTP, the only custom code is a minimal data plane.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Invest in configuration, not reimplementation. The Prometheus-X building blocks handle the bulk of the work.</a:t>
            </a:r>
            <a:endParaRPr/>
          </a:p>
        </p:txBody>
      </p:sp>
      <p:sp>
        <p:nvSpPr>
          <p:cNvPr id="798" name="Google Shape;798;p3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3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6" name="Google Shape;816;p3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Three pillars of your toolkit. Prometheus-X open source stack: catalogue, contract service, and consent service as core components. VisionsTrust as SaaS reference implementation for onboarding, discovery, negotiation, and exchange.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PDC as operational platform for catalogue, governance, compliance, and exchange. Interoperable ecosystem: compatible with EDC in Go, Java, Rust, and .NET plus SIMPL and FIWARE stacks. Trust frameworks: Gaia-X, EBSI, and DSSC for decentralised identity, credentials, and trust anchors.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Learning resources at prometheus-x.org for concepts, building blocks, and integration guides.</a:t>
            </a:r>
            <a:endParaRPr/>
          </a:p>
        </p:txBody>
      </p:sp>
      <p:sp>
        <p:nvSpPr>
          <p:cNvPr id="817" name="Google Shape;817;p3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3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1" name="Google Shape;841;p3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Five questions for your own data space project. What data do you share or consume: define assets, metadata, DataAddress. What policies govern access: credential types, ODRL rules, policy levels. What data plane do you need: transfer pattern, wire protocol, integration approach.</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What trust framework applies: DGA, issuer service, onboarding process. What is your deployment model: single or multi-tenant, infrastructure, observability. Take five minutes and sketch out answers. If you have a real project, use that.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Otherwise, take the skill gap use case as a starting point.</a:t>
            </a:r>
            <a:endParaRPr/>
          </a:p>
        </p:txBody>
      </p:sp>
      <p:sp>
        <p:nvSpPr>
          <p:cNvPr id="842" name="Google Shape;842;p3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3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3" name="Google Shape;873;p3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Five key messages. First: Protocol-driven ecosystems, not monolithic apps: the Prometheus-X open source stack with its PDI and consent-driven approach is your foundation. Second: trust via verifiable credentials, not API keys; identity hub and ODRL policy evaluation replace central auth.</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Third: connector is the brain, data plane is the muscle; never mix trust decisions and data movement. Fourth: configuration over custom code: the Prometheus-X building blocks handle 90 percent of the work. Fifth: validate end-to-end, not component by component; the full chain must work together.</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Thank you, questions?</a:t>
            </a:r>
            <a:endParaRPr/>
          </a:p>
        </p:txBody>
      </p:sp>
      <p:sp>
        <p:nvSpPr>
          <p:cNvPr id="874" name="Google Shape;874;p3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3" name="Google Shape;153;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Four paradigm shifts that change your thinking as a developer. From single application to decentralised protocol ecosystem: no longer a single app but distributed components communicating via standard protocols. From central auth with OAuth or API keys to verifiable credentials and ODRL policies; identity is decentralised, no central auth server.</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From data through a central hub to direct peer-to-peer data plane transfer: data flows directly between participants, no central broker. From API integration to working with the Prometheus-X open source stack: instead of REST calls against a single API, you configure building blocks and consent flows.</a:t>
            </a:r>
            <a:endParaRPr/>
          </a:p>
        </p:txBody>
      </p:sp>
      <p:sp>
        <p:nvSpPr>
          <p:cNvPr id="154" name="Google Shape;154;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2" name="Google Shape;192;p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Five building blocks, consent-driven PDI: that is the Prometheus-X open source stack. The PDC Connector for peer-to-peer data exchange, Data Planes where data actually lives, the Identity Hub for credential management, the Catalogue for federated discovery, and the Contract Service for automated agreements.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Prometheus-X implements DSP as an interoperability protocol for discovery, negotiation, and transfer. DCP handles credential-based identity verification. The key differentiator is the PDI (Personal Data Intermediary), enabling consent-driven personal data sharing where individuals manage their consents from a single place.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five components: connector (PDC), data planes, identity hub, catalogue, contract service.</a:t>
            </a:r>
            <a:endParaRPr/>
          </a:p>
        </p:txBody>
      </p:sp>
      <p:sp>
        <p:nvSpPr>
          <p:cNvPr id="193" name="Google Shape;193;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7" name="Google Shape;217;p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Deploying containers is NOT the same as implementing a data space. Five things must be fulfilled: the PDC Connector implements DSP correctly for interoperability (not just reachable, but protocol-conformant). The identity hub presents valid credentials (not just configured, but cryptographically verifiable).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data plane handles actual data transfer (not just passing a health check). Policies are evaluable at runtime (not just defined, but enforceable). The participant is provisioned with credentials (not just registered). This is the most common confusion in data space projects.</a:t>
            </a:r>
            <a:endParaRPr/>
          </a:p>
        </p:txBody>
      </p:sp>
      <p:sp>
        <p:nvSpPr>
          <p:cNvPr id="218" name="Google Shape;218;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6" name="Google Shape;256;p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Prometheus-X approach in detail. DSP (Dataspace Protocol) is implemented as an interoperability protocol: catalogue discovery where the consumer queries the provider’s offerings, contract negotiation through the state machine REQUESTED, OFFERED, AGREED, VERIFIED, FINALIZED.</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Transfer coordination where the control plane orchestrates data plane activation. All via HTTPS and JSON-LD, machine-to-machine, zero-trust. DCP (Decentralised Claims Protocol) handles peer-to-peer credential exchange for cross-data-space identity interoperability.</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Credentials come from the identity hub and are cryptographically verified. The PDI (Personal Data Intermediary) is Prometheus-X’s key differentiator, enabling consent-driven personal data sharing where individuals centrally manage, audit, and revoke permissions. The Service Chain Protocol enables multi-participant data flows orchestrated across organisations. Using the Orchestrator component (available from PDC v1.9), participants can chain Data Offers, Service Offers, and Infrastructure Offers into visual processing pipelines. Use-case logic is defined per Data Space, allowing flexible composition of analytics, transformation, and enrichment services.</a:t>
            </a:r>
            <a:endParaRPr/>
          </a:p>
        </p:txBody>
      </p:sp>
      <p:sp>
        <p:nvSpPr>
          <p:cNvPr id="257" name="Google Shape;257;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3" name="Google Shape;273;p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Four technical layers you must master as a developer. First, the control plane: the PDC with catalogues, negotiations, contracts, and ODRL policy evaluation, implementing DSP for interoperability. This is the brain. Second, the data plane: actual data transfer via pull, push, or stream.</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REST APIs via PDC. This is the muscle. Third, the identity hub: DIDs using did:web, verifiable credentials, and credential proof composition for identity verification. Fourth, tenant management: multi-tenant lifecycle (and critically: NOT in the trust decision path).</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Trust decisions happen directly between connectors peer-to-peer.</a:t>
            </a:r>
            <a:endParaRPr/>
          </a:p>
        </p:txBody>
      </p:sp>
      <p:sp>
        <p:nvSpPr>
          <p:cNvPr id="274" name="Google Shape;274;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2" name="Google Shape;292;p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EDGE-Skills project: an EU-funded data space for education and skills, led by Prometheus-X with 36 organisations across 8 EU countries. Our use case: Schülerkarriere shares anonymised student skill profiles, imc consumes them for skill gap analysis.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data flow: student profiles with interests, competencies, and learning progress flow through an analytics service to personalised skill gap reports for students and employers. Why this use case: a real EDGE-Skills scenario combining personal data protection under GDPR, sovereign data sharing, and cross-organisational analytics, all the technical challenges at once.</a:t>
            </a:r>
            <a:endParaRPr/>
          </a:p>
        </p:txBody>
      </p:sp>
      <p:sp>
        <p:nvSpPr>
          <p:cNvPr id="293" name="Google Shape;293;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bg>
      <p:bgPr>
        <a:solidFill>
          <a:srgbClr val="000000"/>
        </a:solidFill>
      </p:bgPr>
    </p:bg>
    <p:spTree>
      <p:nvGrpSpPr>
        <p:cNvPr id="6" name="Shape 6"/>
        <p:cNvGrpSpPr/>
        <p:nvPr/>
      </p:nvGrpSpPr>
      <p:grpSpPr>
        <a:xfrm>
          <a:off x="0" y="0"/>
          <a:ext cx="0" cy="0"/>
          <a:chOff x="0" y="0"/>
          <a:chExt cx="0" cy="0"/>
        </a:xfrm>
      </p:grpSpPr>
      <p:sp>
        <p:nvSpPr>
          <p:cNvPr id="7" name="Google Shape;7;p36"/>
          <p:cNvSpPr/>
          <p:nvPr/>
        </p:nvSpPr>
        <p:spPr>
          <a:xfrm>
            <a:off x="0" y="0"/>
            <a:ext cx="9144000" cy="51435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bg>
      <p:bgPr>
        <a:solidFill>
          <a:srgbClr val="000000"/>
        </a:solidFill>
      </p:bgPr>
    </p:bg>
    <p:spTree>
      <p:nvGrpSpPr>
        <p:cNvPr id="24" name="Shape 24"/>
        <p:cNvGrpSpPr/>
        <p:nvPr/>
      </p:nvGrpSpPr>
      <p:grpSpPr>
        <a:xfrm>
          <a:off x="0" y="0"/>
          <a:ext cx="0" cy="0"/>
          <a:chOff x="0" y="0"/>
          <a:chExt cx="0" cy="0"/>
        </a:xfrm>
      </p:grpSpPr>
      <p:sp>
        <p:nvSpPr>
          <p:cNvPr id="25" name="Google Shape;25;p4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master">
  <p:cSld name="Slide 11 master">
    <p:bg>
      <p:bgPr>
        <a:solidFill>
          <a:srgbClr val="000000"/>
        </a:solidFill>
      </p:bgPr>
    </p:bg>
    <p:spTree>
      <p:nvGrpSpPr>
        <p:cNvPr id="26" name="Shape 26"/>
        <p:cNvGrpSpPr/>
        <p:nvPr/>
      </p:nvGrpSpPr>
      <p:grpSpPr>
        <a:xfrm>
          <a:off x="0" y="0"/>
          <a:ext cx="0" cy="0"/>
          <a:chOff x="0" y="0"/>
          <a:chExt cx="0" cy="0"/>
        </a:xfrm>
      </p:grpSpPr>
      <p:sp>
        <p:nvSpPr>
          <p:cNvPr id="27" name="Google Shape;27;p4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2 master">
  <p:cSld name="Slide 12 master">
    <p:bg>
      <p:bgPr>
        <a:solidFill>
          <a:srgbClr val="000000"/>
        </a:solidFill>
      </p:bgPr>
    </p:bg>
    <p:spTree>
      <p:nvGrpSpPr>
        <p:cNvPr id="28" name="Shape 28"/>
        <p:cNvGrpSpPr/>
        <p:nvPr/>
      </p:nvGrpSpPr>
      <p:grpSpPr>
        <a:xfrm>
          <a:off x="0" y="0"/>
          <a:ext cx="0" cy="0"/>
          <a:chOff x="0" y="0"/>
          <a:chExt cx="0" cy="0"/>
        </a:xfrm>
      </p:grpSpPr>
      <p:sp>
        <p:nvSpPr>
          <p:cNvPr id="29" name="Google Shape;29;p4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3 master">
  <p:cSld name="Slide 13 master">
    <p:bg>
      <p:bgPr>
        <a:solidFill>
          <a:srgbClr val="000000"/>
        </a:solidFill>
      </p:bgPr>
    </p:bg>
    <p:spTree>
      <p:nvGrpSpPr>
        <p:cNvPr id="30" name="Shape 30"/>
        <p:cNvGrpSpPr/>
        <p:nvPr/>
      </p:nvGrpSpPr>
      <p:grpSpPr>
        <a:xfrm>
          <a:off x="0" y="0"/>
          <a:ext cx="0" cy="0"/>
          <a:chOff x="0" y="0"/>
          <a:chExt cx="0" cy="0"/>
        </a:xfrm>
      </p:grpSpPr>
      <p:sp>
        <p:nvSpPr>
          <p:cNvPr id="31" name="Google Shape;31;p48"/>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4 master">
  <p:cSld name="Slide 14 master">
    <p:bg>
      <p:bgPr>
        <a:solidFill>
          <a:srgbClr val="000000"/>
        </a:solidFill>
      </p:bgPr>
    </p:bg>
    <p:spTree>
      <p:nvGrpSpPr>
        <p:cNvPr id="32" name="Shape 32"/>
        <p:cNvGrpSpPr/>
        <p:nvPr/>
      </p:nvGrpSpPr>
      <p:grpSpPr>
        <a:xfrm>
          <a:off x="0" y="0"/>
          <a:ext cx="0" cy="0"/>
          <a:chOff x="0" y="0"/>
          <a:chExt cx="0" cy="0"/>
        </a:xfrm>
      </p:grpSpPr>
      <p:sp>
        <p:nvSpPr>
          <p:cNvPr id="33" name="Google Shape;33;p4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5 master">
  <p:cSld name="Slide 15 master">
    <p:bg>
      <p:bgPr>
        <a:solidFill>
          <a:srgbClr val="000000"/>
        </a:solidFill>
      </p:bgPr>
    </p:bg>
    <p:spTree>
      <p:nvGrpSpPr>
        <p:cNvPr id="34" name="Shape 34"/>
        <p:cNvGrpSpPr/>
        <p:nvPr/>
      </p:nvGrpSpPr>
      <p:grpSpPr>
        <a:xfrm>
          <a:off x="0" y="0"/>
          <a:ext cx="0" cy="0"/>
          <a:chOff x="0" y="0"/>
          <a:chExt cx="0" cy="0"/>
        </a:xfrm>
      </p:grpSpPr>
      <p:sp>
        <p:nvSpPr>
          <p:cNvPr id="35" name="Google Shape;35;p50"/>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6 master">
  <p:cSld name="Slide 16 master">
    <p:bg>
      <p:bgPr>
        <a:solidFill>
          <a:srgbClr val="000000"/>
        </a:solidFill>
      </p:bgPr>
    </p:bg>
    <p:spTree>
      <p:nvGrpSpPr>
        <p:cNvPr id="36" name="Shape 36"/>
        <p:cNvGrpSpPr/>
        <p:nvPr/>
      </p:nvGrpSpPr>
      <p:grpSpPr>
        <a:xfrm>
          <a:off x="0" y="0"/>
          <a:ext cx="0" cy="0"/>
          <a:chOff x="0" y="0"/>
          <a:chExt cx="0" cy="0"/>
        </a:xfrm>
      </p:grpSpPr>
      <p:sp>
        <p:nvSpPr>
          <p:cNvPr id="37" name="Google Shape;37;p51"/>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7 master">
  <p:cSld name="Slide 17 master">
    <p:bg>
      <p:bgPr>
        <a:solidFill>
          <a:srgbClr val="000000"/>
        </a:solidFill>
      </p:bgPr>
    </p:bg>
    <p:spTree>
      <p:nvGrpSpPr>
        <p:cNvPr id="38" name="Shape 38"/>
        <p:cNvGrpSpPr/>
        <p:nvPr/>
      </p:nvGrpSpPr>
      <p:grpSpPr>
        <a:xfrm>
          <a:off x="0" y="0"/>
          <a:ext cx="0" cy="0"/>
          <a:chOff x="0" y="0"/>
          <a:chExt cx="0" cy="0"/>
        </a:xfrm>
      </p:grpSpPr>
      <p:sp>
        <p:nvSpPr>
          <p:cNvPr id="39" name="Google Shape;39;p52"/>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8 master">
  <p:cSld name="Slide 18 master">
    <p:bg>
      <p:bgPr>
        <a:solidFill>
          <a:srgbClr val="000000"/>
        </a:solidFill>
      </p:bgPr>
    </p:bg>
    <p:spTree>
      <p:nvGrpSpPr>
        <p:cNvPr id="40" name="Shape 40"/>
        <p:cNvGrpSpPr/>
        <p:nvPr/>
      </p:nvGrpSpPr>
      <p:grpSpPr>
        <a:xfrm>
          <a:off x="0" y="0"/>
          <a:ext cx="0" cy="0"/>
          <a:chOff x="0" y="0"/>
          <a:chExt cx="0" cy="0"/>
        </a:xfrm>
      </p:grpSpPr>
      <p:sp>
        <p:nvSpPr>
          <p:cNvPr id="41" name="Google Shape;41;p5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9 master">
  <p:cSld name="Slide 19 master">
    <p:bg>
      <p:bgPr>
        <a:solidFill>
          <a:srgbClr val="000000"/>
        </a:solidFill>
      </p:bgPr>
    </p:bg>
    <p:spTree>
      <p:nvGrpSpPr>
        <p:cNvPr id="42" name="Shape 42"/>
        <p:cNvGrpSpPr/>
        <p:nvPr/>
      </p:nvGrpSpPr>
      <p:grpSpPr>
        <a:xfrm>
          <a:off x="0" y="0"/>
          <a:ext cx="0" cy="0"/>
          <a:chOff x="0" y="0"/>
          <a:chExt cx="0" cy="0"/>
        </a:xfrm>
      </p:grpSpPr>
      <p:sp>
        <p:nvSpPr>
          <p:cNvPr id="43" name="Google Shape;43;p5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bg>
      <p:bgPr>
        <a:solidFill>
          <a:srgbClr val="000000"/>
        </a:solidFill>
      </p:bgPr>
    </p:bg>
    <p:spTree>
      <p:nvGrpSpPr>
        <p:cNvPr id="8" name="Shape 8"/>
        <p:cNvGrpSpPr/>
        <p:nvPr/>
      </p:nvGrpSpPr>
      <p:grpSpPr>
        <a:xfrm>
          <a:off x="0" y="0"/>
          <a:ext cx="0" cy="0"/>
          <a:chOff x="0" y="0"/>
          <a:chExt cx="0" cy="0"/>
        </a:xfrm>
      </p:grpSpPr>
      <p:sp>
        <p:nvSpPr>
          <p:cNvPr id="9" name="Google Shape;9;p3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0 master">
  <p:cSld name="Slide 20 master">
    <p:bg>
      <p:bgPr>
        <a:solidFill>
          <a:srgbClr val="000000"/>
        </a:solidFill>
      </p:bgPr>
    </p:bg>
    <p:spTree>
      <p:nvGrpSpPr>
        <p:cNvPr id="44" name="Shape 44"/>
        <p:cNvGrpSpPr/>
        <p:nvPr/>
      </p:nvGrpSpPr>
      <p:grpSpPr>
        <a:xfrm>
          <a:off x="0" y="0"/>
          <a:ext cx="0" cy="0"/>
          <a:chOff x="0" y="0"/>
          <a:chExt cx="0" cy="0"/>
        </a:xfrm>
      </p:grpSpPr>
      <p:sp>
        <p:nvSpPr>
          <p:cNvPr id="45" name="Google Shape;45;p5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1 master">
  <p:cSld name="Slide 21 master">
    <p:bg>
      <p:bgPr>
        <a:solidFill>
          <a:srgbClr val="000000"/>
        </a:solidFill>
      </p:bgPr>
    </p:bg>
    <p:spTree>
      <p:nvGrpSpPr>
        <p:cNvPr id="46" name="Shape 46"/>
        <p:cNvGrpSpPr/>
        <p:nvPr/>
      </p:nvGrpSpPr>
      <p:grpSpPr>
        <a:xfrm>
          <a:off x="0" y="0"/>
          <a:ext cx="0" cy="0"/>
          <a:chOff x="0" y="0"/>
          <a:chExt cx="0" cy="0"/>
        </a:xfrm>
      </p:grpSpPr>
      <p:sp>
        <p:nvSpPr>
          <p:cNvPr id="47" name="Google Shape;47;p5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2 master">
  <p:cSld name="Slide 22 master">
    <p:bg>
      <p:bgPr>
        <a:solidFill>
          <a:srgbClr val="000000"/>
        </a:solidFill>
      </p:bgPr>
    </p:bg>
    <p:spTree>
      <p:nvGrpSpPr>
        <p:cNvPr id="48" name="Shape 48"/>
        <p:cNvGrpSpPr/>
        <p:nvPr/>
      </p:nvGrpSpPr>
      <p:grpSpPr>
        <a:xfrm>
          <a:off x="0" y="0"/>
          <a:ext cx="0" cy="0"/>
          <a:chOff x="0" y="0"/>
          <a:chExt cx="0" cy="0"/>
        </a:xfrm>
      </p:grpSpPr>
      <p:sp>
        <p:nvSpPr>
          <p:cNvPr id="49" name="Google Shape;49;p5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3 master">
  <p:cSld name="Slide 23 master">
    <p:bg>
      <p:bgPr>
        <a:solidFill>
          <a:srgbClr val="000000"/>
        </a:solidFill>
      </p:bgPr>
    </p:bg>
    <p:spTree>
      <p:nvGrpSpPr>
        <p:cNvPr id="50" name="Shape 50"/>
        <p:cNvGrpSpPr/>
        <p:nvPr/>
      </p:nvGrpSpPr>
      <p:grpSpPr>
        <a:xfrm>
          <a:off x="0" y="0"/>
          <a:ext cx="0" cy="0"/>
          <a:chOff x="0" y="0"/>
          <a:chExt cx="0" cy="0"/>
        </a:xfrm>
      </p:grpSpPr>
      <p:sp>
        <p:nvSpPr>
          <p:cNvPr id="51" name="Google Shape;51;p58"/>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4 master">
  <p:cSld name="Slide 24 master">
    <p:bg>
      <p:bgPr>
        <a:solidFill>
          <a:srgbClr val="000000"/>
        </a:solidFill>
      </p:bgPr>
    </p:bg>
    <p:spTree>
      <p:nvGrpSpPr>
        <p:cNvPr id="52" name="Shape 52"/>
        <p:cNvGrpSpPr/>
        <p:nvPr/>
      </p:nvGrpSpPr>
      <p:grpSpPr>
        <a:xfrm>
          <a:off x="0" y="0"/>
          <a:ext cx="0" cy="0"/>
          <a:chOff x="0" y="0"/>
          <a:chExt cx="0" cy="0"/>
        </a:xfrm>
      </p:grpSpPr>
      <p:sp>
        <p:nvSpPr>
          <p:cNvPr id="53" name="Google Shape;53;p5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5 master">
  <p:cSld name="Slide 25 master">
    <p:bg>
      <p:bgPr>
        <a:solidFill>
          <a:srgbClr val="000000"/>
        </a:solidFill>
      </p:bgPr>
    </p:bg>
    <p:spTree>
      <p:nvGrpSpPr>
        <p:cNvPr id="54" name="Shape 54"/>
        <p:cNvGrpSpPr/>
        <p:nvPr/>
      </p:nvGrpSpPr>
      <p:grpSpPr>
        <a:xfrm>
          <a:off x="0" y="0"/>
          <a:ext cx="0" cy="0"/>
          <a:chOff x="0" y="0"/>
          <a:chExt cx="0" cy="0"/>
        </a:xfrm>
      </p:grpSpPr>
      <p:sp>
        <p:nvSpPr>
          <p:cNvPr id="55" name="Google Shape;55;p60"/>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6 master">
  <p:cSld name="Slide 26 master">
    <p:bg>
      <p:bgPr>
        <a:solidFill>
          <a:srgbClr val="000000"/>
        </a:solidFill>
      </p:bgPr>
    </p:bg>
    <p:spTree>
      <p:nvGrpSpPr>
        <p:cNvPr id="56" name="Shape 56"/>
        <p:cNvGrpSpPr/>
        <p:nvPr/>
      </p:nvGrpSpPr>
      <p:grpSpPr>
        <a:xfrm>
          <a:off x="0" y="0"/>
          <a:ext cx="0" cy="0"/>
          <a:chOff x="0" y="0"/>
          <a:chExt cx="0" cy="0"/>
        </a:xfrm>
      </p:grpSpPr>
      <p:sp>
        <p:nvSpPr>
          <p:cNvPr id="57" name="Google Shape;57;p61"/>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7 master">
  <p:cSld name="Slide 27 master">
    <p:bg>
      <p:bgPr>
        <a:solidFill>
          <a:srgbClr val="000000"/>
        </a:solidFill>
      </p:bgPr>
    </p:bg>
    <p:spTree>
      <p:nvGrpSpPr>
        <p:cNvPr id="58" name="Shape 58"/>
        <p:cNvGrpSpPr/>
        <p:nvPr/>
      </p:nvGrpSpPr>
      <p:grpSpPr>
        <a:xfrm>
          <a:off x="0" y="0"/>
          <a:ext cx="0" cy="0"/>
          <a:chOff x="0" y="0"/>
          <a:chExt cx="0" cy="0"/>
        </a:xfrm>
      </p:grpSpPr>
      <p:sp>
        <p:nvSpPr>
          <p:cNvPr id="59" name="Google Shape;59;p62"/>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8 master">
  <p:cSld name="Slide 28 master">
    <p:bg>
      <p:bgPr>
        <a:solidFill>
          <a:srgbClr val="000000"/>
        </a:solidFill>
      </p:bgPr>
    </p:bg>
    <p:spTree>
      <p:nvGrpSpPr>
        <p:cNvPr id="60" name="Shape 60"/>
        <p:cNvGrpSpPr/>
        <p:nvPr/>
      </p:nvGrpSpPr>
      <p:grpSpPr>
        <a:xfrm>
          <a:off x="0" y="0"/>
          <a:ext cx="0" cy="0"/>
          <a:chOff x="0" y="0"/>
          <a:chExt cx="0" cy="0"/>
        </a:xfrm>
      </p:grpSpPr>
      <p:sp>
        <p:nvSpPr>
          <p:cNvPr id="61" name="Google Shape;61;p6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9 master">
  <p:cSld name="Slide 29 master">
    <p:bg>
      <p:bgPr>
        <a:solidFill>
          <a:srgbClr val="000000"/>
        </a:solidFill>
      </p:bgPr>
    </p:bg>
    <p:spTree>
      <p:nvGrpSpPr>
        <p:cNvPr id="62" name="Shape 62"/>
        <p:cNvGrpSpPr/>
        <p:nvPr/>
      </p:nvGrpSpPr>
      <p:grpSpPr>
        <a:xfrm>
          <a:off x="0" y="0"/>
          <a:ext cx="0" cy="0"/>
          <a:chOff x="0" y="0"/>
          <a:chExt cx="0" cy="0"/>
        </a:xfrm>
      </p:grpSpPr>
      <p:sp>
        <p:nvSpPr>
          <p:cNvPr id="63" name="Google Shape;63;p6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bg>
      <p:bgPr>
        <a:solidFill>
          <a:srgbClr val="000000"/>
        </a:solidFill>
      </p:bgPr>
    </p:bg>
    <p:spTree>
      <p:nvGrpSpPr>
        <p:cNvPr id="10" name="Shape 10"/>
        <p:cNvGrpSpPr/>
        <p:nvPr/>
      </p:nvGrpSpPr>
      <p:grpSpPr>
        <a:xfrm>
          <a:off x="0" y="0"/>
          <a:ext cx="0" cy="0"/>
          <a:chOff x="0" y="0"/>
          <a:chExt cx="0" cy="0"/>
        </a:xfrm>
      </p:grpSpPr>
      <p:sp>
        <p:nvSpPr>
          <p:cNvPr id="11" name="Google Shape;11;p38"/>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0 master">
  <p:cSld name="Slide 30 master">
    <p:bg>
      <p:bgPr>
        <a:solidFill>
          <a:srgbClr val="000000"/>
        </a:solidFill>
      </p:bgPr>
    </p:bg>
    <p:spTree>
      <p:nvGrpSpPr>
        <p:cNvPr id="64" name="Shape 64"/>
        <p:cNvGrpSpPr/>
        <p:nvPr/>
      </p:nvGrpSpPr>
      <p:grpSpPr>
        <a:xfrm>
          <a:off x="0" y="0"/>
          <a:ext cx="0" cy="0"/>
          <a:chOff x="0" y="0"/>
          <a:chExt cx="0" cy="0"/>
        </a:xfrm>
      </p:grpSpPr>
      <p:sp>
        <p:nvSpPr>
          <p:cNvPr id="65" name="Google Shape;65;p6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1 master">
  <p:cSld name="Slide 31 master">
    <p:bg>
      <p:bgPr>
        <a:solidFill>
          <a:srgbClr val="000000"/>
        </a:solidFill>
      </p:bgPr>
    </p:bg>
    <p:spTree>
      <p:nvGrpSpPr>
        <p:cNvPr id="66" name="Shape 66"/>
        <p:cNvGrpSpPr/>
        <p:nvPr/>
      </p:nvGrpSpPr>
      <p:grpSpPr>
        <a:xfrm>
          <a:off x="0" y="0"/>
          <a:ext cx="0" cy="0"/>
          <a:chOff x="0" y="0"/>
          <a:chExt cx="0" cy="0"/>
        </a:xfrm>
      </p:grpSpPr>
      <p:sp>
        <p:nvSpPr>
          <p:cNvPr id="67" name="Google Shape;67;p6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2 master">
  <p:cSld name="Slide 32 master">
    <p:bg>
      <p:bgPr>
        <a:solidFill>
          <a:srgbClr val="000000"/>
        </a:solidFill>
      </p:bgPr>
    </p:bg>
    <p:spTree>
      <p:nvGrpSpPr>
        <p:cNvPr id="68" name="Shape 68"/>
        <p:cNvGrpSpPr/>
        <p:nvPr/>
      </p:nvGrpSpPr>
      <p:grpSpPr>
        <a:xfrm>
          <a:off x="0" y="0"/>
          <a:ext cx="0" cy="0"/>
          <a:chOff x="0" y="0"/>
          <a:chExt cx="0" cy="0"/>
        </a:xfrm>
      </p:grpSpPr>
      <p:sp>
        <p:nvSpPr>
          <p:cNvPr id="69" name="Google Shape;69;p6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3 master">
  <p:cSld name="Slide 33 master">
    <p:bg>
      <p:bgPr>
        <a:solidFill>
          <a:srgbClr val="000000"/>
        </a:solidFill>
      </p:bgPr>
    </p:bg>
    <p:spTree>
      <p:nvGrpSpPr>
        <p:cNvPr id="70" name="Shape 70"/>
        <p:cNvGrpSpPr/>
        <p:nvPr/>
      </p:nvGrpSpPr>
      <p:grpSpPr>
        <a:xfrm>
          <a:off x="0" y="0"/>
          <a:ext cx="0" cy="0"/>
          <a:chOff x="0" y="0"/>
          <a:chExt cx="0" cy="0"/>
        </a:xfrm>
      </p:grpSpPr>
      <p:sp>
        <p:nvSpPr>
          <p:cNvPr id="71" name="Google Shape;71;p68"/>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4 master">
  <p:cSld name="Slide 34 master">
    <p:bg>
      <p:bgPr>
        <a:solidFill>
          <a:srgbClr val="000000"/>
        </a:solidFill>
      </p:bgPr>
    </p:bg>
    <p:spTree>
      <p:nvGrpSpPr>
        <p:cNvPr id="72" name="Shape 72"/>
        <p:cNvGrpSpPr/>
        <p:nvPr/>
      </p:nvGrpSpPr>
      <p:grpSpPr>
        <a:xfrm>
          <a:off x="0" y="0"/>
          <a:ext cx="0" cy="0"/>
          <a:chOff x="0" y="0"/>
          <a:chExt cx="0" cy="0"/>
        </a:xfrm>
      </p:grpSpPr>
      <p:sp>
        <p:nvSpPr>
          <p:cNvPr id="73" name="Google Shape;73;p6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74" name="Shape 7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bg>
      <p:bgPr>
        <a:solidFill>
          <a:srgbClr val="000000"/>
        </a:solidFill>
      </p:bgPr>
    </p:bg>
    <p:spTree>
      <p:nvGrpSpPr>
        <p:cNvPr id="12" name="Shape 12"/>
        <p:cNvGrpSpPr/>
        <p:nvPr/>
      </p:nvGrpSpPr>
      <p:grpSpPr>
        <a:xfrm>
          <a:off x="0" y="0"/>
          <a:ext cx="0" cy="0"/>
          <a:chOff x="0" y="0"/>
          <a:chExt cx="0" cy="0"/>
        </a:xfrm>
      </p:grpSpPr>
      <p:sp>
        <p:nvSpPr>
          <p:cNvPr id="13" name="Google Shape;13;p3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bg>
      <p:bgPr>
        <a:solidFill>
          <a:srgbClr val="000000"/>
        </a:solidFill>
      </p:bgPr>
    </p:bg>
    <p:spTree>
      <p:nvGrpSpPr>
        <p:cNvPr id="14" name="Shape 14"/>
        <p:cNvGrpSpPr/>
        <p:nvPr/>
      </p:nvGrpSpPr>
      <p:grpSpPr>
        <a:xfrm>
          <a:off x="0" y="0"/>
          <a:ext cx="0" cy="0"/>
          <a:chOff x="0" y="0"/>
          <a:chExt cx="0" cy="0"/>
        </a:xfrm>
      </p:grpSpPr>
      <p:sp>
        <p:nvSpPr>
          <p:cNvPr id="15" name="Google Shape;15;p40"/>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bg>
      <p:bgPr>
        <a:solidFill>
          <a:srgbClr val="000000"/>
        </a:solidFill>
      </p:bgPr>
    </p:bg>
    <p:spTree>
      <p:nvGrpSpPr>
        <p:cNvPr id="16" name="Shape 16"/>
        <p:cNvGrpSpPr/>
        <p:nvPr/>
      </p:nvGrpSpPr>
      <p:grpSpPr>
        <a:xfrm>
          <a:off x="0" y="0"/>
          <a:ext cx="0" cy="0"/>
          <a:chOff x="0" y="0"/>
          <a:chExt cx="0" cy="0"/>
        </a:xfrm>
      </p:grpSpPr>
      <p:sp>
        <p:nvSpPr>
          <p:cNvPr id="17" name="Google Shape;17;p41"/>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bg>
      <p:bgPr>
        <a:solidFill>
          <a:srgbClr val="000000"/>
        </a:solidFill>
      </p:bgPr>
    </p:bg>
    <p:spTree>
      <p:nvGrpSpPr>
        <p:cNvPr id="18" name="Shape 18"/>
        <p:cNvGrpSpPr/>
        <p:nvPr/>
      </p:nvGrpSpPr>
      <p:grpSpPr>
        <a:xfrm>
          <a:off x="0" y="0"/>
          <a:ext cx="0" cy="0"/>
          <a:chOff x="0" y="0"/>
          <a:chExt cx="0" cy="0"/>
        </a:xfrm>
      </p:grpSpPr>
      <p:sp>
        <p:nvSpPr>
          <p:cNvPr id="19" name="Google Shape;19;p42"/>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bg>
      <p:bgPr>
        <a:solidFill>
          <a:srgbClr val="000000"/>
        </a:solidFill>
      </p:bgPr>
    </p:bg>
    <p:spTree>
      <p:nvGrpSpPr>
        <p:cNvPr id="20" name="Shape 20"/>
        <p:cNvGrpSpPr/>
        <p:nvPr/>
      </p:nvGrpSpPr>
      <p:grpSpPr>
        <a:xfrm>
          <a:off x="0" y="0"/>
          <a:ext cx="0" cy="0"/>
          <a:chOff x="0" y="0"/>
          <a:chExt cx="0" cy="0"/>
        </a:xfrm>
      </p:grpSpPr>
      <p:sp>
        <p:nvSpPr>
          <p:cNvPr id="21" name="Google Shape;21;p4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bg>
      <p:bgPr>
        <a:solidFill>
          <a:srgbClr val="000000"/>
        </a:solidFill>
      </p:bgPr>
    </p:bg>
    <p:spTree>
      <p:nvGrpSpPr>
        <p:cNvPr id="22" name="Shape 22"/>
        <p:cNvGrpSpPr/>
        <p:nvPr/>
      </p:nvGrpSpPr>
      <p:grpSpPr>
        <a:xfrm>
          <a:off x="0" y="0"/>
          <a:ext cx="0" cy="0"/>
          <a:chOff x="0" y="0"/>
          <a:chExt cx="0" cy="0"/>
        </a:xfrm>
      </p:grpSpPr>
      <p:sp>
        <p:nvSpPr>
          <p:cNvPr id="23" name="Google Shape;23;p4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png"/><Relationship Id="rId4" Type="http://schemas.openxmlformats.org/officeDocument/2006/relationships/image" Target="../media/image8.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 Id="rId3" Type="http://schemas.openxmlformats.org/officeDocument/2006/relationships/image" Target="../media/image2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descr="preencoded.png" id="80" name="Google Shape;80;p1"/>
          <p:cNvPicPr preferRelativeResize="0"/>
          <p:nvPr/>
        </p:nvPicPr>
        <p:blipFill rotWithShape="1">
          <a:blip r:embed="rId3">
            <a:alphaModFix/>
          </a:blip>
          <a:srcRect b="0" l="0" r="0" t="0"/>
          <a:stretch/>
        </p:blipFill>
        <p:spPr>
          <a:xfrm>
            <a:off x="0" y="0"/>
            <a:ext cx="3429000" cy="5143500"/>
          </a:xfrm>
          <a:prstGeom prst="rect">
            <a:avLst/>
          </a:prstGeom>
          <a:noFill/>
          <a:ln>
            <a:noFill/>
          </a:ln>
        </p:spPr>
      </p:pic>
      <p:pic>
        <p:nvPicPr>
          <p:cNvPr descr="preencoded.png" id="81" name="Google Shape;81;p1"/>
          <p:cNvPicPr preferRelativeResize="0"/>
          <p:nvPr/>
        </p:nvPicPr>
        <p:blipFill rotWithShape="1">
          <a:blip r:embed="rId4">
            <a:alphaModFix/>
          </a:blip>
          <a:srcRect b="0" l="0" r="0" t="0"/>
          <a:stretch/>
        </p:blipFill>
        <p:spPr>
          <a:xfrm>
            <a:off x="61987" y="92943"/>
            <a:ext cx="3305026" cy="4957539"/>
          </a:xfrm>
          <a:prstGeom prst="rect">
            <a:avLst/>
          </a:prstGeom>
          <a:noFill/>
          <a:ln>
            <a:noFill/>
          </a:ln>
        </p:spPr>
      </p:pic>
      <p:sp>
        <p:nvSpPr>
          <p:cNvPr id="82" name="Google Shape;82;p1"/>
          <p:cNvSpPr/>
          <p:nvPr/>
        </p:nvSpPr>
        <p:spPr>
          <a:xfrm>
            <a:off x="3925119" y="592931"/>
            <a:ext cx="1770534"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1"/>
          <p:cNvSpPr/>
          <p:nvPr/>
        </p:nvSpPr>
        <p:spPr>
          <a:xfrm>
            <a:off x="3999533" y="630138"/>
            <a:ext cx="2078906"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EDGE-SKILLS DEVELOPER TRAINING</a:t>
            </a:r>
            <a:endParaRPr sz="750">
              <a:solidFill>
                <a:schemeClr val="dk1"/>
              </a:solidFill>
              <a:latin typeface="Calibri"/>
              <a:ea typeface="Calibri"/>
              <a:cs typeface="Calibri"/>
              <a:sym typeface="Calibri"/>
            </a:endParaRPr>
          </a:p>
        </p:txBody>
      </p:sp>
      <p:sp>
        <p:nvSpPr>
          <p:cNvPr id="84" name="Google Shape;84;p1"/>
          <p:cNvSpPr/>
          <p:nvPr/>
        </p:nvSpPr>
        <p:spPr>
          <a:xfrm>
            <a:off x="3925119" y="875705"/>
            <a:ext cx="4722763" cy="7750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Onboarding an Offering into a Data Space Using Prometheus-X</a:t>
            </a:r>
            <a:endParaRPr sz="2400">
              <a:solidFill>
                <a:schemeClr val="dk1"/>
              </a:solidFill>
              <a:latin typeface="Calibri"/>
              <a:ea typeface="Calibri"/>
              <a:cs typeface="Calibri"/>
              <a:sym typeface="Calibri"/>
            </a:endParaRPr>
          </a:p>
        </p:txBody>
      </p:sp>
      <p:sp>
        <p:nvSpPr>
          <p:cNvPr id="85" name="Google Shape;85;p1"/>
          <p:cNvSpPr/>
          <p:nvPr/>
        </p:nvSpPr>
        <p:spPr>
          <a:xfrm>
            <a:off x="3925119" y="1836837"/>
            <a:ext cx="4722763"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A 90-minute practical training session designed for developers and platform engineers. We walk through the full technical stack (from protocols to deployment) so you can build, integrate, and validate a real data space offering from first principles.</a:t>
            </a:r>
            <a:endParaRPr sz="950">
              <a:solidFill>
                <a:schemeClr val="dk1"/>
              </a:solidFill>
              <a:latin typeface="Calibri"/>
              <a:ea typeface="Calibri"/>
              <a:cs typeface="Calibri"/>
              <a:sym typeface="Calibri"/>
            </a:endParaRPr>
          </a:p>
        </p:txBody>
      </p:sp>
      <p:sp>
        <p:nvSpPr>
          <p:cNvPr id="86" name="Google Shape;86;p1"/>
          <p:cNvSpPr/>
          <p:nvPr/>
        </p:nvSpPr>
        <p:spPr>
          <a:xfrm>
            <a:off x="3925119" y="2770212"/>
            <a:ext cx="2299395" cy="927422"/>
          </a:xfrm>
          <a:prstGeom prst="roundRect">
            <a:avLst>
              <a:gd fmla="val 616"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
          <p:cNvSpPr/>
          <p:nvPr/>
        </p:nvSpPr>
        <p:spPr>
          <a:xfrm>
            <a:off x="4053855" y="2898949"/>
            <a:ext cx="1550566" cy="19861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00000"/>
              </a:buClr>
              <a:buSzPts val="1200"/>
              <a:buFont typeface="Righteous"/>
              <a:buNone/>
            </a:pPr>
            <a:r>
              <a:rPr lang="en-US" sz="1200">
                <a:solidFill>
                  <a:srgbClr val="000000"/>
                </a:solidFill>
                <a:latin typeface="Righteous"/>
                <a:ea typeface="Righteous"/>
                <a:cs typeface="Righteous"/>
                <a:sym typeface="Righteous"/>
              </a:rPr>
              <a:t>🕐</a:t>
            </a:r>
            <a:r>
              <a:rPr lang="en-US" sz="1200">
                <a:solidFill>
                  <a:srgbClr val="01122E"/>
                </a:solidFill>
                <a:latin typeface="Righteous"/>
                <a:ea typeface="Righteous"/>
                <a:cs typeface="Righteous"/>
                <a:sym typeface="Righteous"/>
              </a:rPr>
              <a:t> 90 Minutes</a:t>
            </a:r>
            <a:endParaRPr sz="1200">
              <a:solidFill>
                <a:schemeClr val="dk1"/>
              </a:solidFill>
              <a:latin typeface="Calibri"/>
              <a:ea typeface="Calibri"/>
              <a:cs typeface="Calibri"/>
              <a:sym typeface="Calibri"/>
            </a:endParaRPr>
          </a:p>
        </p:txBody>
      </p:sp>
      <p:sp>
        <p:nvSpPr>
          <p:cNvPr id="88" name="Google Shape;88;p1"/>
          <p:cNvSpPr/>
          <p:nvPr/>
        </p:nvSpPr>
        <p:spPr>
          <a:xfrm>
            <a:off x="4053855" y="3171974"/>
            <a:ext cx="204192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Structured, hands-on technical walkthrough</a:t>
            </a:r>
            <a:endParaRPr sz="950">
              <a:solidFill>
                <a:schemeClr val="dk1"/>
              </a:solidFill>
              <a:latin typeface="Calibri"/>
              <a:ea typeface="Calibri"/>
              <a:cs typeface="Calibri"/>
              <a:sym typeface="Calibri"/>
            </a:endParaRPr>
          </a:p>
        </p:txBody>
      </p:sp>
      <p:sp>
        <p:nvSpPr>
          <p:cNvPr id="89" name="Google Shape;89;p1"/>
          <p:cNvSpPr/>
          <p:nvPr/>
        </p:nvSpPr>
        <p:spPr>
          <a:xfrm>
            <a:off x="6348487" y="2770212"/>
            <a:ext cx="2299395" cy="927422"/>
          </a:xfrm>
          <a:prstGeom prst="roundRect">
            <a:avLst>
              <a:gd fmla="val 616"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p:nvPr/>
        </p:nvSpPr>
        <p:spPr>
          <a:xfrm>
            <a:off x="6477223" y="2898949"/>
            <a:ext cx="1550566" cy="19861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00000"/>
              </a:buClr>
              <a:buSzPts val="1200"/>
              <a:buFont typeface="Righteous"/>
              <a:buNone/>
            </a:pPr>
            <a:r>
              <a:rPr lang="en-US" sz="1200">
                <a:solidFill>
                  <a:srgbClr val="000000"/>
                </a:solidFill>
                <a:latin typeface="Righteous"/>
                <a:ea typeface="Righteous"/>
                <a:cs typeface="Righteous"/>
                <a:sym typeface="Righteous"/>
              </a:rPr>
              <a:t>👨‍💻</a:t>
            </a:r>
            <a:r>
              <a:rPr lang="en-US" sz="1200">
                <a:solidFill>
                  <a:srgbClr val="01122E"/>
                </a:solidFill>
                <a:latin typeface="Righteous"/>
                <a:ea typeface="Righteous"/>
                <a:cs typeface="Righteous"/>
                <a:sym typeface="Righteous"/>
              </a:rPr>
              <a:t> Dev Perspective</a:t>
            </a:r>
            <a:endParaRPr sz="1200">
              <a:solidFill>
                <a:schemeClr val="dk1"/>
              </a:solidFill>
              <a:latin typeface="Calibri"/>
              <a:ea typeface="Calibri"/>
              <a:cs typeface="Calibri"/>
              <a:sym typeface="Calibri"/>
            </a:endParaRPr>
          </a:p>
        </p:txBody>
      </p:sp>
      <p:sp>
        <p:nvSpPr>
          <p:cNvPr id="91" name="Google Shape;91;p1"/>
          <p:cNvSpPr/>
          <p:nvPr/>
        </p:nvSpPr>
        <p:spPr>
          <a:xfrm>
            <a:off x="6477223" y="3171974"/>
            <a:ext cx="2041922"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What you actually build and deploy</a:t>
            </a:r>
            <a:endParaRPr sz="950">
              <a:solidFill>
                <a:schemeClr val="dk1"/>
              </a:solidFill>
              <a:latin typeface="Calibri"/>
              <a:ea typeface="Calibri"/>
              <a:cs typeface="Calibri"/>
              <a:sym typeface="Calibri"/>
            </a:endParaRPr>
          </a:p>
        </p:txBody>
      </p:sp>
      <p:sp>
        <p:nvSpPr>
          <p:cNvPr id="92" name="Google Shape;92;p1"/>
          <p:cNvSpPr/>
          <p:nvPr/>
        </p:nvSpPr>
        <p:spPr>
          <a:xfrm>
            <a:off x="3925119" y="3821609"/>
            <a:ext cx="4722763" cy="728960"/>
          </a:xfrm>
          <a:prstGeom prst="roundRect">
            <a:avLst>
              <a:gd fmla="val 784"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
          <p:cNvSpPr/>
          <p:nvPr/>
        </p:nvSpPr>
        <p:spPr>
          <a:xfrm>
            <a:off x="4053855" y="3950345"/>
            <a:ext cx="1550566" cy="19861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00000"/>
              </a:buClr>
              <a:buSzPts val="1200"/>
              <a:buFont typeface="Righteous"/>
              <a:buNone/>
            </a:pPr>
            <a:r>
              <a:rPr lang="en-US" sz="1200">
                <a:solidFill>
                  <a:srgbClr val="000000"/>
                </a:solidFill>
                <a:latin typeface="Righteous"/>
                <a:ea typeface="Righteous"/>
                <a:cs typeface="Righteous"/>
                <a:sym typeface="Righteous"/>
              </a:rPr>
              <a:t>🔗</a:t>
            </a:r>
            <a:r>
              <a:rPr lang="en-US" sz="1200">
                <a:solidFill>
                  <a:srgbClr val="01122E"/>
                </a:solidFill>
                <a:latin typeface="Righteous"/>
                <a:ea typeface="Righteous"/>
                <a:cs typeface="Righteous"/>
                <a:sym typeface="Righteous"/>
              </a:rPr>
              <a:t> Protocol-Driven</a:t>
            </a:r>
            <a:endParaRPr sz="1200">
              <a:solidFill>
                <a:schemeClr val="dk1"/>
              </a:solidFill>
              <a:latin typeface="Calibri"/>
              <a:ea typeface="Calibri"/>
              <a:cs typeface="Calibri"/>
              <a:sym typeface="Calibri"/>
            </a:endParaRPr>
          </a:p>
        </p:txBody>
      </p:sp>
      <p:sp>
        <p:nvSpPr>
          <p:cNvPr id="94" name="Google Shape;94;p1"/>
          <p:cNvSpPr/>
          <p:nvPr/>
        </p:nvSpPr>
        <p:spPr>
          <a:xfrm>
            <a:off x="4053855" y="4223370"/>
            <a:ext cx="4465290"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Prometheus-X open source stack from the ground up</a:t>
            </a:r>
            <a:endParaRPr sz="950">
              <a:solidFill>
                <a:schemeClr val="dk1"/>
              </a:solidFill>
              <a:latin typeface="Calibri"/>
              <a:ea typeface="Calibri"/>
              <a:cs typeface="Calibri"/>
              <a:sym typeface="Calibri"/>
            </a:endParaRPr>
          </a:p>
        </p:txBody>
      </p:sp>
      <p:pic>
        <p:nvPicPr>
          <p:cNvPr id="95" name="Google Shape;95;p1"/>
          <p:cNvPicPr preferRelativeResize="0"/>
          <p:nvPr/>
        </p:nvPicPr>
        <p:blipFill>
          <a:blip r:embed="rId5">
            <a:alphaModFix/>
          </a:blip>
          <a:stretch>
            <a:fillRect/>
          </a:stretch>
        </p:blipFill>
        <p:spPr>
          <a:xfrm>
            <a:off x="7181826" y="270598"/>
            <a:ext cx="1550575" cy="34963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0"/>
          <p:cNvSpPr/>
          <p:nvPr/>
        </p:nvSpPr>
        <p:spPr>
          <a:xfrm>
            <a:off x="496119" y="1046708"/>
            <a:ext cx="955923"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10"/>
          <p:cNvSpPr/>
          <p:nvPr/>
        </p:nvSpPr>
        <p:spPr>
          <a:xfrm>
            <a:off x="570533" y="1083915"/>
            <a:ext cx="1264295"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REFERENCE CASE</a:t>
            </a:r>
            <a:endParaRPr sz="750">
              <a:solidFill>
                <a:schemeClr val="dk1"/>
              </a:solidFill>
              <a:latin typeface="Calibri"/>
              <a:ea typeface="Calibri"/>
              <a:cs typeface="Calibri"/>
              <a:sym typeface="Calibri"/>
            </a:endParaRPr>
          </a:p>
        </p:txBody>
      </p:sp>
      <p:sp>
        <p:nvSpPr>
          <p:cNvPr id="320" name="Google Shape;320;p10"/>
          <p:cNvSpPr/>
          <p:nvPr/>
        </p:nvSpPr>
        <p:spPr>
          <a:xfrm>
            <a:off x="496119" y="1329482"/>
            <a:ext cx="5224760"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Skill Gap Analytics for Students</a:t>
            </a:r>
            <a:endParaRPr sz="2400">
              <a:solidFill>
                <a:schemeClr val="dk1"/>
              </a:solidFill>
              <a:latin typeface="Calibri"/>
              <a:ea typeface="Calibri"/>
              <a:cs typeface="Calibri"/>
              <a:sym typeface="Calibri"/>
            </a:endParaRPr>
          </a:p>
        </p:txBody>
      </p:sp>
      <p:sp>
        <p:nvSpPr>
          <p:cNvPr descr="preencoded.png" id="321" name="Google Shape;321;p10"/>
          <p:cNvSpPr/>
          <p:nvPr/>
        </p:nvSpPr>
        <p:spPr>
          <a:xfrm>
            <a:off x="496119" y="1903065"/>
            <a:ext cx="310083" cy="310083"/>
          </a:xfrm>
          <a:prstGeom prst="rect">
            <a:avLst/>
          </a:prstGeom>
          <a:noFill/>
          <a:ln>
            <a:noFill/>
          </a:ln>
        </p:spPr>
      </p:sp>
      <p:sp>
        <p:nvSpPr>
          <p:cNvPr id="322" name="Google Shape;322;p10"/>
          <p:cNvSpPr/>
          <p:nvPr/>
        </p:nvSpPr>
        <p:spPr>
          <a:xfrm>
            <a:off x="496119" y="236815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Hub A: Provider</a:t>
            </a:r>
            <a:endParaRPr sz="1200">
              <a:solidFill>
                <a:schemeClr val="dk1"/>
              </a:solidFill>
              <a:latin typeface="Calibri"/>
              <a:ea typeface="Calibri"/>
              <a:cs typeface="Calibri"/>
              <a:sym typeface="Calibri"/>
            </a:endParaRPr>
          </a:p>
        </p:txBody>
      </p:sp>
      <p:sp>
        <p:nvSpPr>
          <p:cNvPr id="323" name="Google Shape;323;p10"/>
          <p:cNvSpPr/>
          <p:nvPr/>
        </p:nvSpPr>
        <p:spPr>
          <a:xfrm>
            <a:off x="496119" y="2636416"/>
            <a:ext cx="2613868"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Schülerkarriere</a:t>
            </a:r>
            <a:r>
              <a:rPr lang="en-US" sz="950">
                <a:solidFill>
                  <a:srgbClr val="01122E"/>
                </a:solidFill>
                <a:latin typeface="Roboto"/>
                <a:ea typeface="Roboto"/>
                <a:cs typeface="Roboto"/>
                <a:sym typeface="Roboto"/>
              </a:rPr>
              <a:t>: Student career platform. Publishes anonymized student skills profiles into the data space.</a:t>
            </a:r>
            <a:endParaRPr sz="950">
              <a:solidFill>
                <a:schemeClr val="dk1"/>
              </a:solidFill>
              <a:latin typeface="Calibri"/>
              <a:ea typeface="Calibri"/>
              <a:cs typeface="Calibri"/>
              <a:sym typeface="Calibri"/>
            </a:endParaRPr>
          </a:p>
        </p:txBody>
      </p:sp>
      <p:sp>
        <p:nvSpPr>
          <p:cNvPr descr="preencoded.png" id="324" name="Google Shape;324;p10"/>
          <p:cNvSpPr/>
          <p:nvPr/>
        </p:nvSpPr>
        <p:spPr>
          <a:xfrm>
            <a:off x="3264991" y="1903065"/>
            <a:ext cx="310083" cy="310083"/>
          </a:xfrm>
          <a:prstGeom prst="rect">
            <a:avLst/>
          </a:prstGeom>
          <a:noFill/>
          <a:ln>
            <a:noFill/>
          </a:ln>
        </p:spPr>
      </p:sp>
      <p:sp>
        <p:nvSpPr>
          <p:cNvPr id="325" name="Google Shape;325;p10"/>
          <p:cNvSpPr/>
          <p:nvPr/>
        </p:nvSpPr>
        <p:spPr>
          <a:xfrm>
            <a:off x="3264991" y="236815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Hub B: Consumer</a:t>
            </a:r>
            <a:endParaRPr sz="1200">
              <a:solidFill>
                <a:schemeClr val="dk1"/>
              </a:solidFill>
              <a:latin typeface="Calibri"/>
              <a:ea typeface="Calibri"/>
              <a:cs typeface="Calibri"/>
              <a:sym typeface="Calibri"/>
            </a:endParaRPr>
          </a:p>
        </p:txBody>
      </p:sp>
      <p:sp>
        <p:nvSpPr>
          <p:cNvPr id="326" name="Google Shape;326;p10"/>
          <p:cNvSpPr/>
          <p:nvPr/>
        </p:nvSpPr>
        <p:spPr>
          <a:xfrm>
            <a:off x="3264991" y="2636416"/>
            <a:ext cx="2613943"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imc</a:t>
            </a:r>
            <a:r>
              <a:rPr lang="en-US" sz="950">
                <a:solidFill>
                  <a:srgbClr val="01122E"/>
                </a:solidFill>
                <a:latin typeface="Roboto"/>
                <a:ea typeface="Roboto"/>
                <a:cs typeface="Roboto"/>
                <a:sym typeface="Roboto"/>
              </a:rPr>
              <a:t>: Analytics service provider. Consumes skills data to generate personalized skill gap reports.</a:t>
            </a:r>
            <a:endParaRPr sz="950">
              <a:solidFill>
                <a:schemeClr val="dk1"/>
              </a:solidFill>
              <a:latin typeface="Calibri"/>
              <a:ea typeface="Calibri"/>
              <a:cs typeface="Calibri"/>
              <a:sym typeface="Calibri"/>
            </a:endParaRPr>
          </a:p>
        </p:txBody>
      </p:sp>
      <p:sp>
        <p:nvSpPr>
          <p:cNvPr descr="preencoded.png" id="327" name="Google Shape;327;p10"/>
          <p:cNvSpPr/>
          <p:nvPr/>
        </p:nvSpPr>
        <p:spPr>
          <a:xfrm>
            <a:off x="6033939" y="1903065"/>
            <a:ext cx="310083" cy="310083"/>
          </a:xfrm>
          <a:prstGeom prst="rect">
            <a:avLst/>
          </a:prstGeom>
          <a:noFill/>
          <a:ln>
            <a:noFill/>
          </a:ln>
        </p:spPr>
      </p:sp>
      <p:sp>
        <p:nvSpPr>
          <p:cNvPr id="328" name="Google Shape;328;p10"/>
          <p:cNvSpPr/>
          <p:nvPr/>
        </p:nvSpPr>
        <p:spPr>
          <a:xfrm>
            <a:off x="6033939" y="2368153"/>
            <a:ext cx="1627584"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Hub C: End Customer</a:t>
            </a:r>
            <a:endParaRPr sz="1200">
              <a:solidFill>
                <a:schemeClr val="dk1"/>
              </a:solidFill>
              <a:latin typeface="Calibri"/>
              <a:ea typeface="Calibri"/>
              <a:cs typeface="Calibri"/>
              <a:sym typeface="Calibri"/>
            </a:endParaRPr>
          </a:p>
        </p:txBody>
      </p:sp>
      <p:sp>
        <p:nvSpPr>
          <p:cNvPr id="329" name="Google Shape;329;p10"/>
          <p:cNvSpPr/>
          <p:nvPr/>
        </p:nvSpPr>
        <p:spPr>
          <a:xfrm>
            <a:off x="6033939" y="2636416"/>
            <a:ext cx="2613943"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Students &amp; Employers</a:t>
            </a:r>
            <a:r>
              <a:rPr lang="en-US" sz="950">
                <a:solidFill>
                  <a:srgbClr val="01122E"/>
                </a:solidFill>
                <a:latin typeface="Roboto"/>
                <a:ea typeface="Roboto"/>
                <a:cs typeface="Roboto"/>
                <a:sym typeface="Roboto"/>
              </a:rPr>
              <a:t> benefit from personalized gap reports that match learning outcomes to real labor market needs.</a:t>
            </a:r>
            <a:endParaRPr sz="950">
              <a:solidFill>
                <a:schemeClr val="dk1"/>
              </a:solidFill>
              <a:latin typeface="Calibri"/>
              <a:ea typeface="Calibri"/>
              <a:cs typeface="Calibri"/>
              <a:sym typeface="Calibri"/>
            </a:endParaRPr>
          </a:p>
        </p:txBody>
      </p:sp>
      <p:sp>
        <p:nvSpPr>
          <p:cNvPr id="330" name="Google Shape;330;p10"/>
          <p:cNvSpPr/>
          <p:nvPr/>
        </p:nvSpPr>
        <p:spPr>
          <a:xfrm>
            <a:off x="496119" y="3371329"/>
            <a:ext cx="8151763" cy="725463"/>
          </a:xfrm>
          <a:prstGeom prst="roundRect">
            <a:avLst>
              <a:gd fmla="val 788"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331" name="Google Shape;331;p10"/>
          <p:cNvPicPr preferRelativeResize="0"/>
          <p:nvPr/>
        </p:nvPicPr>
        <p:blipFill rotWithShape="1">
          <a:blip r:embed="rId3">
            <a:alphaModFix/>
          </a:blip>
          <a:srcRect b="0" l="0" r="0" t="0"/>
          <a:stretch/>
        </p:blipFill>
        <p:spPr>
          <a:xfrm>
            <a:off x="620092" y="3555876"/>
            <a:ext cx="155004" cy="123974"/>
          </a:xfrm>
          <a:prstGeom prst="rect">
            <a:avLst/>
          </a:prstGeom>
          <a:noFill/>
          <a:ln>
            <a:noFill/>
          </a:ln>
        </p:spPr>
      </p:pic>
      <p:sp>
        <p:nvSpPr>
          <p:cNvPr id="332" name="Google Shape;332;p10"/>
          <p:cNvSpPr/>
          <p:nvPr/>
        </p:nvSpPr>
        <p:spPr>
          <a:xfrm>
            <a:off x="899071" y="3526259"/>
            <a:ext cx="762483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b="1" lang="en-US" sz="950">
                <a:solidFill>
                  <a:srgbClr val="000000"/>
                </a:solidFill>
                <a:latin typeface="Roboto"/>
                <a:ea typeface="Roboto"/>
                <a:cs typeface="Roboto"/>
                <a:sym typeface="Roboto"/>
              </a:rPr>
              <a:t>Trust Model:</a:t>
            </a:r>
            <a:r>
              <a:rPr lang="en-US" sz="950">
                <a:solidFill>
                  <a:srgbClr val="000000"/>
                </a:solidFill>
                <a:latin typeface="Roboto"/>
                <a:ea typeface="Roboto"/>
                <a:cs typeface="Roboto"/>
                <a:sym typeface="Roboto"/>
              </a:rPr>
              <a:t> Access controlled by Verifiable Credentials + GDPR consent. Policy: Any organization with valid Membership and Data Processing Credentials can access the skills data. No identity checks, no API keys, no manual approvals.</a:t>
            </a:r>
            <a:endParaRPr sz="95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1"/>
          <p:cNvSpPr/>
          <p:nvPr/>
        </p:nvSpPr>
        <p:spPr>
          <a:xfrm>
            <a:off x="496119" y="732830"/>
            <a:ext cx="5812854"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Step 1: The Connector (Control Plane)</a:t>
            </a:r>
            <a:endParaRPr sz="2400">
              <a:solidFill>
                <a:schemeClr val="dk1"/>
              </a:solidFill>
              <a:latin typeface="Calibri"/>
              <a:ea typeface="Calibri"/>
              <a:cs typeface="Calibri"/>
              <a:sym typeface="Calibri"/>
            </a:endParaRPr>
          </a:p>
        </p:txBody>
      </p:sp>
      <p:sp>
        <p:nvSpPr>
          <p:cNvPr id="339" name="Google Shape;339;p11"/>
          <p:cNvSpPr/>
          <p:nvPr/>
        </p:nvSpPr>
        <p:spPr>
          <a:xfrm>
            <a:off x="496119" y="1368400"/>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The PDC Connector is the central software agent representing a participant in the data space. It implements DSP for interoperability, evaluates policies, and orchestrates trust, but never touches data directly.</a:t>
            </a:r>
            <a:endParaRPr sz="950">
              <a:solidFill>
                <a:schemeClr val="dk1"/>
              </a:solidFill>
              <a:latin typeface="Calibri"/>
              <a:ea typeface="Calibri"/>
              <a:cs typeface="Calibri"/>
              <a:sym typeface="Calibri"/>
            </a:endParaRPr>
          </a:p>
        </p:txBody>
      </p:sp>
      <p:sp>
        <p:nvSpPr>
          <p:cNvPr id="340" name="Google Shape;340;p11"/>
          <p:cNvSpPr/>
          <p:nvPr/>
        </p:nvSpPr>
        <p:spPr>
          <a:xfrm>
            <a:off x="496119" y="1904851"/>
            <a:ext cx="4013895" cy="1121122"/>
          </a:xfrm>
          <a:prstGeom prst="roundRect">
            <a:avLst>
              <a:gd fmla="val 51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11"/>
          <p:cNvSpPr/>
          <p:nvPr/>
        </p:nvSpPr>
        <p:spPr>
          <a:xfrm>
            <a:off x="624855" y="2033588"/>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Catalog Publication</a:t>
            </a:r>
            <a:endParaRPr sz="1200">
              <a:solidFill>
                <a:schemeClr val="dk1"/>
              </a:solidFill>
              <a:latin typeface="Calibri"/>
              <a:ea typeface="Calibri"/>
              <a:cs typeface="Calibri"/>
              <a:sym typeface="Calibri"/>
            </a:endParaRPr>
          </a:p>
        </p:txBody>
      </p:sp>
      <p:sp>
        <p:nvSpPr>
          <p:cNvPr id="342" name="Google Shape;342;p11"/>
          <p:cNvSpPr/>
          <p:nvPr/>
        </p:nvSpPr>
        <p:spPr>
          <a:xfrm>
            <a:off x="624855" y="2301850"/>
            <a:ext cx="375642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Dynamically generates catalogs based on Consumer credentials. Different Consumers see different offerings; no static catalog files.</a:t>
            </a:r>
            <a:endParaRPr sz="950">
              <a:solidFill>
                <a:schemeClr val="dk1"/>
              </a:solidFill>
              <a:latin typeface="Calibri"/>
              <a:ea typeface="Calibri"/>
              <a:cs typeface="Calibri"/>
              <a:sym typeface="Calibri"/>
            </a:endParaRPr>
          </a:p>
        </p:txBody>
      </p:sp>
      <p:sp>
        <p:nvSpPr>
          <p:cNvPr id="343" name="Google Shape;343;p11"/>
          <p:cNvSpPr/>
          <p:nvPr/>
        </p:nvSpPr>
        <p:spPr>
          <a:xfrm>
            <a:off x="4633987" y="1904851"/>
            <a:ext cx="4013895" cy="1121122"/>
          </a:xfrm>
          <a:prstGeom prst="roundRect">
            <a:avLst>
              <a:gd fmla="val 51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11"/>
          <p:cNvSpPr/>
          <p:nvPr/>
        </p:nvSpPr>
        <p:spPr>
          <a:xfrm>
            <a:off x="4762723" y="2033588"/>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Contract Negotiation</a:t>
            </a:r>
            <a:endParaRPr sz="1200">
              <a:solidFill>
                <a:schemeClr val="dk1"/>
              </a:solidFill>
              <a:latin typeface="Calibri"/>
              <a:ea typeface="Calibri"/>
              <a:cs typeface="Calibri"/>
              <a:sym typeface="Calibri"/>
            </a:endParaRPr>
          </a:p>
        </p:txBody>
      </p:sp>
      <p:sp>
        <p:nvSpPr>
          <p:cNvPr id="345" name="Google Shape;345;p11"/>
          <p:cNvSpPr/>
          <p:nvPr/>
        </p:nvSpPr>
        <p:spPr>
          <a:xfrm>
            <a:off x="4762723" y="2301850"/>
            <a:ext cx="375642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Verifies credentials and evaluates ODRL policies. Produces binding Contract Agreements through the contract negotiation process.</a:t>
            </a:r>
            <a:endParaRPr sz="950">
              <a:solidFill>
                <a:schemeClr val="dk1"/>
              </a:solidFill>
              <a:latin typeface="Calibri"/>
              <a:ea typeface="Calibri"/>
              <a:cs typeface="Calibri"/>
              <a:sym typeface="Calibri"/>
            </a:endParaRPr>
          </a:p>
        </p:txBody>
      </p:sp>
      <p:sp>
        <p:nvSpPr>
          <p:cNvPr id="346" name="Google Shape;346;p11"/>
          <p:cNvSpPr/>
          <p:nvPr/>
        </p:nvSpPr>
        <p:spPr>
          <a:xfrm>
            <a:off x="496119" y="3149947"/>
            <a:ext cx="4013895" cy="922660"/>
          </a:xfrm>
          <a:prstGeom prst="roundRect">
            <a:avLst>
              <a:gd fmla="val 61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11"/>
          <p:cNvSpPr/>
          <p:nvPr/>
        </p:nvSpPr>
        <p:spPr>
          <a:xfrm>
            <a:off x="624855" y="3278684"/>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Policy Evaluation</a:t>
            </a:r>
            <a:endParaRPr sz="1200">
              <a:solidFill>
                <a:schemeClr val="dk1"/>
              </a:solidFill>
              <a:latin typeface="Calibri"/>
              <a:ea typeface="Calibri"/>
              <a:cs typeface="Calibri"/>
              <a:sym typeface="Calibri"/>
            </a:endParaRPr>
          </a:p>
        </p:txBody>
      </p:sp>
      <p:sp>
        <p:nvSpPr>
          <p:cNvPr id="348" name="Google Shape;348;p11"/>
          <p:cNvSpPr/>
          <p:nvPr/>
        </p:nvSpPr>
        <p:spPr>
          <a:xfrm>
            <a:off x="624855" y="3546946"/>
            <a:ext cx="375642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ODRL policies evaluated at runtime on every interaction; no redeployment needed when rules change.</a:t>
            </a:r>
            <a:endParaRPr sz="950">
              <a:solidFill>
                <a:schemeClr val="dk1"/>
              </a:solidFill>
              <a:latin typeface="Calibri"/>
              <a:ea typeface="Calibri"/>
              <a:cs typeface="Calibri"/>
              <a:sym typeface="Calibri"/>
            </a:endParaRPr>
          </a:p>
        </p:txBody>
      </p:sp>
      <p:sp>
        <p:nvSpPr>
          <p:cNvPr id="349" name="Google Shape;349;p11"/>
          <p:cNvSpPr/>
          <p:nvPr/>
        </p:nvSpPr>
        <p:spPr>
          <a:xfrm>
            <a:off x="4633987" y="3149947"/>
            <a:ext cx="4013895" cy="922660"/>
          </a:xfrm>
          <a:prstGeom prst="roundRect">
            <a:avLst>
              <a:gd fmla="val 61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11"/>
          <p:cNvSpPr/>
          <p:nvPr/>
        </p:nvSpPr>
        <p:spPr>
          <a:xfrm>
            <a:off x="4762723" y="3278684"/>
            <a:ext cx="1588443"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Transfer Coordination</a:t>
            </a:r>
            <a:endParaRPr sz="1200">
              <a:solidFill>
                <a:schemeClr val="dk1"/>
              </a:solidFill>
              <a:latin typeface="Calibri"/>
              <a:ea typeface="Calibri"/>
              <a:cs typeface="Calibri"/>
              <a:sym typeface="Calibri"/>
            </a:endParaRPr>
          </a:p>
        </p:txBody>
      </p:sp>
      <p:sp>
        <p:nvSpPr>
          <p:cNvPr id="351" name="Google Shape;351;p11"/>
          <p:cNvSpPr/>
          <p:nvPr/>
        </p:nvSpPr>
        <p:spPr>
          <a:xfrm>
            <a:off x="4762723" y="3546946"/>
            <a:ext cx="375642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Selects the appropriate Data Plane and issues authorization signals. The Connector </a:t>
            </a:r>
            <a:r>
              <a:rPr b="1" lang="en-US" sz="950">
                <a:solidFill>
                  <a:srgbClr val="01122E"/>
                </a:solidFill>
                <a:latin typeface="Roboto"/>
                <a:ea typeface="Roboto"/>
                <a:cs typeface="Roboto"/>
                <a:sym typeface="Roboto"/>
              </a:rPr>
              <a:t>never handles data directly</a:t>
            </a:r>
            <a:r>
              <a:rPr lang="en-US" sz="950">
                <a:solidFill>
                  <a:srgbClr val="01122E"/>
                </a:solidFill>
                <a:latin typeface="Roboto"/>
                <a:ea typeface="Roboto"/>
                <a:cs typeface="Roboto"/>
                <a:sym typeface="Roboto"/>
              </a:rPr>
              <a:t>.</a:t>
            </a:r>
            <a:endParaRPr sz="950">
              <a:solidFill>
                <a:schemeClr val="dk1"/>
              </a:solidFill>
              <a:latin typeface="Calibri"/>
              <a:ea typeface="Calibri"/>
              <a:cs typeface="Calibri"/>
              <a:sym typeface="Calibri"/>
            </a:endParaRPr>
          </a:p>
        </p:txBody>
      </p:sp>
      <p:sp>
        <p:nvSpPr>
          <p:cNvPr id="352" name="Google Shape;352;p11"/>
          <p:cNvSpPr/>
          <p:nvPr/>
        </p:nvSpPr>
        <p:spPr>
          <a:xfrm>
            <a:off x="496119" y="4212134"/>
            <a:ext cx="860896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Deployment options:</a:t>
            </a:r>
            <a:r>
              <a:rPr lang="en-US" sz="950">
                <a:solidFill>
                  <a:srgbClr val="01122E"/>
                </a:solidFill>
                <a:latin typeface="Roboto"/>
                <a:ea typeface="Roboto"/>
                <a:cs typeface="Roboto"/>
                <a:sym typeface="Roboto"/>
              </a:rPr>
              <a:t> Standalone (one per org) or Multi-Tenant via PDC Tenant Manager.</a:t>
            </a:r>
            <a:endParaRPr sz="95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12"/>
          <p:cNvSpPr/>
          <p:nvPr/>
        </p:nvSpPr>
        <p:spPr>
          <a:xfrm>
            <a:off x="496119" y="623590"/>
            <a:ext cx="6182395"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Step 2: Build and Register a Data Plane</a:t>
            </a:r>
            <a:endParaRPr sz="2400">
              <a:solidFill>
                <a:schemeClr val="dk1"/>
              </a:solidFill>
              <a:latin typeface="Calibri"/>
              <a:ea typeface="Calibri"/>
              <a:cs typeface="Calibri"/>
              <a:sym typeface="Calibri"/>
            </a:endParaRPr>
          </a:p>
        </p:txBody>
      </p:sp>
      <p:sp>
        <p:nvSpPr>
          <p:cNvPr id="359" name="Google Shape;359;p12"/>
          <p:cNvSpPr/>
          <p:nvPr/>
        </p:nvSpPr>
        <p:spPr>
          <a:xfrm>
            <a:off x="496119" y="1259160"/>
            <a:ext cx="860896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The Data Plane is where actual data moves, and the only place you'll write significant custom code in a typical implementation.</a:t>
            </a:r>
            <a:endParaRPr sz="950">
              <a:solidFill>
                <a:schemeClr val="dk1"/>
              </a:solidFill>
              <a:latin typeface="Calibri"/>
              <a:ea typeface="Calibri"/>
              <a:cs typeface="Calibri"/>
              <a:sym typeface="Calibri"/>
            </a:endParaRPr>
          </a:p>
        </p:txBody>
      </p:sp>
      <p:sp>
        <p:nvSpPr>
          <p:cNvPr id="360" name="Google Shape;360;p12"/>
          <p:cNvSpPr/>
          <p:nvPr/>
        </p:nvSpPr>
        <p:spPr>
          <a:xfrm>
            <a:off x="496119" y="1597149"/>
            <a:ext cx="2634555" cy="1121122"/>
          </a:xfrm>
          <a:prstGeom prst="roundRect">
            <a:avLst>
              <a:gd fmla="val 51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12"/>
          <p:cNvSpPr/>
          <p:nvPr/>
        </p:nvSpPr>
        <p:spPr>
          <a:xfrm>
            <a:off x="624855" y="1725885"/>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Pull</a:t>
            </a:r>
            <a:endParaRPr sz="1200">
              <a:solidFill>
                <a:schemeClr val="dk1"/>
              </a:solidFill>
              <a:latin typeface="Calibri"/>
              <a:ea typeface="Calibri"/>
              <a:cs typeface="Calibri"/>
              <a:sym typeface="Calibri"/>
            </a:endParaRPr>
          </a:p>
        </p:txBody>
      </p:sp>
      <p:sp>
        <p:nvSpPr>
          <p:cNvPr id="362" name="Google Shape;362;p12"/>
          <p:cNvSpPr/>
          <p:nvPr/>
        </p:nvSpPr>
        <p:spPr>
          <a:xfrm>
            <a:off x="624855" y="1994148"/>
            <a:ext cx="2377083"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Consumer fetches from Provider on demand. Typical for APIs and database queries.</a:t>
            </a:r>
            <a:endParaRPr sz="950">
              <a:solidFill>
                <a:schemeClr val="dk1"/>
              </a:solidFill>
              <a:latin typeface="Calibri"/>
              <a:ea typeface="Calibri"/>
              <a:cs typeface="Calibri"/>
              <a:sym typeface="Calibri"/>
            </a:endParaRPr>
          </a:p>
        </p:txBody>
      </p:sp>
      <p:sp>
        <p:nvSpPr>
          <p:cNvPr id="363" name="Google Shape;363;p12"/>
          <p:cNvSpPr/>
          <p:nvPr/>
        </p:nvSpPr>
        <p:spPr>
          <a:xfrm>
            <a:off x="3254648" y="1597149"/>
            <a:ext cx="2634630" cy="1121122"/>
          </a:xfrm>
          <a:prstGeom prst="roundRect">
            <a:avLst>
              <a:gd fmla="val 51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12"/>
          <p:cNvSpPr/>
          <p:nvPr/>
        </p:nvSpPr>
        <p:spPr>
          <a:xfrm>
            <a:off x="3383384" y="1725885"/>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Push</a:t>
            </a:r>
            <a:endParaRPr sz="1200">
              <a:solidFill>
                <a:schemeClr val="dk1"/>
              </a:solidFill>
              <a:latin typeface="Calibri"/>
              <a:ea typeface="Calibri"/>
              <a:cs typeface="Calibri"/>
              <a:sym typeface="Calibri"/>
            </a:endParaRPr>
          </a:p>
        </p:txBody>
      </p:sp>
      <p:sp>
        <p:nvSpPr>
          <p:cNvPr id="365" name="Google Shape;365;p12"/>
          <p:cNvSpPr/>
          <p:nvPr/>
        </p:nvSpPr>
        <p:spPr>
          <a:xfrm>
            <a:off x="3383384" y="1994148"/>
            <a:ext cx="237715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Provider sends to Consumer proactively. Typical for batch exports and file transfers.</a:t>
            </a:r>
            <a:endParaRPr sz="950">
              <a:solidFill>
                <a:schemeClr val="dk1"/>
              </a:solidFill>
              <a:latin typeface="Calibri"/>
              <a:ea typeface="Calibri"/>
              <a:cs typeface="Calibri"/>
              <a:sym typeface="Calibri"/>
            </a:endParaRPr>
          </a:p>
        </p:txBody>
      </p:sp>
      <p:sp>
        <p:nvSpPr>
          <p:cNvPr id="366" name="Google Shape;366;p12"/>
          <p:cNvSpPr/>
          <p:nvPr/>
        </p:nvSpPr>
        <p:spPr>
          <a:xfrm>
            <a:off x="6013252" y="1597149"/>
            <a:ext cx="2634555" cy="1121122"/>
          </a:xfrm>
          <a:prstGeom prst="roundRect">
            <a:avLst>
              <a:gd fmla="val 51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12"/>
          <p:cNvSpPr/>
          <p:nvPr/>
        </p:nvSpPr>
        <p:spPr>
          <a:xfrm>
            <a:off x="6141988" y="1725885"/>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Stream</a:t>
            </a:r>
            <a:endParaRPr sz="1200">
              <a:solidFill>
                <a:schemeClr val="dk1"/>
              </a:solidFill>
              <a:latin typeface="Calibri"/>
              <a:ea typeface="Calibri"/>
              <a:cs typeface="Calibri"/>
              <a:sym typeface="Calibri"/>
            </a:endParaRPr>
          </a:p>
        </p:txBody>
      </p:sp>
      <p:sp>
        <p:nvSpPr>
          <p:cNvPr id="368" name="Google Shape;368;p12"/>
          <p:cNvSpPr/>
          <p:nvPr/>
        </p:nvSpPr>
        <p:spPr>
          <a:xfrm>
            <a:off x="6141988" y="1994148"/>
            <a:ext cx="237708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Continuous data flow. Typical for IoT telemetry and real-time event streams.</a:t>
            </a:r>
            <a:endParaRPr sz="950">
              <a:solidFill>
                <a:schemeClr val="dk1"/>
              </a:solidFill>
              <a:latin typeface="Calibri"/>
              <a:ea typeface="Calibri"/>
              <a:cs typeface="Calibri"/>
              <a:sym typeface="Calibri"/>
            </a:endParaRPr>
          </a:p>
        </p:txBody>
      </p:sp>
      <p:sp>
        <p:nvSpPr>
          <p:cNvPr id="369" name="Google Shape;369;p12"/>
          <p:cNvSpPr/>
          <p:nvPr/>
        </p:nvSpPr>
        <p:spPr>
          <a:xfrm>
            <a:off x="406822" y="2857798"/>
            <a:ext cx="4103191" cy="1662113"/>
          </a:xfrm>
          <a:prstGeom prst="roundRect">
            <a:avLst>
              <a:gd fmla="val 34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12"/>
          <p:cNvSpPr/>
          <p:nvPr/>
        </p:nvSpPr>
        <p:spPr>
          <a:xfrm>
            <a:off x="530796" y="2981771"/>
            <a:ext cx="2099221"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200"/>
              <a:buFont typeface="Righteous"/>
              <a:buNone/>
            </a:pPr>
            <a:r>
              <a:rPr lang="en-US" sz="1200">
                <a:solidFill>
                  <a:srgbClr val="FFFFFF"/>
                </a:solidFill>
                <a:latin typeface="Righteous"/>
                <a:ea typeface="Righteous"/>
                <a:cs typeface="Righteous"/>
                <a:sym typeface="Righteous"/>
              </a:rPr>
              <a:t>Architecture Principles</a:t>
            </a:r>
            <a:endParaRPr sz="1200">
              <a:solidFill>
                <a:schemeClr val="dk1"/>
              </a:solidFill>
              <a:latin typeface="Calibri"/>
              <a:ea typeface="Calibri"/>
              <a:cs typeface="Calibri"/>
              <a:sym typeface="Calibri"/>
            </a:endParaRPr>
          </a:p>
        </p:txBody>
      </p:sp>
      <p:sp>
        <p:nvSpPr>
          <p:cNvPr id="371" name="Google Shape;371;p12"/>
          <p:cNvSpPr/>
          <p:nvPr/>
        </p:nvSpPr>
        <p:spPr>
          <a:xfrm>
            <a:off x="530796" y="3299594"/>
            <a:ext cx="3855244" cy="923999"/>
          </a:xfrm>
          <a:prstGeom prst="rect">
            <a:avLst/>
          </a:prstGeom>
          <a:noFill/>
          <a:ln>
            <a:noFill/>
          </a:ln>
        </p:spPr>
        <p:txBody>
          <a:bodyPr anchorCtr="0" anchor="t" bIns="0" lIns="0" spcFirstLastPara="1" rIns="0" wrap="square" tIns="0">
            <a:normAutofit/>
          </a:bodyPr>
          <a:lstStyle/>
          <a:p>
            <a:pPr indent="-342900" lvl="0" marL="342900" marR="0" rtl="0" algn="l">
              <a:lnSpc>
                <a:spcPct val="133000"/>
              </a:lnSpc>
              <a:spcBef>
                <a:spcPts val="0"/>
              </a:spcBef>
              <a:spcAft>
                <a:spcPts val="0"/>
              </a:spcAft>
              <a:buClr>
                <a:srgbClr val="FFFFFF"/>
              </a:buClr>
              <a:buSzPts val="950"/>
              <a:buFont typeface="Roboto"/>
              <a:buChar char="•"/>
            </a:pPr>
            <a:r>
              <a:rPr b="1" lang="en-US" sz="950">
                <a:solidFill>
                  <a:srgbClr val="FFFFFF"/>
                </a:solidFill>
                <a:latin typeface="Roboto"/>
                <a:ea typeface="Roboto"/>
                <a:cs typeface="Roboto"/>
                <a:sym typeface="Roboto"/>
              </a:rPr>
              <a:t>Placement flexibility</a:t>
            </a:r>
            <a:r>
              <a:rPr lang="en-US" sz="950">
                <a:solidFill>
                  <a:srgbClr val="FFFFFF"/>
                </a:solidFill>
                <a:latin typeface="Roboto"/>
                <a:ea typeface="Roboto"/>
                <a:cs typeface="Roboto"/>
                <a:sym typeface="Roboto"/>
              </a:rPr>
              <a:t>: operate where your data lives</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FFFFFF"/>
              </a:buClr>
              <a:buSzPts val="950"/>
              <a:buFont typeface="Roboto"/>
              <a:buChar char="•"/>
            </a:pPr>
            <a:r>
              <a:rPr b="1" lang="en-US" sz="950">
                <a:solidFill>
                  <a:srgbClr val="FFFFFF"/>
                </a:solidFill>
                <a:latin typeface="Roboto"/>
                <a:ea typeface="Roboto"/>
                <a:cs typeface="Roboto"/>
                <a:sym typeface="Roboto"/>
              </a:rPr>
              <a:t>Protocol diversity</a:t>
            </a:r>
            <a:r>
              <a:rPr lang="en-US" sz="950">
                <a:solidFill>
                  <a:srgbClr val="FFFFFF"/>
                </a:solidFill>
                <a:latin typeface="Roboto"/>
                <a:ea typeface="Roboto"/>
                <a:cs typeface="Roboto"/>
                <a:sym typeface="Roboto"/>
              </a:rPr>
              <a:t>: specialize per data type</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FFFFFF"/>
              </a:buClr>
              <a:buSzPts val="950"/>
              <a:buFont typeface="Roboto"/>
              <a:buChar char="•"/>
            </a:pPr>
            <a:r>
              <a:rPr b="1" lang="en-US" sz="950">
                <a:solidFill>
                  <a:srgbClr val="FFFFFF"/>
                </a:solidFill>
                <a:latin typeface="Roboto"/>
                <a:ea typeface="Roboto"/>
                <a:cs typeface="Roboto"/>
                <a:sym typeface="Roboto"/>
              </a:rPr>
              <a:t>Independent scaling</a:t>
            </a:r>
            <a:r>
              <a:rPr lang="en-US" sz="950">
                <a:solidFill>
                  <a:srgbClr val="FFFFFF"/>
                </a:solidFill>
                <a:latin typeface="Roboto"/>
                <a:ea typeface="Roboto"/>
                <a:cs typeface="Roboto"/>
                <a:sym typeface="Roboto"/>
              </a:rPr>
              <a:t>: no impact on governance or policies</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FFFFFF"/>
              </a:buClr>
              <a:buSzPts val="950"/>
              <a:buFont typeface="Roboto"/>
              <a:buChar char="•"/>
            </a:pPr>
            <a:r>
              <a:rPr b="1" lang="en-US" sz="950">
                <a:solidFill>
                  <a:srgbClr val="FFFFFF"/>
                </a:solidFill>
                <a:latin typeface="Roboto"/>
                <a:ea typeface="Roboto"/>
                <a:cs typeface="Roboto"/>
                <a:sym typeface="Roboto"/>
              </a:rPr>
              <a:t>Security boundaries</a:t>
            </a:r>
            <a:r>
              <a:rPr lang="en-US" sz="950">
                <a:solidFill>
                  <a:srgbClr val="FFFFFF"/>
                </a:solidFill>
                <a:latin typeface="Roboto"/>
                <a:ea typeface="Roboto"/>
                <a:cs typeface="Roboto"/>
                <a:sym typeface="Roboto"/>
              </a:rPr>
              <a:t>: trust decisions stay in Control Plane</a:t>
            </a:r>
            <a:endParaRPr sz="950">
              <a:solidFill>
                <a:schemeClr val="dk1"/>
              </a:solidFill>
              <a:latin typeface="Calibri"/>
              <a:ea typeface="Calibri"/>
              <a:cs typeface="Calibri"/>
              <a:sym typeface="Calibri"/>
            </a:endParaRPr>
          </a:p>
        </p:txBody>
      </p:sp>
      <p:sp>
        <p:nvSpPr>
          <p:cNvPr id="372" name="Google Shape;372;p12"/>
          <p:cNvSpPr/>
          <p:nvPr/>
        </p:nvSpPr>
        <p:spPr>
          <a:xfrm>
            <a:off x="4728046" y="2981771"/>
            <a:ext cx="20077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Registration via PDC</a:t>
            </a:r>
            <a:endParaRPr sz="1200">
              <a:solidFill>
                <a:schemeClr val="dk1"/>
              </a:solidFill>
              <a:latin typeface="Calibri"/>
              <a:ea typeface="Calibri"/>
              <a:cs typeface="Calibri"/>
              <a:sym typeface="Calibri"/>
            </a:endParaRPr>
          </a:p>
        </p:txBody>
      </p:sp>
      <p:sp>
        <p:nvSpPr>
          <p:cNvPr id="373" name="Google Shape;373;p12"/>
          <p:cNvSpPr/>
          <p:nvPr/>
        </p:nvSpPr>
        <p:spPr>
          <a:xfrm>
            <a:off x="4728046" y="3299594"/>
            <a:ext cx="3924598" cy="110869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Register via </a:t>
            </a:r>
            <a:r>
              <a:rPr lang="en-US" sz="950">
                <a:solidFill>
                  <a:srgbClr val="01122E"/>
                </a:solidFill>
                <a:highlight>
                  <a:srgbClr val="F2F2F2"/>
                </a:highlight>
                <a:latin typeface="Consolas"/>
                <a:ea typeface="Consolas"/>
                <a:cs typeface="Consolas"/>
                <a:sym typeface="Consolas"/>
              </a:rPr>
              <a:t>POST</a:t>
            </a:r>
            <a:r>
              <a:rPr lang="en-US" sz="950">
                <a:solidFill>
                  <a:srgbClr val="01122E"/>
                </a:solidFill>
                <a:latin typeface="Roboto"/>
                <a:ea typeface="Roboto"/>
                <a:cs typeface="Roboto"/>
                <a:sym typeface="Roboto"/>
              </a:rPr>
              <a:t> with the URL endpoint for signaling and the supported source/transfer types. Interop via EDC SDKs in Go, Java, Rust, and .NET.</a:t>
            </a:r>
            <a:endParaRPr sz="950">
              <a:solidFill>
                <a:schemeClr val="dk1"/>
              </a:solidFill>
              <a:latin typeface="Calibri"/>
              <a:ea typeface="Calibri"/>
              <a:cs typeface="Calibri"/>
              <a:sym typeface="Calibri"/>
            </a:endParaRPr>
          </a:p>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For simple file/JSON over HTTP: </a:t>
            </a:r>
            <a:r>
              <a:rPr b="1" lang="en-US" sz="950">
                <a:solidFill>
                  <a:srgbClr val="01122E"/>
                </a:solidFill>
                <a:latin typeface="Roboto"/>
                <a:ea typeface="Roboto"/>
                <a:cs typeface="Roboto"/>
                <a:sym typeface="Roboto"/>
              </a:rPr>
              <a:t>minimal custom code needed</a:t>
            </a:r>
            <a:r>
              <a:rPr lang="en-US" sz="950">
                <a:solidFill>
                  <a:srgbClr val="01122E"/>
                </a:solidFill>
                <a:latin typeface="Roboto"/>
                <a:ea typeface="Roboto"/>
                <a:cs typeface="Roboto"/>
                <a:sym typeface="Roboto"/>
              </a:rPr>
              <a:t>. The PDC handles the rest.</a:t>
            </a:r>
            <a:endParaRPr sz="95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3"/>
          <p:cNvSpPr/>
          <p:nvPr/>
        </p:nvSpPr>
        <p:spPr>
          <a:xfrm>
            <a:off x="496119" y="512415"/>
            <a:ext cx="4232970" cy="27131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700"/>
              <a:buFont typeface="Righteous"/>
              <a:buNone/>
            </a:pPr>
            <a:r>
              <a:rPr lang="en-US" sz="1700">
                <a:solidFill>
                  <a:srgbClr val="01122E"/>
                </a:solidFill>
                <a:latin typeface="Righteous"/>
                <a:ea typeface="Righteous"/>
                <a:cs typeface="Righteous"/>
                <a:sym typeface="Righteous"/>
              </a:rPr>
              <a:t>Data Plane and Transfer Lifecycle (EDC Interoperability)</a:t>
            </a:r>
            <a:endParaRPr sz="1700">
              <a:solidFill>
                <a:schemeClr val="dk1"/>
              </a:solidFill>
              <a:latin typeface="Calibri"/>
              <a:ea typeface="Calibri"/>
              <a:cs typeface="Calibri"/>
              <a:sym typeface="Calibri"/>
            </a:endParaRPr>
          </a:p>
        </p:txBody>
      </p:sp>
      <p:sp>
        <p:nvSpPr>
          <p:cNvPr id="380" name="Google Shape;380;p13"/>
          <p:cNvSpPr/>
          <p:nvPr/>
        </p:nvSpPr>
        <p:spPr>
          <a:xfrm>
            <a:off x="496119" y="905247"/>
            <a:ext cx="8608963" cy="118095"/>
          </a:xfrm>
          <a:prstGeom prst="rect">
            <a:avLst/>
          </a:prstGeom>
          <a:noFill/>
          <a:ln>
            <a:noFill/>
          </a:ln>
        </p:spPr>
        <p:txBody>
          <a:bodyPr anchorCtr="0" anchor="t" bIns="0" lIns="0" spcFirstLastPara="1" rIns="0" wrap="square" tIns="0">
            <a:noAutofit/>
          </a:bodyPr>
          <a:lstStyle/>
          <a:p>
            <a:pPr indent="0" lvl="0" marL="0" marR="0" rtl="0" algn="l">
              <a:lnSpc>
                <a:spcPct val="113000"/>
              </a:lnSpc>
              <a:spcBef>
                <a:spcPts val="0"/>
              </a:spcBef>
              <a:spcAft>
                <a:spcPts val="0"/>
              </a:spcAft>
              <a:buClr>
                <a:srgbClr val="01122E"/>
              </a:buClr>
              <a:buSzPts val="650"/>
              <a:buFont typeface="Roboto"/>
              <a:buNone/>
            </a:pPr>
            <a:r>
              <a:rPr lang="en-US" sz="650">
                <a:solidFill>
                  <a:srgbClr val="01122E"/>
                </a:solidFill>
                <a:latin typeface="Roboto"/>
                <a:ea typeface="Roboto"/>
                <a:cs typeface="Roboto"/>
                <a:sym typeface="Roboto"/>
              </a:rPr>
              <a:t>The Data Plane handles the actual data transfer lifecycle between participants (EDC-based data planes). Understanding the state transitions (initiate, start, suspend, terminate) is critical for debugging and building robust Data Planes.</a:t>
            </a:r>
            <a:endParaRPr sz="650">
              <a:solidFill>
                <a:schemeClr val="dk1"/>
              </a:solidFill>
              <a:latin typeface="Calibri"/>
              <a:ea typeface="Calibri"/>
              <a:cs typeface="Calibri"/>
              <a:sym typeface="Calibri"/>
            </a:endParaRPr>
          </a:p>
        </p:txBody>
      </p:sp>
      <p:pic>
        <p:nvPicPr>
          <p:cNvPr descr="preencoded.png" id="381" name="Google Shape;381;p13"/>
          <p:cNvPicPr preferRelativeResize="0"/>
          <p:nvPr/>
        </p:nvPicPr>
        <p:blipFill rotWithShape="1">
          <a:blip r:embed="rId3">
            <a:alphaModFix/>
          </a:blip>
          <a:srcRect b="0" l="0" r="0" t="0"/>
          <a:stretch/>
        </p:blipFill>
        <p:spPr>
          <a:xfrm>
            <a:off x="1975693" y="1091654"/>
            <a:ext cx="5192613" cy="2750344"/>
          </a:xfrm>
          <a:prstGeom prst="rect">
            <a:avLst/>
          </a:prstGeom>
          <a:noFill/>
          <a:ln>
            <a:noFill/>
          </a:ln>
        </p:spPr>
      </p:pic>
      <p:sp>
        <p:nvSpPr>
          <p:cNvPr id="382" name="Google Shape;382;p13"/>
          <p:cNvSpPr/>
          <p:nvPr/>
        </p:nvSpPr>
        <p:spPr>
          <a:xfrm>
            <a:off x="2237423" y="3057319"/>
            <a:ext cx="1283874" cy="160484"/>
          </a:xfrm>
          <a:prstGeom prst="rect">
            <a:avLst/>
          </a:prstGeom>
          <a:noFill/>
          <a:ln>
            <a:noFill/>
          </a:ln>
        </p:spPr>
        <p:txBody>
          <a:bodyPr anchorCtr="0" anchor="t" bIns="0" lIns="0" spcFirstLastPara="1" rIns="0" wrap="square" tIns="0">
            <a:noAutofit/>
          </a:bodyPr>
          <a:lstStyle/>
          <a:p>
            <a:pPr indent="0" lvl="0" marL="0" marR="0" rtl="0" algn="r">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START</a:t>
            </a:r>
            <a:endParaRPr sz="1000">
              <a:solidFill>
                <a:schemeClr val="dk1"/>
              </a:solidFill>
              <a:latin typeface="Calibri"/>
              <a:ea typeface="Calibri"/>
              <a:cs typeface="Calibri"/>
              <a:sym typeface="Calibri"/>
            </a:endParaRPr>
          </a:p>
        </p:txBody>
      </p:sp>
      <p:sp>
        <p:nvSpPr>
          <p:cNvPr id="383" name="Google Shape;383;p13"/>
          <p:cNvSpPr/>
          <p:nvPr/>
        </p:nvSpPr>
        <p:spPr>
          <a:xfrm>
            <a:off x="2603326" y="3263451"/>
            <a:ext cx="1375171" cy="218259"/>
          </a:xfrm>
          <a:prstGeom prst="rect">
            <a:avLst/>
          </a:prstGeom>
          <a:noFill/>
          <a:ln>
            <a:noFill/>
          </a:ln>
        </p:spPr>
        <p:txBody>
          <a:bodyPr anchorCtr="0" anchor="t" bIns="0" lIns="0" spcFirstLastPara="1" rIns="0" wrap="square" tIns="0">
            <a:normAutofit/>
          </a:bodyPr>
          <a:lstStyle/>
          <a:p>
            <a:pPr indent="0" lvl="0" marL="0" marR="0" rtl="0" algn="r">
              <a:lnSpc>
                <a:spcPct val="89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Control Plane initiates transfer.</a:t>
            </a:r>
            <a:endParaRPr sz="800">
              <a:solidFill>
                <a:schemeClr val="dk1"/>
              </a:solidFill>
              <a:latin typeface="Calibri"/>
              <a:ea typeface="Calibri"/>
              <a:cs typeface="Calibri"/>
              <a:sym typeface="Calibri"/>
            </a:endParaRPr>
          </a:p>
        </p:txBody>
      </p:sp>
      <p:sp>
        <p:nvSpPr>
          <p:cNvPr id="384" name="Google Shape;384;p13"/>
          <p:cNvSpPr/>
          <p:nvPr/>
        </p:nvSpPr>
        <p:spPr>
          <a:xfrm>
            <a:off x="1735286" y="1451763"/>
            <a:ext cx="1283874" cy="160484"/>
          </a:xfrm>
          <a:prstGeom prst="rect">
            <a:avLst/>
          </a:prstGeom>
          <a:noFill/>
          <a:ln>
            <a:noFill/>
          </a:ln>
        </p:spPr>
        <p:txBody>
          <a:bodyPr anchorCtr="0" anchor="t" bIns="0" lIns="0" spcFirstLastPara="1" rIns="0" wrap="square" tIns="0">
            <a:noAutofit/>
          </a:bodyPr>
          <a:lstStyle/>
          <a:p>
            <a:pPr indent="0" lvl="0" marL="0" marR="0" rtl="0" algn="r">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SERVE</a:t>
            </a:r>
            <a:endParaRPr sz="1000">
              <a:solidFill>
                <a:schemeClr val="dk1"/>
              </a:solidFill>
              <a:latin typeface="Calibri"/>
              <a:ea typeface="Calibri"/>
              <a:cs typeface="Calibri"/>
              <a:sym typeface="Calibri"/>
            </a:endParaRPr>
          </a:p>
        </p:txBody>
      </p:sp>
      <p:sp>
        <p:nvSpPr>
          <p:cNvPr id="385" name="Google Shape;385;p13"/>
          <p:cNvSpPr/>
          <p:nvPr/>
        </p:nvSpPr>
        <p:spPr>
          <a:xfrm>
            <a:off x="2101188" y="1657896"/>
            <a:ext cx="1375171" cy="218258"/>
          </a:xfrm>
          <a:prstGeom prst="rect">
            <a:avLst/>
          </a:prstGeom>
          <a:noFill/>
          <a:ln>
            <a:noFill/>
          </a:ln>
        </p:spPr>
        <p:txBody>
          <a:bodyPr anchorCtr="0" anchor="t" bIns="0" lIns="0" spcFirstLastPara="1" rIns="0" wrap="square" tIns="0">
            <a:normAutofit/>
          </a:bodyPr>
          <a:lstStyle/>
          <a:p>
            <a:pPr indent="0" lvl="0" marL="0" marR="0" rtl="0" algn="r">
              <a:lnSpc>
                <a:spcPct val="89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Data Plane serves data to Consumer.</a:t>
            </a:r>
            <a:endParaRPr sz="800">
              <a:solidFill>
                <a:schemeClr val="dk1"/>
              </a:solidFill>
              <a:latin typeface="Calibri"/>
              <a:ea typeface="Calibri"/>
              <a:cs typeface="Calibri"/>
              <a:sym typeface="Calibri"/>
            </a:endParaRPr>
          </a:p>
        </p:txBody>
      </p:sp>
      <p:sp>
        <p:nvSpPr>
          <p:cNvPr id="386" name="Google Shape;386;p13"/>
          <p:cNvSpPr/>
          <p:nvPr/>
        </p:nvSpPr>
        <p:spPr>
          <a:xfrm>
            <a:off x="5182485" y="1451763"/>
            <a:ext cx="1741074" cy="16048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SUSPEND</a:t>
            </a:r>
            <a:endParaRPr sz="1000">
              <a:solidFill>
                <a:schemeClr val="dk1"/>
              </a:solidFill>
              <a:latin typeface="Calibri"/>
              <a:ea typeface="Calibri"/>
              <a:cs typeface="Calibri"/>
              <a:sym typeface="Calibri"/>
            </a:endParaRPr>
          </a:p>
        </p:txBody>
      </p:sp>
      <p:sp>
        <p:nvSpPr>
          <p:cNvPr id="387" name="Google Shape;387;p13"/>
          <p:cNvSpPr/>
          <p:nvPr/>
        </p:nvSpPr>
        <p:spPr>
          <a:xfrm>
            <a:off x="5182485" y="1657896"/>
            <a:ext cx="1375172" cy="218258"/>
          </a:xfrm>
          <a:prstGeom prst="rect">
            <a:avLst/>
          </a:prstGeom>
          <a:noFill/>
          <a:ln>
            <a:noFill/>
          </a:ln>
        </p:spPr>
        <p:txBody>
          <a:bodyPr anchorCtr="0" anchor="t" bIns="0" lIns="0" spcFirstLastPara="1" rIns="0" wrap="square" tIns="0">
            <a:normAutofit/>
          </a:bodyPr>
          <a:lstStyle/>
          <a:p>
            <a:pPr indent="0" lvl="0" marL="0" marR="0" rtl="0" algn="l">
              <a:lnSpc>
                <a:spcPct val="89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Optional pause before resuming or ending.</a:t>
            </a:r>
            <a:endParaRPr sz="800">
              <a:solidFill>
                <a:schemeClr val="dk1"/>
              </a:solidFill>
              <a:latin typeface="Calibri"/>
              <a:ea typeface="Calibri"/>
              <a:cs typeface="Calibri"/>
              <a:sym typeface="Calibri"/>
            </a:endParaRPr>
          </a:p>
        </p:txBody>
      </p:sp>
      <p:sp>
        <p:nvSpPr>
          <p:cNvPr id="388" name="Google Shape;388;p13"/>
          <p:cNvSpPr/>
          <p:nvPr/>
        </p:nvSpPr>
        <p:spPr>
          <a:xfrm>
            <a:off x="5667504" y="3057408"/>
            <a:ext cx="1741074" cy="16048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TERMINATE</a:t>
            </a:r>
            <a:endParaRPr sz="1000">
              <a:solidFill>
                <a:schemeClr val="dk1"/>
              </a:solidFill>
              <a:latin typeface="Calibri"/>
              <a:ea typeface="Calibri"/>
              <a:cs typeface="Calibri"/>
              <a:sym typeface="Calibri"/>
            </a:endParaRPr>
          </a:p>
        </p:txBody>
      </p:sp>
      <p:sp>
        <p:nvSpPr>
          <p:cNvPr id="389" name="Google Shape;389;p13"/>
          <p:cNvSpPr/>
          <p:nvPr/>
        </p:nvSpPr>
        <p:spPr>
          <a:xfrm>
            <a:off x="5667504" y="3263541"/>
            <a:ext cx="1375171" cy="218258"/>
          </a:xfrm>
          <a:prstGeom prst="rect">
            <a:avLst/>
          </a:prstGeom>
          <a:noFill/>
          <a:ln>
            <a:noFill/>
          </a:ln>
        </p:spPr>
        <p:txBody>
          <a:bodyPr anchorCtr="0" anchor="t" bIns="0" lIns="0" spcFirstLastPara="1" rIns="0" wrap="square" tIns="0">
            <a:normAutofit/>
          </a:bodyPr>
          <a:lstStyle/>
          <a:p>
            <a:pPr indent="0" lvl="0" marL="0" marR="0" rtl="0" algn="l">
              <a:lnSpc>
                <a:spcPct val="89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End of transfer and resource cleanup.</a:t>
            </a:r>
            <a:endParaRPr sz="800">
              <a:solidFill>
                <a:schemeClr val="dk1"/>
              </a:solidFill>
              <a:latin typeface="Calibri"/>
              <a:ea typeface="Calibri"/>
              <a:cs typeface="Calibri"/>
              <a:sym typeface="Calibri"/>
            </a:endParaRPr>
          </a:p>
        </p:txBody>
      </p:sp>
      <p:sp>
        <p:nvSpPr>
          <p:cNvPr id="390" name="Google Shape;390;p13"/>
          <p:cNvSpPr/>
          <p:nvPr/>
        </p:nvSpPr>
        <p:spPr>
          <a:xfrm>
            <a:off x="433611" y="3910310"/>
            <a:ext cx="4095006" cy="720775"/>
          </a:xfrm>
          <a:prstGeom prst="roundRect">
            <a:avLst>
              <a:gd fmla="val 793"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13"/>
          <p:cNvSpPr/>
          <p:nvPr/>
        </p:nvSpPr>
        <p:spPr>
          <a:xfrm>
            <a:off x="520378" y="3971032"/>
            <a:ext cx="2086421" cy="135657"/>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850"/>
              <a:buFont typeface="Righteous"/>
              <a:buNone/>
            </a:pPr>
            <a:r>
              <a:rPr lang="en-US" sz="850">
                <a:solidFill>
                  <a:srgbClr val="FFFFFF"/>
                </a:solidFill>
                <a:latin typeface="Righteous"/>
                <a:ea typeface="Righteous"/>
                <a:cs typeface="Righteous"/>
                <a:sym typeface="Righteous"/>
              </a:rPr>
              <a:t>Endpoint Data References (EDR)</a:t>
            </a:r>
            <a:endParaRPr sz="850">
              <a:solidFill>
                <a:schemeClr val="dk1"/>
              </a:solidFill>
              <a:latin typeface="Calibri"/>
              <a:ea typeface="Calibri"/>
              <a:cs typeface="Calibri"/>
              <a:sym typeface="Calibri"/>
            </a:endParaRPr>
          </a:p>
        </p:txBody>
      </p:sp>
      <p:sp>
        <p:nvSpPr>
          <p:cNvPr id="392" name="Google Shape;392;p13"/>
          <p:cNvSpPr/>
          <p:nvPr/>
        </p:nvSpPr>
        <p:spPr>
          <a:xfrm>
            <a:off x="520378" y="4167411"/>
            <a:ext cx="3921472" cy="236190"/>
          </a:xfrm>
          <a:prstGeom prst="rect">
            <a:avLst/>
          </a:prstGeom>
          <a:noFill/>
          <a:ln>
            <a:noFill/>
          </a:ln>
        </p:spPr>
        <p:txBody>
          <a:bodyPr anchorCtr="0" anchor="t" bIns="0" lIns="0" spcFirstLastPara="1" rIns="0" wrap="square" tIns="0">
            <a:normAutofit/>
          </a:bodyPr>
          <a:lstStyle/>
          <a:p>
            <a:pPr indent="0" lvl="0" marL="0" marR="0" rtl="0" algn="l">
              <a:lnSpc>
                <a:spcPct val="113000"/>
              </a:lnSpc>
              <a:spcBef>
                <a:spcPts val="0"/>
              </a:spcBef>
              <a:spcAft>
                <a:spcPts val="0"/>
              </a:spcAft>
              <a:buClr>
                <a:srgbClr val="FFFFFF"/>
              </a:buClr>
              <a:buSzPts val="650"/>
              <a:buFont typeface="Roboto"/>
              <a:buNone/>
            </a:pPr>
            <a:r>
              <a:rPr lang="en-US" sz="650">
                <a:solidFill>
                  <a:srgbClr val="FFFFFF"/>
                </a:solidFill>
                <a:latin typeface="Roboto"/>
                <a:ea typeface="Roboto"/>
                <a:cs typeface="Roboto"/>
                <a:sym typeface="Roboto"/>
              </a:rPr>
              <a:t>After successful negotiation, the Consumer receives an EDR containing a time-limited access token and endpoint URL. The Data Plane validates the token before serving any data: no token, no data.</a:t>
            </a:r>
            <a:endParaRPr sz="650">
              <a:solidFill>
                <a:schemeClr val="dk1"/>
              </a:solidFill>
              <a:latin typeface="Calibri"/>
              <a:ea typeface="Calibri"/>
              <a:cs typeface="Calibri"/>
              <a:sym typeface="Calibri"/>
            </a:endParaRPr>
          </a:p>
        </p:txBody>
      </p:sp>
      <p:sp>
        <p:nvSpPr>
          <p:cNvPr id="393" name="Google Shape;393;p13"/>
          <p:cNvSpPr/>
          <p:nvPr/>
        </p:nvSpPr>
        <p:spPr>
          <a:xfrm>
            <a:off x="4682654" y="3971032"/>
            <a:ext cx="1632496" cy="135657"/>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850"/>
              <a:buFont typeface="Righteous"/>
              <a:buNone/>
            </a:pPr>
            <a:r>
              <a:rPr lang="en-US" sz="850">
                <a:solidFill>
                  <a:srgbClr val="01122E"/>
                </a:solidFill>
                <a:latin typeface="Righteous"/>
                <a:ea typeface="Righteous"/>
                <a:cs typeface="Righteous"/>
                <a:sym typeface="Righteous"/>
              </a:rPr>
              <a:t>Capability Registration</a:t>
            </a:r>
            <a:endParaRPr sz="850">
              <a:solidFill>
                <a:schemeClr val="dk1"/>
              </a:solidFill>
              <a:latin typeface="Calibri"/>
              <a:ea typeface="Calibri"/>
              <a:cs typeface="Calibri"/>
              <a:sym typeface="Calibri"/>
            </a:endParaRPr>
          </a:p>
        </p:txBody>
      </p:sp>
      <p:sp>
        <p:nvSpPr>
          <p:cNvPr id="394" name="Google Shape;394;p13"/>
          <p:cNvSpPr/>
          <p:nvPr/>
        </p:nvSpPr>
        <p:spPr>
          <a:xfrm>
            <a:off x="4682654" y="4167411"/>
            <a:ext cx="3969990" cy="408980"/>
          </a:xfrm>
          <a:prstGeom prst="rect">
            <a:avLst/>
          </a:prstGeom>
          <a:noFill/>
          <a:ln>
            <a:noFill/>
          </a:ln>
        </p:spPr>
        <p:txBody>
          <a:bodyPr anchorCtr="0" anchor="t" bIns="0" lIns="0" spcFirstLastPara="1" rIns="0" wrap="square" tIns="0">
            <a:normAutofit/>
          </a:bodyPr>
          <a:lstStyle/>
          <a:p>
            <a:pPr indent="0" lvl="0" marL="0" marR="0" rtl="0" algn="l">
              <a:lnSpc>
                <a:spcPct val="113000"/>
              </a:lnSpc>
              <a:spcBef>
                <a:spcPts val="0"/>
              </a:spcBef>
              <a:spcAft>
                <a:spcPts val="0"/>
              </a:spcAft>
              <a:buClr>
                <a:srgbClr val="01122E"/>
              </a:buClr>
              <a:buSzPts val="650"/>
              <a:buFont typeface="Roboto"/>
              <a:buNone/>
            </a:pPr>
            <a:r>
              <a:rPr lang="en-US" sz="650">
                <a:solidFill>
                  <a:srgbClr val="01122E"/>
                </a:solidFill>
                <a:latin typeface="Roboto"/>
                <a:ea typeface="Roboto"/>
                <a:cs typeface="Roboto"/>
                <a:sym typeface="Roboto"/>
              </a:rPr>
              <a:t>Data Planes declare their supported source types and transfer types at registration time. The Control Plane routes each transfer to the correct Data Plane based on declared capabilities.</a:t>
            </a:r>
            <a:endParaRPr sz="650">
              <a:solidFill>
                <a:schemeClr val="dk1"/>
              </a:solidFill>
              <a:latin typeface="Calibri"/>
              <a:ea typeface="Calibri"/>
              <a:cs typeface="Calibri"/>
              <a:sym typeface="Calibri"/>
            </a:endParaRPr>
          </a:p>
          <a:p>
            <a:pPr indent="0" lvl="0" marL="0" marR="0" rtl="0" algn="l">
              <a:lnSpc>
                <a:spcPct val="113000"/>
              </a:lnSpc>
              <a:spcBef>
                <a:spcPts val="400"/>
              </a:spcBef>
              <a:spcAft>
                <a:spcPts val="0"/>
              </a:spcAft>
              <a:buClr>
                <a:srgbClr val="01122E"/>
              </a:buClr>
              <a:buSzPts val="650"/>
              <a:buFont typeface="Roboto"/>
              <a:buNone/>
            </a:pPr>
            <a:r>
              <a:rPr b="1" lang="en-US" sz="650">
                <a:solidFill>
                  <a:srgbClr val="01122E"/>
                </a:solidFill>
                <a:latin typeface="Roboto"/>
                <a:ea typeface="Roboto"/>
                <a:cs typeface="Roboto"/>
                <a:sym typeface="Roboto"/>
              </a:rPr>
              <a:t>Deploy anywhere:</a:t>
            </a:r>
            <a:r>
              <a:rPr lang="en-US" sz="650">
                <a:solidFill>
                  <a:srgbClr val="01122E"/>
                </a:solidFill>
                <a:latin typeface="Roboto"/>
                <a:ea typeface="Roboto"/>
                <a:cs typeface="Roboto"/>
                <a:sym typeface="Roboto"/>
              </a:rPr>
              <a:t> On-prem, VMs, Cloud, or Managed infrastructure.</a:t>
            </a:r>
            <a:endParaRPr sz="65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14"/>
          <p:cNvSpPr/>
          <p:nvPr/>
        </p:nvSpPr>
        <p:spPr>
          <a:xfrm>
            <a:off x="496119" y="495002"/>
            <a:ext cx="6840438"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Step 3: Identity Hub &amp; Decentralized Identity</a:t>
            </a:r>
            <a:endParaRPr sz="2400">
              <a:solidFill>
                <a:schemeClr val="dk1"/>
              </a:solidFill>
              <a:latin typeface="Calibri"/>
              <a:ea typeface="Calibri"/>
              <a:cs typeface="Calibri"/>
              <a:sym typeface="Calibri"/>
            </a:endParaRPr>
          </a:p>
        </p:txBody>
      </p:sp>
      <p:sp>
        <p:nvSpPr>
          <p:cNvPr id="401" name="Google Shape;401;p14"/>
          <p:cNvSpPr/>
          <p:nvPr/>
        </p:nvSpPr>
        <p:spPr>
          <a:xfrm>
            <a:off x="496119" y="1130573"/>
            <a:ext cx="860896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Each participant's credential wallet: managing DIDs, storing Verifiable Credentials, and composing cryptographic proofs for peer-to-peer trust.</a:t>
            </a:r>
            <a:endParaRPr sz="950">
              <a:solidFill>
                <a:schemeClr val="dk1"/>
              </a:solidFill>
              <a:latin typeface="Calibri"/>
              <a:ea typeface="Calibri"/>
              <a:cs typeface="Calibri"/>
              <a:sym typeface="Calibri"/>
            </a:endParaRPr>
          </a:p>
        </p:txBody>
      </p:sp>
      <p:sp>
        <p:nvSpPr>
          <p:cNvPr descr="preencoded.png" id="402" name="Google Shape;402;p14"/>
          <p:cNvSpPr/>
          <p:nvPr/>
        </p:nvSpPr>
        <p:spPr>
          <a:xfrm>
            <a:off x="496119" y="1468562"/>
            <a:ext cx="310083" cy="310083"/>
          </a:xfrm>
          <a:prstGeom prst="rect">
            <a:avLst/>
          </a:prstGeom>
          <a:noFill/>
          <a:ln>
            <a:noFill/>
          </a:ln>
        </p:spPr>
      </p:sp>
      <p:sp>
        <p:nvSpPr>
          <p:cNvPr id="403" name="Google Shape;403;p14"/>
          <p:cNvSpPr/>
          <p:nvPr/>
        </p:nvSpPr>
        <p:spPr>
          <a:xfrm>
            <a:off x="496119" y="1933649"/>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DID Management</a:t>
            </a:r>
            <a:endParaRPr sz="1200">
              <a:solidFill>
                <a:schemeClr val="dk1"/>
              </a:solidFill>
              <a:latin typeface="Calibri"/>
              <a:ea typeface="Calibri"/>
              <a:cs typeface="Calibri"/>
              <a:sym typeface="Calibri"/>
            </a:endParaRPr>
          </a:p>
        </p:txBody>
      </p:sp>
      <p:sp>
        <p:nvSpPr>
          <p:cNvPr id="404" name="Google Shape;404;p14"/>
          <p:cNvSpPr/>
          <p:nvPr/>
        </p:nvSpPr>
        <p:spPr>
          <a:xfrm>
            <a:off x="496119" y="2201912"/>
            <a:ext cx="3998342" cy="4016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Creates </a:t>
            </a:r>
            <a:r>
              <a:rPr lang="en-US" sz="950">
                <a:solidFill>
                  <a:srgbClr val="01122E"/>
                </a:solidFill>
                <a:highlight>
                  <a:srgbClr val="F2F2F2"/>
                </a:highlight>
                <a:latin typeface="Consolas"/>
                <a:ea typeface="Consolas"/>
                <a:cs typeface="Consolas"/>
                <a:sym typeface="Consolas"/>
              </a:rPr>
              <a:t>did:web</a:t>
            </a:r>
            <a:r>
              <a:rPr lang="en-US" sz="950">
                <a:solidFill>
                  <a:srgbClr val="01122E"/>
                </a:solidFill>
                <a:latin typeface="Roboto"/>
                <a:ea typeface="Roboto"/>
                <a:cs typeface="Roboto"/>
                <a:sym typeface="Roboto"/>
              </a:rPr>
              <a:t> identifiers, manages signing keys, and publishes DID Documents to the web for resolution by any participant.</a:t>
            </a:r>
            <a:endParaRPr sz="950">
              <a:solidFill>
                <a:schemeClr val="dk1"/>
              </a:solidFill>
              <a:latin typeface="Calibri"/>
              <a:ea typeface="Calibri"/>
              <a:cs typeface="Calibri"/>
              <a:sym typeface="Calibri"/>
            </a:endParaRPr>
          </a:p>
        </p:txBody>
      </p:sp>
      <p:sp>
        <p:nvSpPr>
          <p:cNvPr descr="preencoded.png" id="405" name="Google Shape;405;p14"/>
          <p:cNvSpPr/>
          <p:nvPr/>
        </p:nvSpPr>
        <p:spPr>
          <a:xfrm>
            <a:off x="4649465" y="1468562"/>
            <a:ext cx="310083" cy="310083"/>
          </a:xfrm>
          <a:prstGeom prst="rect">
            <a:avLst/>
          </a:prstGeom>
          <a:noFill/>
          <a:ln>
            <a:noFill/>
          </a:ln>
        </p:spPr>
      </p:sp>
      <p:sp>
        <p:nvSpPr>
          <p:cNvPr id="406" name="Google Shape;406;p14"/>
          <p:cNvSpPr/>
          <p:nvPr/>
        </p:nvSpPr>
        <p:spPr>
          <a:xfrm>
            <a:off x="4649465" y="1933649"/>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Credential Storage</a:t>
            </a:r>
            <a:endParaRPr sz="1200">
              <a:solidFill>
                <a:schemeClr val="dk1"/>
              </a:solidFill>
              <a:latin typeface="Calibri"/>
              <a:ea typeface="Calibri"/>
              <a:cs typeface="Calibri"/>
              <a:sym typeface="Calibri"/>
            </a:endParaRPr>
          </a:p>
        </p:txBody>
      </p:sp>
      <p:sp>
        <p:nvSpPr>
          <p:cNvPr id="407" name="Google Shape;407;p14"/>
          <p:cNvSpPr/>
          <p:nvPr/>
        </p:nvSpPr>
        <p:spPr>
          <a:xfrm>
            <a:off x="4649465" y="2201912"/>
            <a:ext cx="3998416"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Stores Membership Credentials, Attribute Credentials, and Role-specific Credentials. The hub is the participant's authoritative credential source.</a:t>
            </a:r>
            <a:endParaRPr sz="950">
              <a:solidFill>
                <a:schemeClr val="dk1"/>
              </a:solidFill>
              <a:latin typeface="Calibri"/>
              <a:ea typeface="Calibri"/>
              <a:cs typeface="Calibri"/>
              <a:sym typeface="Calibri"/>
            </a:endParaRPr>
          </a:p>
        </p:txBody>
      </p:sp>
      <p:sp>
        <p:nvSpPr>
          <p:cNvPr descr="preencoded.png" id="408" name="Google Shape;408;p14"/>
          <p:cNvSpPr/>
          <p:nvPr/>
        </p:nvSpPr>
        <p:spPr>
          <a:xfrm>
            <a:off x="496119" y="2851621"/>
            <a:ext cx="310083" cy="310083"/>
          </a:xfrm>
          <a:prstGeom prst="rect">
            <a:avLst/>
          </a:prstGeom>
          <a:noFill/>
          <a:ln>
            <a:noFill/>
          </a:ln>
        </p:spPr>
      </p:sp>
      <p:sp>
        <p:nvSpPr>
          <p:cNvPr id="409" name="Google Shape;409;p14"/>
          <p:cNvSpPr/>
          <p:nvPr/>
        </p:nvSpPr>
        <p:spPr>
          <a:xfrm>
            <a:off x="496119" y="3316709"/>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Proof Composition</a:t>
            </a:r>
            <a:endParaRPr sz="1200">
              <a:solidFill>
                <a:schemeClr val="dk1"/>
              </a:solidFill>
              <a:latin typeface="Calibri"/>
              <a:ea typeface="Calibri"/>
              <a:cs typeface="Calibri"/>
              <a:sym typeface="Calibri"/>
            </a:endParaRPr>
          </a:p>
        </p:txBody>
      </p:sp>
      <p:sp>
        <p:nvSpPr>
          <p:cNvPr id="410" name="Google Shape;410;p14"/>
          <p:cNvSpPr/>
          <p:nvPr/>
        </p:nvSpPr>
        <p:spPr>
          <a:xfrm>
            <a:off x="496119" y="3584972"/>
            <a:ext cx="399834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Selects relevant credentials and composes cryptographic presentations for peer-to-peer identity verification, with no central authority in the loop.</a:t>
            </a:r>
            <a:endParaRPr sz="950">
              <a:solidFill>
                <a:schemeClr val="dk1"/>
              </a:solidFill>
              <a:latin typeface="Calibri"/>
              <a:ea typeface="Calibri"/>
              <a:cs typeface="Calibri"/>
              <a:sym typeface="Calibri"/>
            </a:endParaRPr>
          </a:p>
        </p:txBody>
      </p:sp>
      <p:sp>
        <p:nvSpPr>
          <p:cNvPr descr="preencoded.png" id="411" name="Google Shape;411;p14"/>
          <p:cNvSpPr/>
          <p:nvPr/>
        </p:nvSpPr>
        <p:spPr>
          <a:xfrm>
            <a:off x="4649465" y="2851621"/>
            <a:ext cx="310083" cy="310083"/>
          </a:xfrm>
          <a:prstGeom prst="rect">
            <a:avLst/>
          </a:prstGeom>
          <a:noFill/>
          <a:ln>
            <a:noFill/>
          </a:ln>
        </p:spPr>
      </p:sp>
      <p:sp>
        <p:nvSpPr>
          <p:cNvPr id="412" name="Google Shape;412;p14"/>
          <p:cNvSpPr/>
          <p:nvPr/>
        </p:nvSpPr>
        <p:spPr>
          <a:xfrm>
            <a:off x="4649465" y="3316709"/>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Verification</a:t>
            </a:r>
            <a:endParaRPr sz="1200">
              <a:solidFill>
                <a:schemeClr val="dk1"/>
              </a:solidFill>
              <a:latin typeface="Calibri"/>
              <a:ea typeface="Calibri"/>
              <a:cs typeface="Calibri"/>
              <a:sym typeface="Calibri"/>
            </a:endParaRPr>
          </a:p>
        </p:txBody>
      </p:sp>
      <p:sp>
        <p:nvSpPr>
          <p:cNvPr id="413" name="Google Shape;413;p14"/>
          <p:cNvSpPr/>
          <p:nvPr/>
        </p:nvSpPr>
        <p:spPr>
          <a:xfrm>
            <a:off x="4649465" y="3584972"/>
            <a:ext cx="3998416"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Checks signatures, validity periods, revocation status, and trust anchors, all at runtime during negotiation and transfer.</a:t>
            </a:r>
            <a:endParaRPr sz="950">
              <a:solidFill>
                <a:schemeClr val="dk1"/>
              </a:solidFill>
              <a:latin typeface="Calibri"/>
              <a:ea typeface="Calibri"/>
              <a:cs typeface="Calibri"/>
              <a:sym typeface="Calibri"/>
            </a:endParaRPr>
          </a:p>
        </p:txBody>
      </p:sp>
      <p:sp>
        <p:nvSpPr>
          <p:cNvPr id="414" name="Google Shape;414;p14"/>
          <p:cNvSpPr/>
          <p:nvPr/>
        </p:nvSpPr>
        <p:spPr>
          <a:xfrm>
            <a:off x="496119" y="4121423"/>
            <a:ext cx="8151763" cy="527000"/>
          </a:xfrm>
          <a:prstGeom prst="roundRect">
            <a:avLst>
              <a:gd fmla="val 1084" name="adj"/>
            </a:avLst>
          </a:prstGeom>
          <a:solidFill>
            <a:srgbClr val="B4D0F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415" name="Google Shape;415;p14"/>
          <p:cNvPicPr preferRelativeResize="0"/>
          <p:nvPr/>
        </p:nvPicPr>
        <p:blipFill rotWithShape="1">
          <a:blip r:embed="rId3">
            <a:alphaModFix/>
          </a:blip>
          <a:srcRect b="0" l="0" r="0" t="0"/>
          <a:stretch/>
        </p:blipFill>
        <p:spPr>
          <a:xfrm>
            <a:off x="620092" y="4305970"/>
            <a:ext cx="155004" cy="123974"/>
          </a:xfrm>
          <a:prstGeom prst="rect">
            <a:avLst/>
          </a:prstGeom>
          <a:noFill/>
          <a:ln>
            <a:noFill/>
          </a:ln>
        </p:spPr>
      </p:pic>
      <p:sp>
        <p:nvSpPr>
          <p:cNvPr id="416" name="Google Shape;416;p14"/>
          <p:cNvSpPr/>
          <p:nvPr/>
        </p:nvSpPr>
        <p:spPr>
          <a:xfrm>
            <a:off x="899071" y="4276353"/>
            <a:ext cx="8082037"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00000"/>
              </a:buClr>
              <a:buSzPts val="950"/>
              <a:buFont typeface="Roboto"/>
              <a:buNone/>
            </a:pPr>
            <a:r>
              <a:rPr b="1" lang="en-US" sz="950">
                <a:solidFill>
                  <a:srgbClr val="000000"/>
                </a:solidFill>
                <a:latin typeface="Roboto"/>
                <a:ea typeface="Roboto"/>
                <a:cs typeface="Roboto"/>
                <a:sym typeface="Roboto"/>
              </a:rPr>
              <a:t>Trust Sequence:</a:t>
            </a:r>
            <a:r>
              <a:rPr lang="en-US" sz="950">
                <a:solidFill>
                  <a:srgbClr val="000000"/>
                </a:solidFill>
                <a:latin typeface="Roboto"/>
                <a:ea typeface="Roboto"/>
                <a:cs typeface="Roboto"/>
                <a:sym typeface="Roboto"/>
              </a:rPr>
              <a:t> DID Creation → Credential Acquisition → Hub Storage → Proof Presentation → Verification → Policy Evaluation</a:t>
            </a:r>
            <a:endParaRPr sz="95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15"/>
          <p:cNvSpPr/>
          <p:nvPr/>
        </p:nvSpPr>
        <p:spPr>
          <a:xfrm>
            <a:off x="496119" y="794296"/>
            <a:ext cx="5897612"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Verifiable Credentials &amp; Trust Anchors</a:t>
            </a:r>
            <a:endParaRPr sz="2400">
              <a:solidFill>
                <a:schemeClr val="dk1"/>
              </a:solidFill>
              <a:latin typeface="Calibri"/>
              <a:ea typeface="Calibri"/>
              <a:cs typeface="Calibri"/>
              <a:sym typeface="Calibri"/>
            </a:endParaRPr>
          </a:p>
        </p:txBody>
      </p:sp>
      <p:sp>
        <p:nvSpPr>
          <p:cNvPr id="423" name="Google Shape;423;p15"/>
          <p:cNvSpPr/>
          <p:nvPr/>
        </p:nvSpPr>
        <p:spPr>
          <a:xfrm>
            <a:off x="496119" y="1429866"/>
            <a:ext cx="860896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Trust in a data space is attribute-based, not identity-based. You don't prove who you are; you prove what you are entitled to do.</a:t>
            </a:r>
            <a:endParaRPr sz="950">
              <a:solidFill>
                <a:schemeClr val="dk1"/>
              </a:solidFill>
              <a:latin typeface="Calibri"/>
              <a:ea typeface="Calibri"/>
              <a:cs typeface="Calibri"/>
              <a:sym typeface="Calibri"/>
            </a:endParaRPr>
          </a:p>
        </p:txBody>
      </p:sp>
      <p:sp>
        <p:nvSpPr>
          <p:cNvPr id="424" name="Google Shape;424;p15"/>
          <p:cNvSpPr/>
          <p:nvPr/>
        </p:nvSpPr>
        <p:spPr>
          <a:xfrm>
            <a:off x="496119" y="1891829"/>
            <a:ext cx="2649215"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Verifiable Credential Structure</a:t>
            </a:r>
            <a:endParaRPr sz="1200">
              <a:solidFill>
                <a:schemeClr val="dk1"/>
              </a:solidFill>
              <a:latin typeface="Calibri"/>
              <a:ea typeface="Calibri"/>
              <a:cs typeface="Calibri"/>
              <a:sym typeface="Calibri"/>
            </a:endParaRPr>
          </a:p>
        </p:txBody>
      </p:sp>
      <p:sp>
        <p:nvSpPr>
          <p:cNvPr id="425" name="Google Shape;425;p15"/>
          <p:cNvSpPr/>
          <p:nvPr/>
        </p:nvSpPr>
        <p:spPr>
          <a:xfrm>
            <a:off x="496119" y="2209651"/>
            <a:ext cx="3924598" cy="923999"/>
          </a:xfrm>
          <a:prstGeom prst="rect">
            <a:avLst/>
          </a:prstGeom>
          <a:noFill/>
          <a:ln>
            <a:noFill/>
          </a:ln>
        </p:spPr>
        <p:txBody>
          <a:bodyPr anchorCtr="0" anchor="t" bIns="0" lIns="0" spcFirstLastPara="1" rIns="0" wrap="square" tIns="0">
            <a:normAutofit/>
          </a:bodyPr>
          <a:lstStyle/>
          <a:p>
            <a:pPr indent="-342900" lvl="0" marL="342900" marR="0" rtl="0" algn="l">
              <a:lnSpc>
                <a:spcPct val="133000"/>
              </a:lnSpc>
              <a:spcBef>
                <a:spcPts val="0"/>
              </a:spcBef>
              <a:spcAft>
                <a:spcPts val="0"/>
              </a:spcAft>
              <a:buClr>
                <a:srgbClr val="01122E"/>
              </a:buClr>
              <a:buSzPts val="950"/>
              <a:buFont typeface="Roboto"/>
              <a:buChar char="•"/>
            </a:pPr>
            <a:r>
              <a:rPr b="1" lang="en-US" sz="950">
                <a:solidFill>
                  <a:srgbClr val="01122E"/>
                </a:solidFill>
                <a:latin typeface="Roboto"/>
                <a:ea typeface="Roboto"/>
                <a:cs typeface="Roboto"/>
                <a:sym typeface="Roboto"/>
              </a:rPr>
              <a:t>Claims</a:t>
            </a:r>
            <a:r>
              <a:rPr lang="en-US" sz="950">
                <a:solidFill>
                  <a:srgbClr val="01122E"/>
                </a:solidFill>
                <a:latin typeface="Roboto"/>
                <a:ea typeface="Roboto"/>
                <a:cs typeface="Roboto"/>
                <a:sym typeface="Roboto"/>
              </a:rPr>
              <a:t>: what is attested about the holder</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b="1" lang="en-US" sz="950">
                <a:solidFill>
                  <a:srgbClr val="01122E"/>
                </a:solidFill>
                <a:latin typeface="Roboto"/>
                <a:ea typeface="Roboto"/>
                <a:cs typeface="Roboto"/>
                <a:sym typeface="Roboto"/>
              </a:rPr>
              <a:t>Issuer Identity</a:t>
            </a:r>
            <a:r>
              <a:rPr lang="en-US" sz="950">
                <a:solidFill>
                  <a:srgbClr val="01122E"/>
                </a:solidFill>
                <a:latin typeface="Roboto"/>
                <a:ea typeface="Roboto"/>
                <a:cs typeface="Roboto"/>
                <a:sym typeface="Roboto"/>
              </a:rPr>
              <a:t>: who cryptographically signed it</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b="1" lang="en-US" sz="950">
                <a:solidFill>
                  <a:srgbClr val="01122E"/>
                </a:solidFill>
                <a:latin typeface="Roboto"/>
                <a:ea typeface="Roboto"/>
                <a:cs typeface="Roboto"/>
                <a:sym typeface="Roboto"/>
              </a:rPr>
              <a:t>Cryptographic Proofs</a:t>
            </a:r>
            <a:r>
              <a:rPr lang="en-US" sz="950">
                <a:solidFill>
                  <a:srgbClr val="01122E"/>
                </a:solidFill>
                <a:latin typeface="Roboto"/>
                <a:ea typeface="Roboto"/>
                <a:cs typeface="Roboto"/>
                <a:sym typeface="Roboto"/>
              </a:rPr>
              <a:t>: tamper-evident signature</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b="1" lang="en-US" sz="950">
                <a:solidFill>
                  <a:srgbClr val="01122E"/>
                </a:solidFill>
                <a:latin typeface="Roboto"/>
                <a:ea typeface="Roboto"/>
                <a:cs typeface="Roboto"/>
                <a:sym typeface="Roboto"/>
              </a:rPr>
              <a:t>Validity Periods</a:t>
            </a:r>
            <a:r>
              <a:rPr lang="en-US" sz="950">
                <a:solidFill>
                  <a:srgbClr val="01122E"/>
                </a:solidFill>
                <a:latin typeface="Roboto"/>
                <a:ea typeface="Roboto"/>
                <a:cs typeface="Roboto"/>
                <a:sym typeface="Roboto"/>
              </a:rPr>
              <a:t>: explicit expiration dates</a:t>
            </a:r>
            <a:endParaRPr sz="950">
              <a:solidFill>
                <a:schemeClr val="dk1"/>
              </a:solidFill>
              <a:latin typeface="Calibri"/>
              <a:ea typeface="Calibri"/>
              <a:cs typeface="Calibri"/>
              <a:sym typeface="Calibri"/>
            </a:endParaRPr>
          </a:p>
        </p:txBody>
      </p:sp>
      <p:sp>
        <p:nvSpPr>
          <p:cNvPr id="426" name="Google Shape;426;p15"/>
          <p:cNvSpPr/>
          <p:nvPr/>
        </p:nvSpPr>
        <p:spPr>
          <a:xfrm>
            <a:off x="496119" y="3257624"/>
            <a:ext cx="20077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Credential Lifecycle</a:t>
            </a:r>
            <a:endParaRPr sz="1200">
              <a:solidFill>
                <a:schemeClr val="dk1"/>
              </a:solidFill>
              <a:latin typeface="Calibri"/>
              <a:ea typeface="Calibri"/>
              <a:cs typeface="Calibri"/>
              <a:sym typeface="Calibri"/>
            </a:endParaRPr>
          </a:p>
        </p:txBody>
      </p:sp>
      <p:sp>
        <p:nvSpPr>
          <p:cNvPr id="427" name="Google Shape;427;p15"/>
          <p:cNvSpPr/>
          <p:nvPr/>
        </p:nvSpPr>
        <p:spPr>
          <a:xfrm>
            <a:off x="496119" y="3575447"/>
            <a:ext cx="3924598"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Issuance → Storage → Presentation → Verification → Renewal → Revocation. Trust Frameworks (e.g., Gaia-X, EBSI) define which issuers and credential types are accepted.</a:t>
            </a:r>
            <a:endParaRPr sz="950">
              <a:solidFill>
                <a:schemeClr val="dk1"/>
              </a:solidFill>
              <a:latin typeface="Calibri"/>
              <a:ea typeface="Calibri"/>
              <a:cs typeface="Calibri"/>
              <a:sym typeface="Calibri"/>
            </a:endParaRPr>
          </a:p>
        </p:txBody>
      </p:sp>
      <p:sp>
        <p:nvSpPr>
          <p:cNvPr id="428" name="Google Shape;428;p15"/>
          <p:cNvSpPr/>
          <p:nvPr/>
        </p:nvSpPr>
        <p:spPr>
          <a:xfrm>
            <a:off x="4638749" y="1767855"/>
            <a:ext cx="4103191" cy="2581275"/>
          </a:xfrm>
          <a:prstGeom prst="roundRect">
            <a:avLst>
              <a:gd fmla="val 221"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15"/>
          <p:cNvSpPr/>
          <p:nvPr/>
        </p:nvSpPr>
        <p:spPr>
          <a:xfrm>
            <a:off x="4762723" y="1891829"/>
            <a:ext cx="301391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200"/>
              <a:buFont typeface="Righteous"/>
              <a:buNone/>
            </a:pPr>
            <a:r>
              <a:rPr lang="en-US" sz="1200">
                <a:solidFill>
                  <a:srgbClr val="FFFFFF"/>
                </a:solidFill>
                <a:latin typeface="Righteous"/>
                <a:ea typeface="Righteous"/>
                <a:cs typeface="Righteous"/>
                <a:sym typeface="Righteous"/>
              </a:rPr>
              <a:t>Five Policy Levels Using Credentials</a:t>
            </a:r>
            <a:endParaRPr sz="1200">
              <a:solidFill>
                <a:schemeClr val="dk1"/>
              </a:solidFill>
              <a:latin typeface="Calibri"/>
              <a:ea typeface="Calibri"/>
              <a:cs typeface="Calibri"/>
              <a:sym typeface="Calibri"/>
            </a:endParaRPr>
          </a:p>
        </p:txBody>
      </p:sp>
      <p:sp>
        <p:nvSpPr>
          <p:cNvPr id="430" name="Google Shape;430;p15"/>
          <p:cNvSpPr/>
          <p:nvPr/>
        </p:nvSpPr>
        <p:spPr>
          <a:xfrm>
            <a:off x="4762723" y="2293404"/>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15"/>
          <p:cNvSpPr/>
          <p:nvPr/>
        </p:nvSpPr>
        <p:spPr>
          <a:xfrm>
            <a:off x="4948684" y="2225204"/>
            <a:ext cx="366928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b="1" lang="en-US" sz="950">
                <a:solidFill>
                  <a:srgbClr val="FFFFFF"/>
                </a:solidFill>
                <a:latin typeface="Roboto"/>
                <a:ea typeface="Roboto"/>
                <a:cs typeface="Roboto"/>
                <a:sym typeface="Roboto"/>
              </a:rPr>
              <a:t>Trust</a:t>
            </a:r>
            <a:r>
              <a:rPr lang="en-US" sz="950">
                <a:solidFill>
                  <a:srgbClr val="FFFFFF"/>
                </a:solidFill>
                <a:latin typeface="Roboto"/>
                <a:ea typeface="Roboto"/>
                <a:cs typeface="Roboto"/>
                <a:sym typeface="Roboto"/>
              </a:rPr>
              <a:t>: Trust contexts</a:t>
            </a:r>
            <a:endParaRPr sz="950">
              <a:solidFill>
                <a:schemeClr val="dk1"/>
              </a:solidFill>
              <a:latin typeface="Calibri"/>
              <a:ea typeface="Calibri"/>
              <a:cs typeface="Calibri"/>
              <a:sym typeface="Calibri"/>
            </a:endParaRPr>
          </a:p>
        </p:txBody>
      </p:sp>
      <p:sp>
        <p:nvSpPr>
          <p:cNvPr id="432" name="Google Shape;432;p15"/>
          <p:cNvSpPr/>
          <p:nvPr/>
        </p:nvSpPr>
        <p:spPr>
          <a:xfrm>
            <a:off x="4762723" y="2739889"/>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15"/>
          <p:cNvSpPr/>
          <p:nvPr/>
        </p:nvSpPr>
        <p:spPr>
          <a:xfrm>
            <a:off x="4948684" y="2671688"/>
            <a:ext cx="366928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b="1" lang="en-US" sz="950">
                <a:solidFill>
                  <a:srgbClr val="FFFFFF"/>
                </a:solidFill>
                <a:latin typeface="Roboto"/>
                <a:ea typeface="Roboto"/>
                <a:cs typeface="Roboto"/>
                <a:sym typeface="Roboto"/>
              </a:rPr>
              <a:t>Segmentation</a:t>
            </a:r>
            <a:r>
              <a:rPr lang="en-US" sz="950">
                <a:solidFill>
                  <a:srgbClr val="FFFFFF"/>
                </a:solidFill>
                <a:latin typeface="Roboto"/>
                <a:ea typeface="Roboto"/>
                <a:cs typeface="Roboto"/>
                <a:sym typeface="Roboto"/>
              </a:rPr>
              <a:t>: Catalog visibility by credential</a:t>
            </a:r>
            <a:endParaRPr sz="950">
              <a:solidFill>
                <a:schemeClr val="dk1"/>
              </a:solidFill>
              <a:latin typeface="Calibri"/>
              <a:ea typeface="Calibri"/>
              <a:cs typeface="Calibri"/>
              <a:sym typeface="Calibri"/>
            </a:endParaRPr>
          </a:p>
        </p:txBody>
      </p:sp>
      <p:sp>
        <p:nvSpPr>
          <p:cNvPr id="434" name="Google Shape;434;p15"/>
          <p:cNvSpPr/>
          <p:nvPr/>
        </p:nvSpPr>
        <p:spPr>
          <a:xfrm>
            <a:off x="4762723" y="3186373"/>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15"/>
          <p:cNvSpPr/>
          <p:nvPr/>
        </p:nvSpPr>
        <p:spPr>
          <a:xfrm>
            <a:off x="4948684" y="3118172"/>
            <a:ext cx="366928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b="1" lang="en-US" sz="950">
                <a:solidFill>
                  <a:srgbClr val="FFFFFF"/>
                </a:solidFill>
                <a:latin typeface="Roboto"/>
                <a:ea typeface="Roboto"/>
                <a:cs typeface="Roboto"/>
                <a:sym typeface="Roboto"/>
              </a:rPr>
              <a:t>Access</a:t>
            </a:r>
            <a:r>
              <a:rPr lang="en-US" sz="950">
                <a:solidFill>
                  <a:srgbClr val="FFFFFF"/>
                </a:solidFill>
                <a:latin typeface="Roboto"/>
                <a:ea typeface="Roboto"/>
                <a:cs typeface="Roboto"/>
                <a:sym typeface="Roboto"/>
              </a:rPr>
              <a:t>: Data sharing requirements</a:t>
            </a:r>
            <a:endParaRPr sz="950">
              <a:solidFill>
                <a:schemeClr val="dk1"/>
              </a:solidFill>
              <a:latin typeface="Calibri"/>
              <a:ea typeface="Calibri"/>
              <a:cs typeface="Calibri"/>
              <a:sym typeface="Calibri"/>
            </a:endParaRPr>
          </a:p>
        </p:txBody>
      </p:sp>
      <p:sp>
        <p:nvSpPr>
          <p:cNvPr id="436" name="Google Shape;436;p15"/>
          <p:cNvSpPr/>
          <p:nvPr/>
        </p:nvSpPr>
        <p:spPr>
          <a:xfrm>
            <a:off x="4762723" y="3632857"/>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15"/>
          <p:cNvSpPr/>
          <p:nvPr/>
        </p:nvSpPr>
        <p:spPr>
          <a:xfrm>
            <a:off x="4948684" y="3564657"/>
            <a:ext cx="366928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b="1" lang="en-US" sz="950">
                <a:solidFill>
                  <a:srgbClr val="FFFFFF"/>
                </a:solidFill>
                <a:latin typeface="Roboto"/>
                <a:ea typeface="Roboto"/>
                <a:cs typeface="Roboto"/>
                <a:sym typeface="Roboto"/>
              </a:rPr>
              <a:t>Contract</a:t>
            </a:r>
            <a:r>
              <a:rPr lang="en-US" sz="950">
                <a:solidFill>
                  <a:srgbClr val="FFFFFF"/>
                </a:solidFill>
                <a:latin typeface="Roboto"/>
                <a:ea typeface="Roboto"/>
                <a:cs typeface="Roboto"/>
                <a:sym typeface="Roboto"/>
              </a:rPr>
              <a:t>: Sharing agreements</a:t>
            </a:r>
            <a:endParaRPr sz="950">
              <a:solidFill>
                <a:schemeClr val="dk1"/>
              </a:solidFill>
              <a:latin typeface="Calibri"/>
              <a:ea typeface="Calibri"/>
              <a:cs typeface="Calibri"/>
              <a:sym typeface="Calibri"/>
            </a:endParaRPr>
          </a:p>
        </p:txBody>
      </p:sp>
      <p:sp>
        <p:nvSpPr>
          <p:cNvPr id="438" name="Google Shape;438;p15"/>
          <p:cNvSpPr/>
          <p:nvPr/>
        </p:nvSpPr>
        <p:spPr>
          <a:xfrm>
            <a:off x="4762723" y="4079342"/>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15"/>
          <p:cNvSpPr/>
          <p:nvPr/>
        </p:nvSpPr>
        <p:spPr>
          <a:xfrm>
            <a:off x="4948684" y="4011141"/>
            <a:ext cx="366928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b="1" lang="en-US" sz="950">
                <a:solidFill>
                  <a:srgbClr val="FFFFFF"/>
                </a:solidFill>
                <a:latin typeface="Roboto"/>
                <a:ea typeface="Roboto"/>
                <a:cs typeface="Roboto"/>
                <a:sym typeface="Roboto"/>
              </a:rPr>
              <a:t>Usage</a:t>
            </a:r>
            <a:r>
              <a:rPr lang="en-US" sz="950">
                <a:solidFill>
                  <a:srgbClr val="FFFFFF"/>
                </a:solidFill>
                <a:latin typeface="Roboto"/>
                <a:ea typeface="Roboto"/>
                <a:cs typeface="Roboto"/>
                <a:sym typeface="Roboto"/>
              </a:rPr>
              <a:t>: Post-transfer rules</a:t>
            </a:r>
            <a:endParaRPr sz="95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16"/>
          <p:cNvSpPr/>
          <p:nvPr/>
        </p:nvSpPr>
        <p:spPr>
          <a:xfrm>
            <a:off x="496119" y="342900"/>
            <a:ext cx="5034111"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Step 4: Define Policies with ODRL</a:t>
            </a:r>
            <a:endParaRPr sz="2300">
              <a:solidFill>
                <a:schemeClr val="dk1"/>
              </a:solidFill>
              <a:latin typeface="Calibri"/>
              <a:ea typeface="Calibri"/>
              <a:cs typeface="Calibri"/>
              <a:sym typeface="Calibri"/>
            </a:endParaRPr>
          </a:p>
        </p:txBody>
      </p:sp>
      <p:sp>
        <p:nvSpPr>
          <p:cNvPr id="446" name="Google Shape;446;p16"/>
          <p:cNvSpPr/>
          <p:nvPr/>
        </p:nvSpPr>
        <p:spPr>
          <a:xfrm>
            <a:off x="496119" y="934938"/>
            <a:ext cx="8608963"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i="1" lang="en-US" sz="900">
                <a:solidFill>
                  <a:srgbClr val="01122E"/>
                </a:solidFill>
                <a:latin typeface="Roboto"/>
                <a:ea typeface="Roboto"/>
                <a:cs typeface="Roboto"/>
                <a:sym typeface="Roboto"/>
              </a:rPr>
              <a:t>ODRL policies are machine-readable rules evaluated at runtime. Change a policy and the effect is immediate; no code changes, no redeployment needed.</a:t>
            </a:r>
            <a:endParaRPr sz="900">
              <a:solidFill>
                <a:schemeClr val="dk1"/>
              </a:solidFill>
              <a:latin typeface="Calibri"/>
              <a:ea typeface="Calibri"/>
              <a:cs typeface="Calibri"/>
              <a:sym typeface="Calibri"/>
            </a:endParaRPr>
          </a:p>
        </p:txBody>
      </p:sp>
      <p:sp>
        <p:nvSpPr>
          <p:cNvPr id="447" name="Google Shape;447;p16"/>
          <p:cNvSpPr/>
          <p:nvPr/>
        </p:nvSpPr>
        <p:spPr>
          <a:xfrm>
            <a:off x="496119" y="1356643"/>
            <a:ext cx="2082105"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Three Evaluation Points</a:t>
            </a:r>
            <a:endParaRPr sz="1150">
              <a:solidFill>
                <a:schemeClr val="dk1"/>
              </a:solidFill>
              <a:latin typeface="Calibri"/>
              <a:ea typeface="Calibri"/>
              <a:cs typeface="Calibri"/>
              <a:sym typeface="Calibri"/>
            </a:endParaRPr>
          </a:p>
        </p:txBody>
      </p:sp>
      <p:sp>
        <p:nvSpPr>
          <p:cNvPr id="448" name="Google Shape;448;p16"/>
          <p:cNvSpPr/>
          <p:nvPr/>
        </p:nvSpPr>
        <p:spPr>
          <a:xfrm>
            <a:off x="496119" y="1666726"/>
            <a:ext cx="3932113" cy="928018"/>
          </a:xfrm>
          <a:prstGeom prst="roundRect">
            <a:avLst>
              <a:gd fmla="val 7390"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16"/>
          <p:cNvSpPr/>
          <p:nvPr/>
        </p:nvSpPr>
        <p:spPr>
          <a:xfrm>
            <a:off x="481831" y="1666726"/>
            <a:ext cx="57150" cy="92801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16"/>
          <p:cNvSpPr/>
          <p:nvPr/>
        </p:nvSpPr>
        <p:spPr>
          <a:xfrm>
            <a:off x="671066" y="1798811"/>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1. Catalog Discovery</a:t>
            </a:r>
            <a:endParaRPr sz="1150">
              <a:solidFill>
                <a:schemeClr val="dk1"/>
              </a:solidFill>
              <a:latin typeface="Calibri"/>
              <a:ea typeface="Calibri"/>
              <a:cs typeface="Calibri"/>
              <a:sym typeface="Calibri"/>
            </a:endParaRPr>
          </a:p>
        </p:txBody>
      </p:sp>
      <p:sp>
        <p:nvSpPr>
          <p:cNvPr id="451" name="Google Shape;451;p16"/>
          <p:cNvSpPr/>
          <p:nvPr/>
        </p:nvSpPr>
        <p:spPr>
          <a:xfrm>
            <a:off x="671066" y="2094905"/>
            <a:ext cx="3625081"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Access policies filter what each Consumer sees in the catalog based on their credentials.</a:t>
            </a:r>
            <a:endParaRPr sz="900">
              <a:solidFill>
                <a:schemeClr val="dk1"/>
              </a:solidFill>
              <a:latin typeface="Calibri"/>
              <a:ea typeface="Calibri"/>
              <a:cs typeface="Calibri"/>
              <a:sym typeface="Calibri"/>
            </a:endParaRPr>
          </a:p>
        </p:txBody>
      </p:sp>
      <p:sp>
        <p:nvSpPr>
          <p:cNvPr id="452" name="Google Shape;452;p16"/>
          <p:cNvSpPr/>
          <p:nvPr/>
        </p:nvSpPr>
        <p:spPr>
          <a:xfrm>
            <a:off x="496119" y="2706663"/>
            <a:ext cx="3932113" cy="928018"/>
          </a:xfrm>
          <a:prstGeom prst="roundRect">
            <a:avLst>
              <a:gd fmla="val 7390"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16"/>
          <p:cNvSpPr/>
          <p:nvPr/>
        </p:nvSpPr>
        <p:spPr>
          <a:xfrm>
            <a:off x="481831" y="2706663"/>
            <a:ext cx="57150" cy="92801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16"/>
          <p:cNvSpPr/>
          <p:nvPr/>
        </p:nvSpPr>
        <p:spPr>
          <a:xfrm>
            <a:off x="671066" y="2838748"/>
            <a:ext cx="1626319"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2. Contract Negotiation</a:t>
            </a:r>
            <a:endParaRPr sz="1150">
              <a:solidFill>
                <a:schemeClr val="dk1"/>
              </a:solidFill>
              <a:latin typeface="Calibri"/>
              <a:ea typeface="Calibri"/>
              <a:cs typeface="Calibri"/>
              <a:sym typeface="Calibri"/>
            </a:endParaRPr>
          </a:p>
        </p:txBody>
      </p:sp>
      <p:sp>
        <p:nvSpPr>
          <p:cNvPr id="455" name="Google Shape;455;p16"/>
          <p:cNvSpPr/>
          <p:nvPr/>
        </p:nvSpPr>
        <p:spPr>
          <a:xfrm>
            <a:off x="671066" y="3134841"/>
            <a:ext cx="3625081"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Contract policies verify that the Consumer holds the required credentials before an agreement is finalized.</a:t>
            </a:r>
            <a:endParaRPr sz="900">
              <a:solidFill>
                <a:schemeClr val="dk1"/>
              </a:solidFill>
              <a:latin typeface="Calibri"/>
              <a:ea typeface="Calibri"/>
              <a:cs typeface="Calibri"/>
              <a:sym typeface="Calibri"/>
            </a:endParaRPr>
          </a:p>
        </p:txBody>
      </p:sp>
      <p:sp>
        <p:nvSpPr>
          <p:cNvPr id="456" name="Google Shape;456;p16"/>
          <p:cNvSpPr/>
          <p:nvPr/>
        </p:nvSpPr>
        <p:spPr>
          <a:xfrm>
            <a:off x="496119" y="3746599"/>
            <a:ext cx="3932113" cy="928018"/>
          </a:xfrm>
          <a:prstGeom prst="roundRect">
            <a:avLst>
              <a:gd fmla="val 7390"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16"/>
          <p:cNvSpPr/>
          <p:nvPr/>
        </p:nvSpPr>
        <p:spPr>
          <a:xfrm>
            <a:off x="481831" y="3746599"/>
            <a:ext cx="57150" cy="92801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16"/>
          <p:cNvSpPr/>
          <p:nvPr/>
        </p:nvSpPr>
        <p:spPr>
          <a:xfrm>
            <a:off x="671066" y="3878684"/>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3. Transfer Execution</a:t>
            </a:r>
            <a:endParaRPr sz="1150">
              <a:solidFill>
                <a:schemeClr val="dk1"/>
              </a:solidFill>
              <a:latin typeface="Calibri"/>
              <a:ea typeface="Calibri"/>
              <a:cs typeface="Calibri"/>
              <a:sym typeface="Calibri"/>
            </a:endParaRPr>
          </a:p>
        </p:txBody>
      </p:sp>
      <p:sp>
        <p:nvSpPr>
          <p:cNvPr id="459" name="Google Shape;459;p16"/>
          <p:cNvSpPr/>
          <p:nvPr/>
        </p:nvSpPr>
        <p:spPr>
          <a:xfrm>
            <a:off x="671066" y="4174778"/>
            <a:ext cx="3625081"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Usage policies govern what the Consumer may do with the data after transfer is complete.</a:t>
            </a:r>
            <a:endParaRPr sz="900">
              <a:solidFill>
                <a:schemeClr val="dk1"/>
              </a:solidFill>
              <a:latin typeface="Calibri"/>
              <a:ea typeface="Calibri"/>
              <a:cs typeface="Calibri"/>
              <a:sym typeface="Calibri"/>
            </a:endParaRPr>
          </a:p>
        </p:txBody>
      </p:sp>
      <p:sp>
        <p:nvSpPr>
          <p:cNvPr id="460" name="Google Shape;460;p16"/>
          <p:cNvSpPr/>
          <p:nvPr/>
        </p:nvSpPr>
        <p:spPr>
          <a:xfrm>
            <a:off x="4635624" y="1244724"/>
            <a:ext cx="4101926" cy="3555802"/>
          </a:xfrm>
          <a:prstGeom prst="roundRect">
            <a:avLst>
              <a:gd fmla="val 161"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16"/>
          <p:cNvSpPr/>
          <p:nvPr/>
        </p:nvSpPr>
        <p:spPr>
          <a:xfrm>
            <a:off x="4753421" y="1356643"/>
            <a:ext cx="2261890"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ODRL Control Mechanisms</a:t>
            </a:r>
            <a:endParaRPr sz="1150">
              <a:solidFill>
                <a:schemeClr val="dk1"/>
              </a:solidFill>
              <a:latin typeface="Calibri"/>
              <a:ea typeface="Calibri"/>
              <a:cs typeface="Calibri"/>
              <a:sym typeface="Calibri"/>
            </a:endParaRPr>
          </a:p>
        </p:txBody>
      </p:sp>
      <p:sp>
        <p:nvSpPr>
          <p:cNvPr id="462" name="Google Shape;462;p16"/>
          <p:cNvSpPr/>
          <p:nvPr/>
        </p:nvSpPr>
        <p:spPr>
          <a:xfrm>
            <a:off x="4753421" y="1652736"/>
            <a:ext cx="3866331" cy="852934"/>
          </a:xfrm>
          <a:prstGeom prst="rect">
            <a:avLst/>
          </a:prstGeom>
          <a:noFill/>
          <a:ln>
            <a:noFill/>
          </a:ln>
        </p:spPr>
        <p:txBody>
          <a:bodyPr anchorCtr="0" anchor="t" bIns="0" lIns="0" spcFirstLastPara="1" rIns="0" wrap="square" tIns="0">
            <a:normAutofit/>
          </a:bodyPr>
          <a:lstStyle/>
          <a:p>
            <a:pPr indent="-342900" lvl="0" marL="342900" marR="0" rtl="0" algn="l">
              <a:lnSpc>
                <a:spcPct val="130000"/>
              </a:lnSpc>
              <a:spcBef>
                <a:spcPts val="0"/>
              </a:spcBef>
              <a:spcAft>
                <a:spcPts val="0"/>
              </a:spcAft>
              <a:buClr>
                <a:srgbClr val="FFFFFF"/>
              </a:buClr>
              <a:buSzPts val="900"/>
              <a:buFont typeface="Roboto"/>
              <a:buChar char="•"/>
            </a:pPr>
            <a:r>
              <a:rPr b="1" lang="en-US" sz="900">
                <a:solidFill>
                  <a:srgbClr val="FFFFFF"/>
                </a:solidFill>
                <a:latin typeface="Roboto"/>
                <a:ea typeface="Roboto"/>
                <a:cs typeface="Roboto"/>
                <a:sym typeface="Roboto"/>
              </a:rPr>
              <a:t>Broad Access</a:t>
            </a:r>
            <a:r>
              <a:rPr lang="en-US" sz="900">
                <a:solidFill>
                  <a:srgbClr val="FFFFFF"/>
                </a:solidFill>
                <a:latin typeface="Roboto"/>
                <a:ea typeface="Roboto"/>
                <a:cs typeface="Roboto"/>
                <a:sym typeface="Roboto"/>
              </a:rPr>
              <a:t>: Any active member</a:t>
            </a:r>
            <a:endParaRPr sz="900">
              <a:solidFill>
                <a:schemeClr val="dk1"/>
              </a:solidFill>
              <a:latin typeface="Calibri"/>
              <a:ea typeface="Calibri"/>
              <a:cs typeface="Calibri"/>
              <a:sym typeface="Calibri"/>
            </a:endParaRPr>
          </a:p>
          <a:p>
            <a:pPr indent="-342900" lvl="0" marL="342900" marR="0" rtl="0" algn="l">
              <a:lnSpc>
                <a:spcPct val="130000"/>
              </a:lnSpc>
              <a:spcBef>
                <a:spcPts val="0"/>
              </a:spcBef>
              <a:spcAft>
                <a:spcPts val="0"/>
              </a:spcAft>
              <a:buClr>
                <a:srgbClr val="FFFFFF"/>
              </a:buClr>
              <a:buSzPts val="900"/>
              <a:buFont typeface="Roboto"/>
              <a:buChar char="•"/>
            </a:pPr>
            <a:r>
              <a:rPr b="1" lang="en-US" sz="900">
                <a:solidFill>
                  <a:srgbClr val="FFFFFF"/>
                </a:solidFill>
                <a:latin typeface="Roboto"/>
                <a:ea typeface="Roboto"/>
                <a:cs typeface="Roboto"/>
                <a:sym typeface="Roboto"/>
              </a:rPr>
              <a:t>Credential-based</a:t>
            </a:r>
            <a:r>
              <a:rPr lang="en-US" sz="900">
                <a:solidFill>
                  <a:srgbClr val="FFFFFF"/>
                </a:solidFill>
                <a:latin typeface="Roboto"/>
                <a:ea typeface="Roboto"/>
                <a:cs typeface="Roboto"/>
                <a:sym typeface="Roboto"/>
              </a:rPr>
              <a:t>: Specific certification required</a:t>
            </a:r>
            <a:endParaRPr sz="900">
              <a:solidFill>
                <a:schemeClr val="dk1"/>
              </a:solidFill>
              <a:latin typeface="Calibri"/>
              <a:ea typeface="Calibri"/>
              <a:cs typeface="Calibri"/>
              <a:sym typeface="Calibri"/>
            </a:endParaRPr>
          </a:p>
          <a:p>
            <a:pPr indent="-342900" lvl="0" marL="342900" marR="0" rtl="0" algn="l">
              <a:lnSpc>
                <a:spcPct val="130000"/>
              </a:lnSpc>
              <a:spcBef>
                <a:spcPts val="0"/>
              </a:spcBef>
              <a:spcAft>
                <a:spcPts val="0"/>
              </a:spcAft>
              <a:buClr>
                <a:srgbClr val="FFFFFF"/>
              </a:buClr>
              <a:buSzPts val="900"/>
              <a:buFont typeface="Roboto"/>
              <a:buChar char="•"/>
            </a:pPr>
            <a:r>
              <a:rPr b="1" lang="en-US" sz="900">
                <a:solidFill>
                  <a:srgbClr val="FFFFFF"/>
                </a:solidFill>
                <a:latin typeface="Roboto"/>
                <a:ea typeface="Roboto"/>
                <a:cs typeface="Roboto"/>
                <a:sym typeface="Roboto"/>
              </a:rPr>
              <a:t>Bilateral</a:t>
            </a:r>
            <a:r>
              <a:rPr lang="en-US" sz="900">
                <a:solidFill>
                  <a:srgbClr val="FFFFFF"/>
                </a:solidFill>
                <a:latin typeface="Roboto"/>
                <a:ea typeface="Roboto"/>
                <a:cs typeface="Roboto"/>
                <a:sym typeface="Roboto"/>
              </a:rPr>
              <a:t>: This specific partner only</a:t>
            </a:r>
            <a:endParaRPr sz="900">
              <a:solidFill>
                <a:schemeClr val="dk1"/>
              </a:solidFill>
              <a:latin typeface="Calibri"/>
              <a:ea typeface="Calibri"/>
              <a:cs typeface="Calibri"/>
              <a:sym typeface="Calibri"/>
            </a:endParaRPr>
          </a:p>
          <a:p>
            <a:pPr indent="-342900" lvl="0" marL="342900" marR="0" rtl="0" algn="l">
              <a:lnSpc>
                <a:spcPct val="130000"/>
              </a:lnSpc>
              <a:spcBef>
                <a:spcPts val="0"/>
              </a:spcBef>
              <a:spcAft>
                <a:spcPts val="0"/>
              </a:spcAft>
              <a:buClr>
                <a:srgbClr val="FFFFFF"/>
              </a:buClr>
              <a:buSzPts val="900"/>
              <a:buFont typeface="Roboto"/>
              <a:buChar char="•"/>
            </a:pPr>
            <a:r>
              <a:rPr b="1" lang="en-US" sz="900">
                <a:solidFill>
                  <a:srgbClr val="FFFFFF"/>
                </a:solidFill>
                <a:latin typeface="Roboto"/>
                <a:ea typeface="Roboto"/>
                <a:cs typeface="Roboto"/>
                <a:sym typeface="Roboto"/>
              </a:rPr>
              <a:t>Framework-governed</a:t>
            </a:r>
            <a:r>
              <a:rPr lang="en-US" sz="900">
                <a:solidFill>
                  <a:srgbClr val="FFFFFF"/>
                </a:solidFill>
                <a:latin typeface="Roboto"/>
                <a:ea typeface="Roboto"/>
                <a:cs typeface="Roboto"/>
                <a:sym typeface="Roboto"/>
              </a:rPr>
              <a:t>: Members who accepted Agreement X</a:t>
            </a:r>
            <a:endParaRPr sz="900">
              <a:solidFill>
                <a:schemeClr val="dk1"/>
              </a:solidFill>
              <a:latin typeface="Calibri"/>
              <a:ea typeface="Calibri"/>
              <a:cs typeface="Calibri"/>
              <a:sym typeface="Calibri"/>
            </a:endParaRPr>
          </a:p>
        </p:txBody>
      </p:sp>
      <p:sp>
        <p:nvSpPr>
          <p:cNvPr id="463" name="Google Shape;463;p16"/>
          <p:cNvSpPr/>
          <p:nvPr/>
        </p:nvSpPr>
        <p:spPr>
          <a:xfrm>
            <a:off x="4753421" y="2631579"/>
            <a:ext cx="3866331" cy="668685"/>
          </a:xfrm>
          <a:prstGeom prst="roundRect">
            <a:avLst>
              <a:gd fmla="val 855" name="adj"/>
            </a:avLst>
          </a:prstGeom>
          <a:solidFill>
            <a:srgbClr val="B6FC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464" name="Google Shape;464;p16"/>
          <p:cNvPicPr preferRelativeResize="0"/>
          <p:nvPr/>
        </p:nvPicPr>
        <p:blipFill rotWithShape="1">
          <a:blip r:embed="rId3">
            <a:alphaModFix/>
          </a:blip>
          <a:srcRect b="0" l="0" r="0" t="0"/>
          <a:stretch/>
        </p:blipFill>
        <p:spPr>
          <a:xfrm>
            <a:off x="4871219" y="2804220"/>
            <a:ext cx="147265" cy="117797"/>
          </a:xfrm>
          <a:prstGeom prst="rect">
            <a:avLst/>
          </a:prstGeom>
          <a:noFill/>
          <a:ln>
            <a:noFill/>
          </a:ln>
        </p:spPr>
      </p:pic>
      <p:sp>
        <p:nvSpPr>
          <p:cNvPr id="465" name="Google Shape;465;p16"/>
          <p:cNvSpPr/>
          <p:nvPr/>
        </p:nvSpPr>
        <p:spPr>
          <a:xfrm>
            <a:off x="5136282" y="2772891"/>
            <a:ext cx="3365674"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00000"/>
              </a:buClr>
              <a:buSzPts val="900"/>
              <a:buFont typeface="Roboto"/>
              <a:buNone/>
            </a:pPr>
            <a:r>
              <a:rPr b="1" lang="en-US" sz="900">
                <a:solidFill>
                  <a:srgbClr val="000000"/>
                </a:solidFill>
                <a:latin typeface="Roboto"/>
                <a:ea typeface="Roboto"/>
                <a:cs typeface="Roboto"/>
                <a:sym typeface="Roboto"/>
              </a:rPr>
              <a:t>Change one policy → immediate effect. No code changes, no redeployment.</a:t>
            </a:r>
            <a:endParaRPr sz="9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17"/>
          <p:cNvSpPr/>
          <p:nvPr/>
        </p:nvSpPr>
        <p:spPr>
          <a:xfrm>
            <a:off x="496119" y="647774"/>
            <a:ext cx="3558332"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Step 5: Publish Data</a:t>
            </a:r>
            <a:endParaRPr sz="2400">
              <a:solidFill>
                <a:schemeClr val="dk1"/>
              </a:solidFill>
              <a:latin typeface="Calibri"/>
              <a:ea typeface="Calibri"/>
              <a:cs typeface="Calibri"/>
              <a:sym typeface="Calibri"/>
            </a:endParaRPr>
          </a:p>
        </p:txBody>
      </p:sp>
      <p:sp>
        <p:nvSpPr>
          <p:cNvPr id="472" name="Google Shape;472;p17"/>
          <p:cNvSpPr/>
          <p:nvPr/>
        </p:nvSpPr>
        <p:spPr>
          <a:xfrm>
            <a:off x="496119" y="1283345"/>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Publishing data in a data space means creating three Control Plane objects. The actual data never leaves your Data Plane; the Control Plane holds only governance metadata.</a:t>
            </a:r>
            <a:endParaRPr sz="950">
              <a:solidFill>
                <a:schemeClr val="dk1"/>
              </a:solidFill>
              <a:latin typeface="Calibri"/>
              <a:ea typeface="Calibri"/>
              <a:cs typeface="Calibri"/>
              <a:sym typeface="Calibri"/>
            </a:endParaRPr>
          </a:p>
        </p:txBody>
      </p:sp>
      <p:pic>
        <p:nvPicPr>
          <p:cNvPr descr="preencoded.png" id="473" name="Google Shape;473;p17"/>
          <p:cNvPicPr preferRelativeResize="0"/>
          <p:nvPr/>
        </p:nvPicPr>
        <p:blipFill rotWithShape="1">
          <a:blip r:embed="rId3">
            <a:alphaModFix/>
          </a:blip>
          <a:srcRect b="0" l="0" r="0" t="0"/>
          <a:stretch/>
        </p:blipFill>
        <p:spPr>
          <a:xfrm>
            <a:off x="496119" y="1819796"/>
            <a:ext cx="2717229" cy="496119"/>
          </a:xfrm>
          <a:prstGeom prst="rect">
            <a:avLst/>
          </a:prstGeom>
          <a:noFill/>
          <a:ln>
            <a:noFill/>
          </a:ln>
        </p:spPr>
      </p:pic>
      <p:sp>
        <p:nvSpPr>
          <p:cNvPr id="474" name="Google Shape;474;p17"/>
          <p:cNvSpPr/>
          <p:nvPr/>
        </p:nvSpPr>
        <p:spPr>
          <a:xfrm>
            <a:off x="620092" y="2439888"/>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1. Create Asset</a:t>
            </a:r>
            <a:endParaRPr sz="1200">
              <a:solidFill>
                <a:schemeClr val="dk1"/>
              </a:solidFill>
              <a:latin typeface="Calibri"/>
              <a:ea typeface="Calibri"/>
              <a:cs typeface="Calibri"/>
              <a:sym typeface="Calibri"/>
            </a:endParaRPr>
          </a:p>
        </p:txBody>
      </p:sp>
      <p:sp>
        <p:nvSpPr>
          <p:cNvPr id="475" name="Google Shape;475;p17"/>
          <p:cNvSpPr/>
          <p:nvPr/>
        </p:nvSpPr>
        <p:spPr>
          <a:xfrm>
            <a:off x="620092" y="2708151"/>
            <a:ext cx="2469282" cy="798612"/>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Metadata (ID, type, product description) + a </a:t>
            </a:r>
            <a:r>
              <a:rPr lang="en-US" sz="950">
                <a:solidFill>
                  <a:srgbClr val="01122E"/>
                </a:solidFill>
                <a:highlight>
                  <a:srgbClr val="F2F2F2"/>
                </a:highlight>
                <a:latin typeface="Consolas"/>
                <a:ea typeface="Consolas"/>
                <a:cs typeface="Consolas"/>
                <a:sym typeface="Consolas"/>
              </a:rPr>
              <a:t>DataAddress</a:t>
            </a:r>
            <a:r>
              <a:rPr lang="en-US" sz="950">
                <a:solidFill>
                  <a:srgbClr val="01122E"/>
                </a:solidFill>
                <a:latin typeface="Roboto"/>
                <a:ea typeface="Roboto"/>
                <a:cs typeface="Roboto"/>
                <a:sym typeface="Roboto"/>
              </a:rPr>
              <a:t> pointing to the Data Plane endpoint. The Control Plane holds only the pointer, never the data.</a:t>
            </a:r>
            <a:endParaRPr sz="950">
              <a:solidFill>
                <a:schemeClr val="dk1"/>
              </a:solidFill>
              <a:latin typeface="Calibri"/>
              <a:ea typeface="Calibri"/>
              <a:cs typeface="Calibri"/>
              <a:sym typeface="Calibri"/>
            </a:endParaRPr>
          </a:p>
        </p:txBody>
      </p:sp>
      <p:pic>
        <p:nvPicPr>
          <p:cNvPr descr="preencoded.png" id="476" name="Google Shape;476;p17"/>
          <p:cNvPicPr preferRelativeResize="0"/>
          <p:nvPr/>
        </p:nvPicPr>
        <p:blipFill rotWithShape="1">
          <a:blip r:embed="rId4">
            <a:alphaModFix/>
          </a:blip>
          <a:srcRect b="0" l="0" r="0" t="0"/>
          <a:stretch/>
        </p:blipFill>
        <p:spPr>
          <a:xfrm>
            <a:off x="3213348" y="1819796"/>
            <a:ext cx="2717229" cy="496119"/>
          </a:xfrm>
          <a:prstGeom prst="rect">
            <a:avLst/>
          </a:prstGeom>
          <a:noFill/>
          <a:ln>
            <a:noFill/>
          </a:ln>
        </p:spPr>
      </p:pic>
      <p:sp>
        <p:nvSpPr>
          <p:cNvPr id="477" name="Google Shape;477;p17"/>
          <p:cNvSpPr/>
          <p:nvPr/>
        </p:nvSpPr>
        <p:spPr>
          <a:xfrm>
            <a:off x="3337322" y="2439888"/>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2. Define Policy</a:t>
            </a:r>
            <a:endParaRPr sz="1200">
              <a:solidFill>
                <a:schemeClr val="dk1"/>
              </a:solidFill>
              <a:latin typeface="Calibri"/>
              <a:ea typeface="Calibri"/>
              <a:cs typeface="Calibri"/>
              <a:sym typeface="Calibri"/>
            </a:endParaRPr>
          </a:p>
        </p:txBody>
      </p:sp>
      <p:sp>
        <p:nvSpPr>
          <p:cNvPr id="478" name="Google Shape;478;p17"/>
          <p:cNvSpPr/>
          <p:nvPr/>
        </p:nvSpPr>
        <p:spPr>
          <a:xfrm>
            <a:off x="3337322" y="2708151"/>
            <a:ext cx="2469282"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An ODRL policy specifying access requirements. Credential-based authorization: who holds what credential may negotiate for this asset.</a:t>
            </a:r>
            <a:endParaRPr sz="950">
              <a:solidFill>
                <a:schemeClr val="dk1"/>
              </a:solidFill>
              <a:latin typeface="Calibri"/>
              <a:ea typeface="Calibri"/>
              <a:cs typeface="Calibri"/>
              <a:sym typeface="Calibri"/>
            </a:endParaRPr>
          </a:p>
        </p:txBody>
      </p:sp>
      <p:pic>
        <p:nvPicPr>
          <p:cNvPr descr="preencoded.png" id="479" name="Google Shape;479;p17"/>
          <p:cNvPicPr preferRelativeResize="0"/>
          <p:nvPr/>
        </p:nvPicPr>
        <p:blipFill rotWithShape="1">
          <a:blip r:embed="rId5">
            <a:alphaModFix/>
          </a:blip>
          <a:srcRect b="0" l="0" r="0" t="0"/>
          <a:stretch/>
        </p:blipFill>
        <p:spPr>
          <a:xfrm>
            <a:off x="5930578" y="1819796"/>
            <a:ext cx="2717229" cy="496119"/>
          </a:xfrm>
          <a:prstGeom prst="rect">
            <a:avLst/>
          </a:prstGeom>
          <a:noFill/>
          <a:ln>
            <a:noFill/>
          </a:ln>
        </p:spPr>
      </p:pic>
      <p:sp>
        <p:nvSpPr>
          <p:cNvPr id="480" name="Google Shape;480;p17"/>
          <p:cNvSpPr/>
          <p:nvPr/>
        </p:nvSpPr>
        <p:spPr>
          <a:xfrm>
            <a:off x="6054551" y="2439888"/>
            <a:ext cx="1552947"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3. Contract Definition</a:t>
            </a:r>
            <a:endParaRPr sz="1200">
              <a:solidFill>
                <a:schemeClr val="dk1"/>
              </a:solidFill>
              <a:latin typeface="Calibri"/>
              <a:ea typeface="Calibri"/>
              <a:cs typeface="Calibri"/>
              <a:sym typeface="Calibri"/>
            </a:endParaRPr>
          </a:p>
        </p:txBody>
      </p:sp>
      <p:sp>
        <p:nvSpPr>
          <p:cNvPr id="481" name="Google Shape;481;p17"/>
          <p:cNvSpPr/>
          <p:nvPr/>
        </p:nvSpPr>
        <p:spPr>
          <a:xfrm>
            <a:off x="6054551" y="2708151"/>
            <a:ext cx="2469282"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Links the Asset to the Policy. Makes the offering discoverable and negotiable in the catalog. Without this object, no Consumer can find your data.</a:t>
            </a:r>
            <a:endParaRPr sz="950">
              <a:solidFill>
                <a:schemeClr val="dk1"/>
              </a:solidFill>
              <a:latin typeface="Calibri"/>
              <a:ea typeface="Calibri"/>
              <a:cs typeface="Calibri"/>
              <a:sym typeface="Calibri"/>
            </a:endParaRPr>
          </a:p>
        </p:txBody>
      </p:sp>
      <p:sp>
        <p:nvSpPr>
          <p:cNvPr id="482" name="Google Shape;482;p17"/>
          <p:cNvSpPr/>
          <p:nvPr/>
        </p:nvSpPr>
        <p:spPr>
          <a:xfrm>
            <a:off x="496119" y="3770263"/>
            <a:ext cx="8151763" cy="725463"/>
          </a:xfrm>
          <a:prstGeom prst="roundRect">
            <a:avLst>
              <a:gd fmla="val 788" name="adj"/>
            </a:avLst>
          </a:prstGeom>
          <a:solidFill>
            <a:srgbClr val="B4D0F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483" name="Google Shape;483;p17"/>
          <p:cNvPicPr preferRelativeResize="0"/>
          <p:nvPr/>
        </p:nvPicPr>
        <p:blipFill rotWithShape="1">
          <a:blip r:embed="rId6">
            <a:alphaModFix/>
          </a:blip>
          <a:srcRect b="0" l="0" r="0" t="0"/>
          <a:stretch/>
        </p:blipFill>
        <p:spPr>
          <a:xfrm>
            <a:off x="620092" y="3954810"/>
            <a:ext cx="155004" cy="123974"/>
          </a:xfrm>
          <a:prstGeom prst="rect">
            <a:avLst/>
          </a:prstGeom>
          <a:noFill/>
          <a:ln>
            <a:noFill/>
          </a:ln>
        </p:spPr>
      </p:pic>
      <p:sp>
        <p:nvSpPr>
          <p:cNvPr id="484" name="Google Shape;484;p17"/>
          <p:cNvSpPr/>
          <p:nvPr/>
        </p:nvSpPr>
        <p:spPr>
          <a:xfrm>
            <a:off x="899071" y="3925193"/>
            <a:ext cx="762483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The actual data stays on the Provider's Data Plane at all times. The Control Plane holds only governance: metadata, policies, and contract state.</a:t>
            </a:r>
            <a:endParaRPr sz="95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18"/>
          <p:cNvSpPr/>
          <p:nvPr/>
        </p:nvSpPr>
        <p:spPr>
          <a:xfrm>
            <a:off x="496119" y="606400"/>
            <a:ext cx="3666306"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Step 6: Consume Data</a:t>
            </a:r>
            <a:endParaRPr sz="2400">
              <a:solidFill>
                <a:schemeClr val="dk1"/>
              </a:solidFill>
              <a:latin typeface="Calibri"/>
              <a:ea typeface="Calibri"/>
              <a:cs typeface="Calibri"/>
              <a:sym typeface="Calibri"/>
            </a:endParaRPr>
          </a:p>
        </p:txBody>
      </p:sp>
      <p:sp>
        <p:nvSpPr>
          <p:cNvPr id="491" name="Google Shape;491;p18"/>
          <p:cNvSpPr/>
          <p:nvPr/>
        </p:nvSpPr>
        <p:spPr>
          <a:xfrm>
            <a:off x="496119" y="1241971"/>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Consuming data follows a strict three-step protocol sequence. No portal logins, no API keys, no manual approvals; everything is credential-driven and automated.</a:t>
            </a:r>
            <a:endParaRPr sz="950">
              <a:solidFill>
                <a:schemeClr val="dk1"/>
              </a:solidFill>
              <a:latin typeface="Calibri"/>
              <a:ea typeface="Calibri"/>
              <a:cs typeface="Calibri"/>
              <a:sym typeface="Calibri"/>
            </a:endParaRPr>
          </a:p>
        </p:txBody>
      </p:sp>
      <p:sp>
        <p:nvSpPr>
          <p:cNvPr id="492" name="Google Shape;492;p18"/>
          <p:cNvSpPr/>
          <p:nvPr/>
        </p:nvSpPr>
        <p:spPr>
          <a:xfrm>
            <a:off x="496119" y="1964457"/>
            <a:ext cx="2634555" cy="1708919"/>
          </a:xfrm>
          <a:prstGeom prst="roundRect">
            <a:avLst>
              <a:gd fmla="val 401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18"/>
          <p:cNvSpPr/>
          <p:nvPr/>
        </p:nvSpPr>
        <p:spPr>
          <a:xfrm>
            <a:off x="496119" y="1950169"/>
            <a:ext cx="2634555"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18"/>
          <p:cNvSpPr/>
          <p:nvPr/>
        </p:nvSpPr>
        <p:spPr>
          <a:xfrm>
            <a:off x="1627361" y="1778422"/>
            <a:ext cx="372070" cy="372070"/>
          </a:xfrm>
          <a:prstGeom prst="roundRect">
            <a:avLst>
              <a:gd fmla="val 1536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18"/>
          <p:cNvSpPr/>
          <p:nvPr/>
        </p:nvSpPr>
        <p:spPr>
          <a:xfrm>
            <a:off x="1738982" y="1871439"/>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1</a:t>
            </a:r>
            <a:endParaRPr sz="1150">
              <a:solidFill>
                <a:schemeClr val="dk1"/>
              </a:solidFill>
              <a:latin typeface="Calibri"/>
              <a:ea typeface="Calibri"/>
              <a:cs typeface="Calibri"/>
              <a:sym typeface="Calibri"/>
            </a:endParaRPr>
          </a:p>
        </p:txBody>
      </p:sp>
      <p:sp>
        <p:nvSpPr>
          <p:cNvPr id="496" name="Google Shape;496;p18"/>
          <p:cNvSpPr/>
          <p:nvPr/>
        </p:nvSpPr>
        <p:spPr>
          <a:xfrm>
            <a:off x="634380" y="2274540"/>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Catalog Discovery</a:t>
            </a:r>
            <a:endParaRPr sz="1200">
              <a:solidFill>
                <a:schemeClr val="dk1"/>
              </a:solidFill>
              <a:latin typeface="Calibri"/>
              <a:ea typeface="Calibri"/>
              <a:cs typeface="Calibri"/>
              <a:sym typeface="Calibri"/>
            </a:endParaRPr>
          </a:p>
        </p:txBody>
      </p:sp>
      <p:sp>
        <p:nvSpPr>
          <p:cNvPr id="497" name="Google Shape;497;p18"/>
          <p:cNvSpPr/>
          <p:nvPr/>
        </p:nvSpPr>
        <p:spPr>
          <a:xfrm>
            <a:off x="634380" y="2542803"/>
            <a:ext cx="2358033" cy="992312"/>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Query the Provider's catalogue endpoint. The catalog is generated dynamically based on your credentials; you only see what you're entitled to see. No custom code required on the Consumer side.</a:t>
            </a:r>
            <a:endParaRPr sz="950">
              <a:solidFill>
                <a:schemeClr val="dk1"/>
              </a:solidFill>
              <a:latin typeface="Calibri"/>
              <a:ea typeface="Calibri"/>
              <a:cs typeface="Calibri"/>
              <a:sym typeface="Calibri"/>
            </a:endParaRPr>
          </a:p>
        </p:txBody>
      </p:sp>
      <p:sp>
        <p:nvSpPr>
          <p:cNvPr id="498" name="Google Shape;498;p18"/>
          <p:cNvSpPr/>
          <p:nvPr/>
        </p:nvSpPr>
        <p:spPr>
          <a:xfrm>
            <a:off x="3254648" y="1964457"/>
            <a:ext cx="2634630" cy="1708919"/>
          </a:xfrm>
          <a:prstGeom prst="roundRect">
            <a:avLst>
              <a:gd fmla="val 401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18"/>
          <p:cNvSpPr/>
          <p:nvPr/>
        </p:nvSpPr>
        <p:spPr>
          <a:xfrm>
            <a:off x="3254648" y="1950169"/>
            <a:ext cx="2634630"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18"/>
          <p:cNvSpPr/>
          <p:nvPr/>
        </p:nvSpPr>
        <p:spPr>
          <a:xfrm>
            <a:off x="4385890" y="1778422"/>
            <a:ext cx="372070" cy="372070"/>
          </a:xfrm>
          <a:prstGeom prst="roundRect">
            <a:avLst>
              <a:gd fmla="val 1536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18"/>
          <p:cNvSpPr/>
          <p:nvPr/>
        </p:nvSpPr>
        <p:spPr>
          <a:xfrm>
            <a:off x="4497512" y="1871439"/>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2</a:t>
            </a:r>
            <a:endParaRPr sz="1150">
              <a:solidFill>
                <a:schemeClr val="dk1"/>
              </a:solidFill>
              <a:latin typeface="Calibri"/>
              <a:ea typeface="Calibri"/>
              <a:cs typeface="Calibri"/>
              <a:sym typeface="Calibri"/>
            </a:endParaRPr>
          </a:p>
        </p:txBody>
      </p:sp>
      <p:sp>
        <p:nvSpPr>
          <p:cNvPr id="502" name="Google Shape;502;p18"/>
          <p:cNvSpPr/>
          <p:nvPr/>
        </p:nvSpPr>
        <p:spPr>
          <a:xfrm>
            <a:off x="3392909" y="2274540"/>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Contract Negotiation</a:t>
            </a:r>
            <a:endParaRPr sz="1200">
              <a:solidFill>
                <a:schemeClr val="dk1"/>
              </a:solidFill>
              <a:latin typeface="Calibri"/>
              <a:ea typeface="Calibri"/>
              <a:cs typeface="Calibri"/>
              <a:sym typeface="Calibri"/>
            </a:endParaRPr>
          </a:p>
        </p:txBody>
      </p:sp>
      <p:sp>
        <p:nvSpPr>
          <p:cNvPr id="503" name="Google Shape;503;p18"/>
          <p:cNvSpPr/>
          <p:nvPr/>
        </p:nvSpPr>
        <p:spPr>
          <a:xfrm>
            <a:off x="3392909" y="2542803"/>
            <a:ext cx="2358107" cy="992312"/>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State machine: REQUESTED → AGREED → VERIFIED → FINALIZED. Completes in seconds with zero human intervention. Credentials are verified, policies evaluated, and a binding agreement is produced.</a:t>
            </a:r>
            <a:endParaRPr sz="950">
              <a:solidFill>
                <a:schemeClr val="dk1"/>
              </a:solidFill>
              <a:latin typeface="Calibri"/>
              <a:ea typeface="Calibri"/>
              <a:cs typeface="Calibri"/>
              <a:sym typeface="Calibri"/>
            </a:endParaRPr>
          </a:p>
        </p:txBody>
      </p:sp>
      <p:sp>
        <p:nvSpPr>
          <p:cNvPr id="504" name="Google Shape;504;p18"/>
          <p:cNvSpPr/>
          <p:nvPr/>
        </p:nvSpPr>
        <p:spPr>
          <a:xfrm>
            <a:off x="6013252" y="1964457"/>
            <a:ext cx="2634555" cy="1708919"/>
          </a:xfrm>
          <a:prstGeom prst="roundRect">
            <a:avLst>
              <a:gd fmla="val 401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18"/>
          <p:cNvSpPr/>
          <p:nvPr/>
        </p:nvSpPr>
        <p:spPr>
          <a:xfrm>
            <a:off x="6013252" y="1950169"/>
            <a:ext cx="2634555"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18"/>
          <p:cNvSpPr/>
          <p:nvPr/>
        </p:nvSpPr>
        <p:spPr>
          <a:xfrm>
            <a:off x="7144494" y="1778422"/>
            <a:ext cx="372070" cy="372070"/>
          </a:xfrm>
          <a:prstGeom prst="roundRect">
            <a:avLst>
              <a:gd fmla="val 1536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18"/>
          <p:cNvSpPr/>
          <p:nvPr/>
        </p:nvSpPr>
        <p:spPr>
          <a:xfrm>
            <a:off x="7256115" y="1871439"/>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3</a:t>
            </a:r>
            <a:endParaRPr sz="1150">
              <a:solidFill>
                <a:schemeClr val="dk1"/>
              </a:solidFill>
              <a:latin typeface="Calibri"/>
              <a:ea typeface="Calibri"/>
              <a:cs typeface="Calibri"/>
              <a:sym typeface="Calibri"/>
            </a:endParaRPr>
          </a:p>
        </p:txBody>
      </p:sp>
      <p:sp>
        <p:nvSpPr>
          <p:cNvPr id="508" name="Google Shape;508;p18"/>
          <p:cNvSpPr/>
          <p:nvPr/>
        </p:nvSpPr>
        <p:spPr>
          <a:xfrm>
            <a:off x="6151513" y="2274540"/>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Transfer Initiation</a:t>
            </a:r>
            <a:endParaRPr sz="1200">
              <a:solidFill>
                <a:schemeClr val="dk1"/>
              </a:solidFill>
              <a:latin typeface="Calibri"/>
              <a:ea typeface="Calibri"/>
              <a:cs typeface="Calibri"/>
              <a:sym typeface="Calibri"/>
            </a:endParaRPr>
          </a:p>
        </p:txBody>
      </p:sp>
      <p:sp>
        <p:nvSpPr>
          <p:cNvPr id="509" name="Google Shape;509;p18"/>
          <p:cNvSpPr/>
          <p:nvPr/>
        </p:nvSpPr>
        <p:spPr>
          <a:xfrm>
            <a:off x="6151513" y="2542803"/>
            <a:ext cx="2358033" cy="992312"/>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Receive an EDR (endpoint URL + time-limited access token). Use the token to retrieve data directly from the Provider's Data Plane. The token is validated by the Data Plane before any data is served.</a:t>
            </a:r>
            <a:endParaRPr sz="950">
              <a:solidFill>
                <a:schemeClr val="dk1"/>
              </a:solidFill>
              <a:latin typeface="Calibri"/>
              <a:ea typeface="Calibri"/>
              <a:cs typeface="Calibri"/>
              <a:sym typeface="Calibri"/>
            </a:endParaRPr>
          </a:p>
        </p:txBody>
      </p:sp>
      <p:sp>
        <p:nvSpPr>
          <p:cNvPr id="510" name="Google Shape;510;p18"/>
          <p:cNvSpPr/>
          <p:nvPr/>
        </p:nvSpPr>
        <p:spPr>
          <a:xfrm>
            <a:off x="496119" y="3812902"/>
            <a:ext cx="4013895" cy="724198"/>
          </a:xfrm>
          <a:prstGeom prst="roundRect">
            <a:avLst>
              <a:gd fmla="val 78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18"/>
          <p:cNvSpPr/>
          <p:nvPr/>
        </p:nvSpPr>
        <p:spPr>
          <a:xfrm>
            <a:off x="624855" y="3941638"/>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For Providing Data</a:t>
            </a:r>
            <a:endParaRPr sz="1200">
              <a:solidFill>
                <a:schemeClr val="dk1"/>
              </a:solidFill>
              <a:latin typeface="Calibri"/>
              <a:ea typeface="Calibri"/>
              <a:cs typeface="Calibri"/>
              <a:sym typeface="Calibri"/>
            </a:endParaRPr>
          </a:p>
        </p:txBody>
      </p:sp>
      <p:sp>
        <p:nvSpPr>
          <p:cNvPr id="512" name="Google Shape;512;p18"/>
          <p:cNvSpPr/>
          <p:nvPr/>
        </p:nvSpPr>
        <p:spPr>
          <a:xfrm>
            <a:off x="624855" y="4209901"/>
            <a:ext cx="3756422"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Deploy your own Data Plane in addition to the Connector</a:t>
            </a:r>
            <a:endParaRPr sz="950">
              <a:solidFill>
                <a:schemeClr val="dk1"/>
              </a:solidFill>
              <a:latin typeface="Calibri"/>
              <a:ea typeface="Calibri"/>
              <a:cs typeface="Calibri"/>
              <a:sym typeface="Calibri"/>
            </a:endParaRPr>
          </a:p>
        </p:txBody>
      </p:sp>
      <p:sp>
        <p:nvSpPr>
          <p:cNvPr id="513" name="Google Shape;513;p18"/>
          <p:cNvSpPr/>
          <p:nvPr/>
        </p:nvSpPr>
        <p:spPr>
          <a:xfrm>
            <a:off x="4633987" y="3812902"/>
            <a:ext cx="4013895" cy="724198"/>
          </a:xfrm>
          <a:prstGeom prst="roundRect">
            <a:avLst>
              <a:gd fmla="val 78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18"/>
          <p:cNvSpPr/>
          <p:nvPr/>
        </p:nvSpPr>
        <p:spPr>
          <a:xfrm>
            <a:off x="4762723" y="3941638"/>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For Consuming Only</a:t>
            </a:r>
            <a:endParaRPr sz="1200">
              <a:solidFill>
                <a:schemeClr val="dk1"/>
              </a:solidFill>
              <a:latin typeface="Calibri"/>
              <a:ea typeface="Calibri"/>
              <a:cs typeface="Calibri"/>
              <a:sym typeface="Calibri"/>
            </a:endParaRPr>
          </a:p>
        </p:txBody>
      </p:sp>
      <p:sp>
        <p:nvSpPr>
          <p:cNvPr id="515" name="Google Shape;515;p18"/>
          <p:cNvSpPr/>
          <p:nvPr/>
        </p:nvSpPr>
        <p:spPr>
          <a:xfrm>
            <a:off x="4762723" y="4209901"/>
            <a:ext cx="3756422"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A standard Connector is sufficient; no Data Plane required</a:t>
            </a:r>
            <a:endParaRPr sz="95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preencoded.png" id="521" name="Google Shape;521;p19"/>
          <p:cNvPicPr preferRelativeResize="0"/>
          <p:nvPr/>
        </p:nvPicPr>
        <p:blipFill rotWithShape="1">
          <a:blip r:embed="rId3">
            <a:alphaModFix/>
          </a:blip>
          <a:srcRect b="0" l="0" r="0" t="0"/>
          <a:stretch/>
        </p:blipFill>
        <p:spPr>
          <a:xfrm>
            <a:off x="0" y="0"/>
            <a:ext cx="3429000" cy="5143500"/>
          </a:xfrm>
          <a:prstGeom prst="rect">
            <a:avLst/>
          </a:prstGeom>
          <a:noFill/>
          <a:ln>
            <a:noFill/>
          </a:ln>
        </p:spPr>
      </p:pic>
      <p:sp>
        <p:nvSpPr>
          <p:cNvPr id="522" name="Google Shape;522;p19"/>
          <p:cNvSpPr/>
          <p:nvPr/>
        </p:nvSpPr>
        <p:spPr>
          <a:xfrm>
            <a:off x="3925119" y="791468"/>
            <a:ext cx="1548705"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3" name="Google Shape;523;p19"/>
          <p:cNvSpPr/>
          <p:nvPr/>
        </p:nvSpPr>
        <p:spPr>
          <a:xfrm>
            <a:off x="3999533" y="828675"/>
            <a:ext cx="1857077"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REFERENCE IMPLEMENTATION</a:t>
            </a:r>
            <a:endParaRPr sz="750">
              <a:solidFill>
                <a:schemeClr val="dk1"/>
              </a:solidFill>
              <a:latin typeface="Calibri"/>
              <a:ea typeface="Calibri"/>
              <a:cs typeface="Calibri"/>
              <a:sym typeface="Calibri"/>
            </a:endParaRPr>
          </a:p>
        </p:txBody>
      </p:sp>
      <p:sp>
        <p:nvSpPr>
          <p:cNvPr id="524" name="Google Shape;524;p19"/>
          <p:cNvSpPr/>
          <p:nvPr/>
        </p:nvSpPr>
        <p:spPr>
          <a:xfrm>
            <a:off x="3925119" y="1074241"/>
            <a:ext cx="3558332"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VisionsTrust</a:t>
            </a:r>
            <a:endParaRPr sz="2400">
              <a:solidFill>
                <a:schemeClr val="dk1"/>
              </a:solidFill>
              <a:latin typeface="Calibri"/>
              <a:ea typeface="Calibri"/>
              <a:cs typeface="Calibri"/>
              <a:sym typeface="Calibri"/>
            </a:endParaRPr>
          </a:p>
        </p:txBody>
      </p:sp>
      <p:sp>
        <p:nvSpPr>
          <p:cNvPr id="525" name="Google Shape;525;p19"/>
          <p:cNvSpPr/>
          <p:nvPr/>
        </p:nvSpPr>
        <p:spPr>
          <a:xfrm>
            <a:off x="3925119" y="1647825"/>
            <a:ext cx="4722763" cy="396925"/>
          </a:xfrm>
          <a:prstGeom prst="rect">
            <a:avLst/>
          </a:prstGeom>
          <a:noFill/>
          <a:ln>
            <a:noFill/>
          </a:ln>
        </p:spPr>
        <p:txBody>
          <a:bodyPr anchorCtr="0" anchor="t" bIns="0" lIns="0" spcFirstLastPara="1" rIns="0" wrap="square" tIns="0">
            <a:normAutofit/>
          </a:bodyPr>
          <a:lstStyle/>
          <a:p>
            <a:pPr indent="0" lvl="0" marL="0" marR="0" rtl="0" algn="l">
              <a:lnSpc>
                <a:spcPct val="123000"/>
              </a:lnSpc>
              <a:spcBef>
                <a:spcPts val="0"/>
              </a:spcBef>
              <a:spcAft>
                <a:spcPts val="0"/>
              </a:spcAft>
              <a:buClr>
                <a:srgbClr val="01122E"/>
              </a:buClr>
              <a:buSzPts val="807"/>
              <a:buFont typeface="Roboto"/>
              <a:buNone/>
            </a:pPr>
            <a:r>
              <a:rPr i="1" lang="en-US" sz="808">
                <a:solidFill>
                  <a:srgbClr val="01122E"/>
                </a:solidFill>
                <a:latin typeface="Roboto"/>
                <a:ea typeface="Roboto"/>
                <a:cs typeface="Roboto"/>
                <a:sym typeface="Roboto"/>
              </a:rPr>
              <a:t>VisionsTrust is a Prometheus-X Implementation Reference: a SaaS platform implemented using the Prometheus-X open source stack for discovery (catalog), contracts, consent, and data exchange.</a:t>
            </a:r>
            <a:endParaRPr sz="808">
              <a:solidFill>
                <a:schemeClr val="dk1"/>
              </a:solidFill>
              <a:latin typeface="Calibri"/>
              <a:ea typeface="Calibri"/>
              <a:cs typeface="Calibri"/>
              <a:sym typeface="Calibri"/>
            </a:endParaRPr>
          </a:p>
        </p:txBody>
      </p:sp>
      <p:sp>
        <p:nvSpPr>
          <p:cNvPr id="526" name="Google Shape;526;p19"/>
          <p:cNvSpPr/>
          <p:nvPr/>
        </p:nvSpPr>
        <p:spPr>
          <a:xfrm>
            <a:off x="3925119" y="2184276"/>
            <a:ext cx="2299395" cy="1121122"/>
          </a:xfrm>
          <a:prstGeom prst="roundRect">
            <a:avLst>
              <a:gd fmla="val 51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19"/>
          <p:cNvSpPr/>
          <p:nvPr/>
        </p:nvSpPr>
        <p:spPr>
          <a:xfrm>
            <a:off x="4053855" y="2313012"/>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Catalogue</a:t>
            </a:r>
            <a:endParaRPr sz="1200">
              <a:solidFill>
                <a:schemeClr val="dk1"/>
              </a:solidFill>
              <a:latin typeface="Calibri"/>
              <a:ea typeface="Calibri"/>
              <a:cs typeface="Calibri"/>
              <a:sym typeface="Calibri"/>
            </a:endParaRPr>
          </a:p>
        </p:txBody>
      </p:sp>
      <p:sp>
        <p:nvSpPr>
          <p:cNvPr id="528" name="Google Shape;528;p19"/>
          <p:cNvSpPr/>
          <p:nvPr/>
        </p:nvSpPr>
        <p:spPr>
          <a:xfrm>
            <a:off x="4053855" y="2581275"/>
            <a:ext cx="204192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Discovery, onboarding, and configuration dashboards for managing your data space presence.</a:t>
            </a:r>
            <a:endParaRPr sz="950">
              <a:solidFill>
                <a:schemeClr val="dk1"/>
              </a:solidFill>
              <a:latin typeface="Calibri"/>
              <a:ea typeface="Calibri"/>
              <a:cs typeface="Calibri"/>
              <a:sym typeface="Calibri"/>
            </a:endParaRPr>
          </a:p>
        </p:txBody>
      </p:sp>
      <p:sp>
        <p:nvSpPr>
          <p:cNvPr id="529" name="Google Shape;529;p19"/>
          <p:cNvSpPr/>
          <p:nvPr/>
        </p:nvSpPr>
        <p:spPr>
          <a:xfrm>
            <a:off x="6348487" y="2184276"/>
            <a:ext cx="2299395" cy="1121122"/>
          </a:xfrm>
          <a:prstGeom prst="roundRect">
            <a:avLst>
              <a:gd fmla="val 51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19"/>
          <p:cNvSpPr/>
          <p:nvPr/>
        </p:nvSpPr>
        <p:spPr>
          <a:xfrm>
            <a:off x="6477223" y="2313012"/>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Contract Service</a:t>
            </a:r>
            <a:endParaRPr sz="1200">
              <a:solidFill>
                <a:schemeClr val="dk1"/>
              </a:solidFill>
              <a:latin typeface="Calibri"/>
              <a:ea typeface="Calibri"/>
              <a:cs typeface="Calibri"/>
              <a:sym typeface="Calibri"/>
            </a:endParaRPr>
          </a:p>
        </p:txBody>
      </p:sp>
      <p:sp>
        <p:nvSpPr>
          <p:cNvPr id="531" name="Google Shape;531;p19"/>
          <p:cNvSpPr/>
          <p:nvPr/>
        </p:nvSpPr>
        <p:spPr>
          <a:xfrm>
            <a:off x="6477223" y="2581275"/>
            <a:ext cx="204192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Negotiation workflows, digital signatures, and policy management across the full agreement lifecycle.</a:t>
            </a:r>
            <a:endParaRPr sz="950">
              <a:solidFill>
                <a:schemeClr val="dk1"/>
              </a:solidFill>
              <a:latin typeface="Calibri"/>
              <a:ea typeface="Calibri"/>
              <a:cs typeface="Calibri"/>
              <a:sym typeface="Calibri"/>
            </a:endParaRPr>
          </a:p>
        </p:txBody>
      </p:sp>
      <p:sp>
        <p:nvSpPr>
          <p:cNvPr id="532" name="Google Shape;532;p19"/>
          <p:cNvSpPr/>
          <p:nvPr/>
        </p:nvSpPr>
        <p:spPr>
          <a:xfrm>
            <a:off x="3925119" y="3429372"/>
            <a:ext cx="4722763" cy="922660"/>
          </a:xfrm>
          <a:prstGeom prst="roundRect">
            <a:avLst>
              <a:gd fmla="val 61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19"/>
          <p:cNvSpPr/>
          <p:nvPr/>
        </p:nvSpPr>
        <p:spPr>
          <a:xfrm>
            <a:off x="4053855" y="3558108"/>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Consent Service</a:t>
            </a:r>
            <a:endParaRPr sz="1200">
              <a:solidFill>
                <a:schemeClr val="dk1"/>
              </a:solidFill>
              <a:latin typeface="Calibri"/>
              <a:ea typeface="Calibri"/>
              <a:cs typeface="Calibri"/>
              <a:sym typeface="Calibri"/>
            </a:endParaRPr>
          </a:p>
        </p:txBody>
      </p:sp>
      <p:sp>
        <p:nvSpPr>
          <p:cNvPr id="534" name="Google Shape;534;p19"/>
          <p:cNvSpPr/>
          <p:nvPr/>
        </p:nvSpPr>
        <p:spPr>
          <a:xfrm>
            <a:off x="4053855" y="3826371"/>
            <a:ext cx="4465290"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Individual consent management, data exchange triggers, and privacy notice delivery for personal data flows.</a:t>
            </a:r>
            <a:endParaRPr sz="95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p:nvPr/>
        </p:nvSpPr>
        <p:spPr>
          <a:xfrm>
            <a:off x="496119" y="466279"/>
            <a:ext cx="4235053"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What This Training Is About</a:t>
            </a:r>
            <a:endParaRPr sz="2300">
              <a:solidFill>
                <a:schemeClr val="dk1"/>
              </a:solidFill>
              <a:latin typeface="Calibri"/>
              <a:ea typeface="Calibri"/>
              <a:cs typeface="Calibri"/>
              <a:sym typeface="Calibri"/>
            </a:endParaRPr>
          </a:p>
        </p:txBody>
      </p:sp>
      <p:sp>
        <p:nvSpPr>
          <p:cNvPr id="102" name="Google Shape;102;p2"/>
          <p:cNvSpPr/>
          <p:nvPr/>
        </p:nvSpPr>
        <p:spPr>
          <a:xfrm>
            <a:off x="496119" y="1058317"/>
            <a:ext cx="8151763"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This session is structured around four core design principles that shape how we teach, and how you should think about building in a data space environment.</a:t>
            </a:r>
            <a:endParaRPr sz="900">
              <a:solidFill>
                <a:schemeClr val="dk1"/>
              </a:solidFill>
              <a:latin typeface="Calibri"/>
              <a:ea typeface="Calibri"/>
              <a:cs typeface="Calibri"/>
              <a:sym typeface="Calibri"/>
            </a:endParaRPr>
          </a:p>
        </p:txBody>
      </p:sp>
      <p:sp>
        <p:nvSpPr>
          <p:cNvPr id="103" name="Google Shape;103;p2"/>
          <p:cNvSpPr/>
          <p:nvPr/>
        </p:nvSpPr>
        <p:spPr>
          <a:xfrm>
            <a:off x="496119" y="1551980"/>
            <a:ext cx="4019922" cy="1598563"/>
          </a:xfrm>
          <a:prstGeom prst="roundRect">
            <a:avLst>
              <a:gd fmla="val 358"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2"/>
          <p:cNvSpPr/>
          <p:nvPr/>
        </p:nvSpPr>
        <p:spPr>
          <a:xfrm>
            <a:off x="510406" y="1566267"/>
            <a:ext cx="3991347" cy="353467"/>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2"/>
          <p:cNvSpPr/>
          <p:nvPr/>
        </p:nvSpPr>
        <p:spPr>
          <a:xfrm>
            <a:off x="2417713" y="1630114"/>
            <a:ext cx="176733" cy="2209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350"/>
              <a:buFont typeface="Righteous"/>
              <a:buNone/>
            </a:pPr>
            <a:r>
              <a:rPr lang="en-US" sz="1350">
                <a:solidFill>
                  <a:srgbClr val="01122E"/>
                </a:solidFill>
                <a:latin typeface="Righteous"/>
                <a:ea typeface="Righteous"/>
                <a:cs typeface="Righteous"/>
                <a:sym typeface="Righteous"/>
              </a:rPr>
              <a:t>1</a:t>
            </a:r>
            <a:endParaRPr sz="1350">
              <a:solidFill>
                <a:schemeClr val="dk1"/>
              </a:solidFill>
              <a:latin typeface="Calibri"/>
              <a:ea typeface="Calibri"/>
              <a:cs typeface="Calibri"/>
              <a:sym typeface="Calibri"/>
            </a:endParaRPr>
          </a:p>
        </p:txBody>
      </p:sp>
      <p:sp>
        <p:nvSpPr>
          <p:cNvPr id="106" name="Google Shape;106;p2"/>
          <p:cNvSpPr/>
          <p:nvPr/>
        </p:nvSpPr>
        <p:spPr>
          <a:xfrm>
            <a:off x="628204" y="2031653"/>
            <a:ext cx="1966243"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Architecture-First Approach</a:t>
            </a:r>
            <a:endParaRPr sz="1150">
              <a:solidFill>
                <a:schemeClr val="dk1"/>
              </a:solidFill>
              <a:latin typeface="Calibri"/>
              <a:ea typeface="Calibri"/>
              <a:cs typeface="Calibri"/>
              <a:sym typeface="Calibri"/>
            </a:endParaRPr>
          </a:p>
        </p:txBody>
      </p:sp>
      <p:sp>
        <p:nvSpPr>
          <p:cNvPr id="107" name="Google Shape;107;p2"/>
          <p:cNvSpPr/>
          <p:nvPr/>
        </p:nvSpPr>
        <p:spPr>
          <a:xfrm>
            <a:off x="628204" y="2282949"/>
            <a:ext cx="3755752" cy="735509"/>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We walk through the complete technical stack, layer by layer: from protocols and connectors to identity hubs and data planes. Understanding the architecture is the prerequisite to building anything meaningful.</a:t>
            </a:r>
            <a:endParaRPr sz="900">
              <a:solidFill>
                <a:schemeClr val="dk1"/>
              </a:solidFill>
              <a:latin typeface="Calibri"/>
              <a:ea typeface="Calibri"/>
              <a:cs typeface="Calibri"/>
              <a:sym typeface="Calibri"/>
            </a:endParaRPr>
          </a:p>
        </p:txBody>
      </p:sp>
      <p:sp>
        <p:nvSpPr>
          <p:cNvPr id="108" name="Google Shape;108;p2"/>
          <p:cNvSpPr/>
          <p:nvPr/>
        </p:nvSpPr>
        <p:spPr>
          <a:xfrm>
            <a:off x="4627959" y="1551980"/>
            <a:ext cx="4019922" cy="1598563"/>
          </a:xfrm>
          <a:prstGeom prst="roundRect">
            <a:avLst>
              <a:gd fmla="val 358"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2"/>
          <p:cNvSpPr/>
          <p:nvPr/>
        </p:nvSpPr>
        <p:spPr>
          <a:xfrm>
            <a:off x="4642247" y="1566267"/>
            <a:ext cx="3991347" cy="353467"/>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2"/>
          <p:cNvSpPr/>
          <p:nvPr/>
        </p:nvSpPr>
        <p:spPr>
          <a:xfrm>
            <a:off x="6549554" y="1630114"/>
            <a:ext cx="176733" cy="2209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350"/>
              <a:buFont typeface="Righteous"/>
              <a:buNone/>
            </a:pPr>
            <a:r>
              <a:rPr lang="en-US" sz="1350">
                <a:solidFill>
                  <a:srgbClr val="01122E"/>
                </a:solidFill>
                <a:latin typeface="Righteous"/>
                <a:ea typeface="Righteous"/>
                <a:cs typeface="Righteous"/>
                <a:sym typeface="Righteous"/>
              </a:rPr>
              <a:t>2</a:t>
            </a:r>
            <a:endParaRPr sz="1350">
              <a:solidFill>
                <a:schemeClr val="dk1"/>
              </a:solidFill>
              <a:latin typeface="Calibri"/>
              <a:ea typeface="Calibri"/>
              <a:cs typeface="Calibri"/>
              <a:sym typeface="Calibri"/>
            </a:endParaRPr>
          </a:p>
        </p:txBody>
      </p:sp>
      <p:sp>
        <p:nvSpPr>
          <p:cNvPr id="111" name="Google Shape;111;p2"/>
          <p:cNvSpPr/>
          <p:nvPr/>
        </p:nvSpPr>
        <p:spPr>
          <a:xfrm>
            <a:off x="4760044" y="2031653"/>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Developer-Focused</a:t>
            </a:r>
            <a:endParaRPr sz="1150">
              <a:solidFill>
                <a:schemeClr val="dk1"/>
              </a:solidFill>
              <a:latin typeface="Calibri"/>
              <a:ea typeface="Calibri"/>
              <a:cs typeface="Calibri"/>
              <a:sym typeface="Calibri"/>
            </a:endParaRPr>
          </a:p>
        </p:txBody>
      </p:sp>
      <p:sp>
        <p:nvSpPr>
          <p:cNvPr id="112" name="Google Shape;112;p2"/>
          <p:cNvSpPr/>
          <p:nvPr/>
        </p:nvSpPr>
        <p:spPr>
          <a:xfrm>
            <a:off x="4760044" y="2282949"/>
            <a:ext cx="3755752"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This is not a business overview. We focus on what you actually build, deploy, and integrate, with concrete implementation references at every step.</a:t>
            </a:r>
            <a:endParaRPr sz="900">
              <a:solidFill>
                <a:schemeClr val="dk1"/>
              </a:solidFill>
              <a:latin typeface="Calibri"/>
              <a:ea typeface="Calibri"/>
              <a:cs typeface="Calibri"/>
              <a:sym typeface="Calibri"/>
            </a:endParaRPr>
          </a:p>
        </p:txBody>
      </p:sp>
      <p:sp>
        <p:nvSpPr>
          <p:cNvPr id="113" name="Google Shape;113;p2"/>
          <p:cNvSpPr/>
          <p:nvPr/>
        </p:nvSpPr>
        <p:spPr>
          <a:xfrm>
            <a:off x="496119" y="3262461"/>
            <a:ext cx="4019922" cy="1414686"/>
          </a:xfrm>
          <a:prstGeom prst="roundRect">
            <a:avLst>
              <a:gd fmla="val 404"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2"/>
          <p:cNvSpPr/>
          <p:nvPr/>
        </p:nvSpPr>
        <p:spPr>
          <a:xfrm>
            <a:off x="510406" y="3276749"/>
            <a:ext cx="3991347" cy="353467"/>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2"/>
          <p:cNvSpPr/>
          <p:nvPr/>
        </p:nvSpPr>
        <p:spPr>
          <a:xfrm>
            <a:off x="2417713" y="3340596"/>
            <a:ext cx="176733" cy="2209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350"/>
              <a:buFont typeface="Righteous"/>
              <a:buNone/>
            </a:pPr>
            <a:r>
              <a:rPr lang="en-US" sz="1350">
                <a:solidFill>
                  <a:srgbClr val="01122E"/>
                </a:solidFill>
                <a:latin typeface="Righteous"/>
                <a:ea typeface="Righteous"/>
                <a:cs typeface="Righteous"/>
                <a:sym typeface="Righteous"/>
              </a:rPr>
              <a:t>3</a:t>
            </a:r>
            <a:endParaRPr sz="1350">
              <a:solidFill>
                <a:schemeClr val="dk1"/>
              </a:solidFill>
              <a:latin typeface="Calibri"/>
              <a:ea typeface="Calibri"/>
              <a:cs typeface="Calibri"/>
              <a:sym typeface="Calibri"/>
            </a:endParaRPr>
          </a:p>
        </p:txBody>
      </p:sp>
      <p:sp>
        <p:nvSpPr>
          <p:cNvPr id="116" name="Google Shape;116;p2"/>
          <p:cNvSpPr/>
          <p:nvPr/>
        </p:nvSpPr>
        <p:spPr>
          <a:xfrm>
            <a:off x="628204" y="3742134"/>
            <a:ext cx="1703412"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Protocol-Driven Thinking</a:t>
            </a:r>
            <a:endParaRPr sz="1150">
              <a:solidFill>
                <a:schemeClr val="dk1"/>
              </a:solidFill>
              <a:latin typeface="Calibri"/>
              <a:ea typeface="Calibri"/>
              <a:cs typeface="Calibri"/>
              <a:sym typeface="Calibri"/>
            </a:endParaRPr>
          </a:p>
        </p:txBody>
      </p:sp>
      <p:sp>
        <p:nvSpPr>
          <p:cNvPr id="117" name="Google Shape;117;p2"/>
          <p:cNvSpPr/>
          <p:nvPr/>
        </p:nvSpPr>
        <p:spPr>
          <a:xfrm>
            <a:off x="628204" y="3993431"/>
            <a:ext cx="3755752" cy="367754"/>
          </a:xfrm>
          <a:prstGeom prst="rect">
            <a:avLst/>
          </a:prstGeom>
          <a:noFill/>
          <a:ln>
            <a:noFill/>
          </a:ln>
        </p:spPr>
        <p:txBody>
          <a:bodyPr anchorCtr="0" anchor="t" bIns="0" lIns="0" spcFirstLastPara="1" rIns="0" wrap="square" tIns="0">
            <a:normAutofit/>
          </a:bodyPr>
          <a:lstStyle/>
          <a:p>
            <a:pPr indent="0" lvl="0" marL="0" marR="0" rtl="0" algn="l">
              <a:lnSpc>
                <a:spcPct val="110000"/>
              </a:lnSpc>
              <a:spcBef>
                <a:spcPts val="0"/>
              </a:spcBef>
              <a:spcAft>
                <a:spcPts val="0"/>
              </a:spcAft>
              <a:buClr>
                <a:srgbClr val="01122E"/>
              </a:buClr>
              <a:buSzPts val="697"/>
              <a:buFont typeface="Roboto"/>
              <a:buNone/>
            </a:pPr>
            <a:r>
              <a:rPr lang="en-US" sz="698">
                <a:solidFill>
                  <a:srgbClr val="01122E"/>
                </a:solidFill>
                <a:latin typeface="Roboto"/>
                <a:ea typeface="Roboto"/>
                <a:cs typeface="Roboto"/>
                <a:sym typeface="Roboto"/>
              </a:rPr>
              <a:t>The Prometheus-X open source stack implements DSP for interoperability and extends it with the PDI (Personal Data Intermediary) for consent-driven data sharing. DSP and DCP are currently in the ISO standardisation process.</a:t>
            </a:r>
            <a:endParaRPr sz="698">
              <a:solidFill>
                <a:schemeClr val="dk1"/>
              </a:solidFill>
              <a:latin typeface="Calibri"/>
              <a:ea typeface="Calibri"/>
              <a:cs typeface="Calibri"/>
              <a:sym typeface="Calibri"/>
            </a:endParaRPr>
          </a:p>
        </p:txBody>
      </p:sp>
      <p:sp>
        <p:nvSpPr>
          <p:cNvPr id="118" name="Google Shape;118;p2"/>
          <p:cNvSpPr/>
          <p:nvPr/>
        </p:nvSpPr>
        <p:spPr>
          <a:xfrm>
            <a:off x="4627959" y="3262461"/>
            <a:ext cx="4019922" cy="1414686"/>
          </a:xfrm>
          <a:prstGeom prst="roundRect">
            <a:avLst>
              <a:gd fmla="val 404"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2"/>
          <p:cNvSpPr/>
          <p:nvPr/>
        </p:nvSpPr>
        <p:spPr>
          <a:xfrm>
            <a:off x="4642247" y="3276749"/>
            <a:ext cx="3991347" cy="353467"/>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2"/>
          <p:cNvSpPr/>
          <p:nvPr/>
        </p:nvSpPr>
        <p:spPr>
          <a:xfrm>
            <a:off x="6549554" y="3340596"/>
            <a:ext cx="176733" cy="2209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350"/>
              <a:buFont typeface="Righteous"/>
              <a:buNone/>
            </a:pPr>
            <a:r>
              <a:rPr lang="en-US" sz="1350">
                <a:solidFill>
                  <a:srgbClr val="01122E"/>
                </a:solidFill>
                <a:latin typeface="Righteous"/>
                <a:ea typeface="Righteous"/>
                <a:cs typeface="Righteous"/>
                <a:sym typeface="Righteous"/>
              </a:rPr>
              <a:t>4</a:t>
            </a:r>
            <a:endParaRPr sz="1350">
              <a:solidFill>
                <a:schemeClr val="dk1"/>
              </a:solidFill>
              <a:latin typeface="Calibri"/>
              <a:ea typeface="Calibri"/>
              <a:cs typeface="Calibri"/>
              <a:sym typeface="Calibri"/>
            </a:endParaRPr>
          </a:p>
        </p:txBody>
      </p:sp>
      <p:sp>
        <p:nvSpPr>
          <p:cNvPr id="121" name="Google Shape;121;p2"/>
          <p:cNvSpPr/>
          <p:nvPr/>
        </p:nvSpPr>
        <p:spPr>
          <a:xfrm>
            <a:off x="4760044" y="3742134"/>
            <a:ext cx="1811759"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Hands-On Reference Case</a:t>
            </a:r>
            <a:endParaRPr sz="1150">
              <a:solidFill>
                <a:schemeClr val="dk1"/>
              </a:solidFill>
              <a:latin typeface="Calibri"/>
              <a:ea typeface="Calibri"/>
              <a:cs typeface="Calibri"/>
              <a:sym typeface="Calibri"/>
            </a:endParaRPr>
          </a:p>
        </p:txBody>
      </p:sp>
      <p:sp>
        <p:nvSpPr>
          <p:cNvPr id="122" name="Google Shape;122;p2"/>
          <p:cNvSpPr/>
          <p:nvPr/>
        </p:nvSpPr>
        <p:spPr>
          <a:xfrm>
            <a:off x="4760044" y="3993431"/>
            <a:ext cx="3755752"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We trace a real data sharing scenario (EDGE-Skills Skill Gap Analytics) through every component, so abstract concepts become concrete implementation decisions.</a:t>
            </a:r>
            <a:endParaRPr sz="9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20"/>
          <p:cNvSpPr/>
          <p:nvPr/>
        </p:nvSpPr>
        <p:spPr>
          <a:xfrm>
            <a:off x="356592" y="250701"/>
            <a:ext cx="4106168" cy="27853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750"/>
              <a:buFont typeface="Righteous"/>
              <a:buNone/>
            </a:pPr>
            <a:r>
              <a:rPr lang="en-US" sz="1750">
                <a:solidFill>
                  <a:srgbClr val="01122E"/>
                </a:solidFill>
                <a:latin typeface="Righteous"/>
                <a:ea typeface="Righteous"/>
                <a:cs typeface="Righteous"/>
                <a:sym typeface="Righteous"/>
              </a:rPr>
              <a:t>VisionsTrust Architecture Overview</a:t>
            </a:r>
            <a:endParaRPr sz="1750">
              <a:solidFill>
                <a:schemeClr val="dk1"/>
              </a:solidFill>
              <a:latin typeface="Calibri"/>
              <a:ea typeface="Calibri"/>
              <a:cs typeface="Calibri"/>
              <a:sym typeface="Calibri"/>
            </a:endParaRPr>
          </a:p>
        </p:txBody>
      </p:sp>
      <p:sp>
        <p:nvSpPr>
          <p:cNvPr id="541" name="Google Shape;541;p20"/>
          <p:cNvSpPr/>
          <p:nvPr/>
        </p:nvSpPr>
        <p:spPr>
          <a:xfrm>
            <a:off x="356592" y="657374"/>
            <a:ext cx="8787408" cy="12256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1122E"/>
              </a:buClr>
              <a:buSzPts val="700"/>
              <a:buFont typeface="Roboto"/>
              <a:buNone/>
            </a:pPr>
            <a:r>
              <a:rPr i="1" lang="en-US" sz="700">
                <a:solidFill>
                  <a:srgbClr val="01122E"/>
                </a:solidFill>
                <a:latin typeface="Roboto"/>
                <a:ea typeface="Roboto"/>
                <a:cs typeface="Roboto"/>
                <a:sym typeface="Roboto"/>
              </a:rPr>
              <a:t>How the three services connect through the Prometheus-X Dataspace Connector (PDC). The PDC is the integration point; all three Building Blocks communicate through it.</a:t>
            </a:r>
            <a:endParaRPr sz="700">
              <a:solidFill>
                <a:schemeClr val="dk1"/>
              </a:solidFill>
              <a:latin typeface="Calibri"/>
              <a:ea typeface="Calibri"/>
              <a:cs typeface="Calibri"/>
              <a:sym typeface="Calibri"/>
            </a:endParaRPr>
          </a:p>
        </p:txBody>
      </p:sp>
      <p:pic>
        <p:nvPicPr>
          <p:cNvPr descr="preencoded.png" id="542" name="Google Shape;542;p20"/>
          <p:cNvPicPr preferRelativeResize="0"/>
          <p:nvPr/>
        </p:nvPicPr>
        <p:blipFill rotWithShape="1">
          <a:blip r:embed="rId3">
            <a:alphaModFix/>
          </a:blip>
          <a:srcRect b="0" l="0" r="0" t="0"/>
          <a:stretch/>
        </p:blipFill>
        <p:spPr>
          <a:xfrm>
            <a:off x="356592" y="851967"/>
            <a:ext cx="6553200" cy="3657600"/>
          </a:xfrm>
          <a:prstGeom prst="rect">
            <a:avLst/>
          </a:prstGeom>
          <a:noFill/>
          <a:ln>
            <a:noFill/>
          </a:ln>
        </p:spPr>
      </p:pic>
      <p:pic>
        <p:nvPicPr>
          <p:cNvPr descr="preencoded.png" id="543" name="Google Shape;543;p20"/>
          <p:cNvPicPr preferRelativeResize="0"/>
          <p:nvPr/>
        </p:nvPicPr>
        <p:blipFill rotWithShape="1">
          <a:blip r:embed="rId4">
            <a:alphaModFix/>
          </a:blip>
          <a:srcRect b="0" l="0" r="0" t="0"/>
          <a:stretch/>
        </p:blipFill>
        <p:spPr>
          <a:xfrm>
            <a:off x="356592" y="851967"/>
            <a:ext cx="6553200" cy="3657600"/>
          </a:xfrm>
          <a:prstGeom prst="rect">
            <a:avLst/>
          </a:prstGeom>
          <a:noFill/>
          <a:ln>
            <a:noFill/>
          </a:ln>
        </p:spPr>
      </p:pic>
      <p:sp>
        <p:nvSpPr>
          <p:cNvPr id="544" name="Google Shape;544;p20"/>
          <p:cNvSpPr/>
          <p:nvPr/>
        </p:nvSpPr>
        <p:spPr>
          <a:xfrm>
            <a:off x="356592" y="4581599"/>
            <a:ext cx="8430816" cy="311125"/>
          </a:xfrm>
          <a:prstGeom prst="roundRect">
            <a:avLst>
              <a:gd fmla="val 1837"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545" name="Google Shape;545;p20"/>
          <p:cNvPicPr preferRelativeResize="0"/>
          <p:nvPr/>
        </p:nvPicPr>
        <p:blipFill rotWithShape="1">
          <a:blip r:embed="rId5">
            <a:alphaModFix/>
          </a:blip>
          <a:srcRect b="0" l="0" r="0" t="0"/>
          <a:stretch/>
        </p:blipFill>
        <p:spPr>
          <a:xfrm>
            <a:off x="445740" y="4700662"/>
            <a:ext cx="111398" cy="89148"/>
          </a:xfrm>
          <a:prstGeom prst="rect">
            <a:avLst/>
          </a:prstGeom>
          <a:noFill/>
          <a:ln>
            <a:noFill/>
          </a:ln>
        </p:spPr>
      </p:pic>
      <p:sp>
        <p:nvSpPr>
          <p:cNvPr id="546" name="Google Shape;546;p20"/>
          <p:cNvSpPr/>
          <p:nvPr/>
        </p:nvSpPr>
        <p:spPr>
          <a:xfrm>
            <a:off x="646286" y="4667920"/>
            <a:ext cx="8497714" cy="12256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700"/>
              <a:buFont typeface="Roboto"/>
              <a:buNone/>
            </a:pPr>
            <a:r>
              <a:rPr b="1" lang="en-US" sz="700">
                <a:solidFill>
                  <a:srgbClr val="000000"/>
                </a:solidFill>
                <a:latin typeface="Roboto"/>
                <a:ea typeface="Roboto"/>
                <a:cs typeface="Roboto"/>
                <a:sym typeface="Roboto"/>
              </a:rPr>
              <a:t>Verification:</a:t>
            </a:r>
            <a:r>
              <a:rPr lang="en-US" sz="700">
                <a:solidFill>
                  <a:srgbClr val="000000"/>
                </a:solidFill>
                <a:latin typeface="Roboto"/>
                <a:ea typeface="Roboto"/>
                <a:cs typeface="Roboto"/>
                <a:sym typeface="Roboto"/>
              </a:rPr>
              <a:t> After PDC setup, check Settings → Endpoints tab to confirm your HTTPS domain appears. This confirms your Connector has successfully auto-registered with VisionsTrust.</a:t>
            </a:r>
            <a:endParaRPr sz="7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21"/>
          <p:cNvSpPr/>
          <p:nvPr/>
        </p:nvSpPr>
        <p:spPr>
          <a:xfrm>
            <a:off x="488379" y="354434"/>
            <a:ext cx="5374258" cy="305246"/>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900"/>
              <a:buFont typeface="Righteous"/>
              <a:buNone/>
            </a:pPr>
            <a:r>
              <a:rPr lang="en-US" sz="1900">
                <a:solidFill>
                  <a:srgbClr val="01122E"/>
                </a:solidFill>
                <a:latin typeface="Righteous"/>
                <a:ea typeface="Righteous"/>
                <a:cs typeface="Righteous"/>
                <a:sym typeface="Righteous"/>
              </a:rPr>
              <a:t>Setting Up the Dataspace Connector (PDC)</a:t>
            </a:r>
            <a:endParaRPr sz="1900">
              <a:solidFill>
                <a:schemeClr val="dk1"/>
              </a:solidFill>
              <a:latin typeface="Calibri"/>
              <a:ea typeface="Calibri"/>
              <a:cs typeface="Calibri"/>
              <a:sym typeface="Calibri"/>
            </a:endParaRPr>
          </a:p>
        </p:txBody>
      </p:sp>
      <p:sp>
        <p:nvSpPr>
          <p:cNvPr id="553" name="Google Shape;553;p21"/>
          <p:cNvSpPr/>
          <p:nvPr/>
        </p:nvSpPr>
        <p:spPr>
          <a:xfrm>
            <a:off x="488379" y="813495"/>
            <a:ext cx="8624441" cy="139675"/>
          </a:xfrm>
          <a:prstGeom prst="rect">
            <a:avLst/>
          </a:prstGeom>
          <a:noFill/>
          <a:ln>
            <a:noFill/>
          </a:ln>
        </p:spPr>
        <p:txBody>
          <a:bodyPr anchorCtr="0" anchor="t" bIns="0" lIns="0" spcFirstLastPara="1" rIns="0" wrap="square" tIns="0">
            <a:noAutofit/>
          </a:bodyPr>
          <a:lstStyle/>
          <a:p>
            <a:pPr indent="0" lvl="0" marL="0" marR="0" rtl="0" algn="l">
              <a:lnSpc>
                <a:spcPct val="119000"/>
              </a:lnSpc>
              <a:spcBef>
                <a:spcPts val="0"/>
              </a:spcBef>
              <a:spcAft>
                <a:spcPts val="0"/>
              </a:spcAft>
              <a:buClr>
                <a:srgbClr val="01122E"/>
              </a:buClr>
              <a:buSzPts val="750"/>
              <a:buFont typeface="Roboto"/>
              <a:buNone/>
            </a:pPr>
            <a:r>
              <a:rPr i="1" lang="en-US" sz="750">
                <a:solidFill>
                  <a:srgbClr val="01122E"/>
                </a:solidFill>
                <a:latin typeface="Roboto"/>
                <a:ea typeface="Roboto"/>
                <a:cs typeface="Roboto"/>
                <a:sym typeface="Roboto"/>
              </a:rPr>
              <a:t>The PDC is the integration core: it enforces contracts, evaluates policies, manages consent, and communicates with all Prometheus-X services on your behalf.</a:t>
            </a:r>
            <a:endParaRPr sz="750">
              <a:solidFill>
                <a:schemeClr val="dk1"/>
              </a:solidFill>
              <a:latin typeface="Calibri"/>
              <a:ea typeface="Calibri"/>
              <a:cs typeface="Calibri"/>
              <a:sym typeface="Calibri"/>
            </a:endParaRPr>
          </a:p>
        </p:txBody>
      </p:sp>
      <p:pic>
        <p:nvPicPr>
          <p:cNvPr descr="preencoded.png" id="554" name="Google Shape;554;p21"/>
          <p:cNvPicPr preferRelativeResize="0"/>
          <p:nvPr/>
        </p:nvPicPr>
        <p:blipFill rotWithShape="1">
          <a:blip r:embed="rId3">
            <a:alphaModFix/>
          </a:blip>
          <a:srcRect b="0" l="0" r="0" t="0"/>
          <a:stretch/>
        </p:blipFill>
        <p:spPr>
          <a:xfrm>
            <a:off x="1305074" y="1039713"/>
            <a:ext cx="6533778" cy="2868141"/>
          </a:xfrm>
          <a:prstGeom prst="rect">
            <a:avLst/>
          </a:prstGeom>
          <a:noFill/>
          <a:ln>
            <a:noFill/>
          </a:ln>
        </p:spPr>
      </p:pic>
      <p:sp>
        <p:nvSpPr>
          <p:cNvPr id="555" name="Google Shape;555;p21"/>
          <p:cNvSpPr/>
          <p:nvPr/>
        </p:nvSpPr>
        <p:spPr>
          <a:xfrm>
            <a:off x="2184858" y="3112913"/>
            <a:ext cx="1373906" cy="176987"/>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Configure PDC</a:t>
            </a:r>
            <a:endParaRPr sz="1100">
              <a:solidFill>
                <a:schemeClr val="dk1"/>
              </a:solidFill>
              <a:latin typeface="Calibri"/>
              <a:ea typeface="Calibri"/>
              <a:cs typeface="Calibri"/>
              <a:sym typeface="Calibri"/>
            </a:endParaRPr>
          </a:p>
        </p:txBody>
      </p:sp>
      <p:sp>
        <p:nvSpPr>
          <p:cNvPr id="556" name="Google Shape;556;p21"/>
          <p:cNvSpPr/>
          <p:nvPr/>
        </p:nvSpPr>
        <p:spPr>
          <a:xfrm>
            <a:off x="2413458" y="3340243"/>
            <a:ext cx="1145306" cy="253092"/>
          </a:xfrm>
          <a:prstGeom prst="rect">
            <a:avLst/>
          </a:prstGeom>
          <a:noFill/>
          <a:ln>
            <a:noFill/>
          </a:ln>
        </p:spPr>
        <p:txBody>
          <a:bodyPr anchorCtr="0" anchor="t" bIns="0" lIns="0" spcFirstLastPara="1" rIns="0" wrap="square" tIns="0">
            <a:normAutofit/>
          </a:bodyPr>
          <a:lstStyle/>
          <a:p>
            <a:pPr indent="0" lvl="0" marL="0" marR="0" rtl="0" algn="ctr">
              <a:lnSpc>
                <a:spcPct val="93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Connect to Catalogue, Contract, Consent</a:t>
            </a:r>
            <a:endParaRPr sz="850">
              <a:solidFill>
                <a:schemeClr val="dk1"/>
              </a:solidFill>
              <a:latin typeface="Calibri"/>
              <a:ea typeface="Calibri"/>
              <a:cs typeface="Calibri"/>
              <a:sym typeface="Calibri"/>
            </a:endParaRPr>
          </a:p>
        </p:txBody>
      </p:sp>
      <p:sp>
        <p:nvSpPr>
          <p:cNvPr id="557" name="Google Shape;557;p21"/>
          <p:cNvSpPr/>
          <p:nvPr/>
        </p:nvSpPr>
        <p:spPr>
          <a:xfrm>
            <a:off x="5400525" y="2942316"/>
            <a:ext cx="1373906" cy="176987"/>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Verify</a:t>
            </a:r>
            <a:endParaRPr sz="1100">
              <a:solidFill>
                <a:schemeClr val="dk1"/>
              </a:solidFill>
              <a:latin typeface="Calibri"/>
              <a:ea typeface="Calibri"/>
              <a:cs typeface="Calibri"/>
              <a:sym typeface="Calibri"/>
            </a:endParaRPr>
          </a:p>
        </p:txBody>
      </p:sp>
      <p:sp>
        <p:nvSpPr>
          <p:cNvPr id="558" name="Google Shape;558;p21"/>
          <p:cNvSpPr/>
          <p:nvPr/>
        </p:nvSpPr>
        <p:spPr>
          <a:xfrm>
            <a:off x="5629125" y="3169647"/>
            <a:ext cx="1145306" cy="379638"/>
          </a:xfrm>
          <a:prstGeom prst="rect">
            <a:avLst/>
          </a:prstGeom>
          <a:noFill/>
          <a:ln>
            <a:noFill/>
          </a:ln>
        </p:spPr>
        <p:txBody>
          <a:bodyPr anchorCtr="0" anchor="t" bIns="0" lIns="0" spcFirstLastPara="1" rIns="0" wrap="square" tIns="0">
            <a:normAutofit/>
          </a:bodyPr>
          <a:lstStyle/>
          <a:p>
            <a:pPr indent="0" lvl="0" marL="0" marR="0" rtl="0" algn="ctr">
              <a:lnSpc>
                <a:spcPct val="93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Check Settings &gt; Endpoints for HTTPS domain</a:t>
            </a:r>
            <a:endParaRPr sz="850">
              <a:solidFill>
                <a:schemeClr val="dk1"/>
              </a:solidFill>
              <a:latin typeface="Calibri"/>
              <a:ea typeface="Calibri"/>
              <a:cs typeface="Calibri"/>
              <a:sym typeface="Calibri"/>
            </a:endParaRPr>
          </a:p>
        </p:txBody>
      </p:sp>
      <p:sp>
        <p:nvSpPr>
          <p:cNvPr id="559" name="Google Shape;559;p21"/>
          <p:cNvSpPr/>
          <p:nvPr/>
        </p:nvSpPr>
        <p:spPr>
          <a:xfrm>
            <a:off x="3802131" y="1340481"/>
            <a:ext cx="1373906" cy="176988"/>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Auto-Register</a:t>
            </a:r>
            <a:endParaRPr sz="1100">
              <a:solidFill>
                <a:schemeClr val="dk1"/>
              </a:solidFill>
              <a:latin typeface="Calibri"/>
              <a:ea typeface="Calibri"/>
              <a:cs typeface="Calibri"/>
              <a:sym typeface="Calibri"/>
            </a:endParaRPr>
          </a:p>
        </p:txBody>
      </p:sp>
      <p:sp>
        <p:nvSpPr>
          <p:cNvPr id="560" name="Google Shape;560;p21"/>
          <p:cNvSpPr/>
          <p:nvPr/>
        </p:nvSpPr>
        <p:spPr>
          <a:xfrm>
            <a:off x="4030731" y="1567811"/>
            <a:ext cx="1145306" cy="379638"/>
          </a:xfrm>
          <a:prstGeom prst="rect">
            <a:avLst/>
          </a:prstGeom>
          <a:noFill/>
          <a:ln>
            <a:noFill/>
          </a:ln>
        </p:spPr>
        <p:txBody>
          <a:bodyPr anchorCtr="0" anchor="t" bIns="0" lIns="0" spcFirstLastPara="1" rIns="0" wrap="square" tIns="0">
            <a:normAutofit/>
          </a:bodyPr>
          <a:lstStyle/>
          <a:p>
            <a:pPr indent="0" lvl="0" marL="0" marR="0" rtl="0" algn="ctr">
              <a:lnSpc>
                <a:spcPct val="93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PDC registers automatically with VisionsTrust</a:t>
            </a:r>
            <a:endParaRPr sz="850">
              <a:solidFill>
                <a:schemeClr val="dk1"/>
              </a:solidFill>
              <a:latin typeface="Calibri"/>
              <a:ea typeface="Calibri"/>
              <a:cs typeface="Calibri"/>
              <a:sym typeface="Calibri"/>
            </a:endParaRPr>
          </a:p>
        </p:txBody>
      </p:sp>
      <p:sp>
        <p:nvSpPr>
          <p:cNvPr id="561" name="Google Shape;561;p21"/>
          <p:cNvSpPr/>
          <p:nvPr/>
        </p:nvSpPr>
        <p:spPr>
          <a:xfrm>
            <a:off x="418058" y="3994398"/>
            <a:ext cx="4105126" cy="794593"/>
          </a:xfrm>
          <a:prstGeom prst="roundRect">
            <a:avLst>
              <a:gd fmla="val 719"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21"/>
          <p:cNvSpPr/>
          <p:nvPr/>
        </p:nvSpPr>
        <p:spPr>
          <a:xfrm>
            <a:off x="515689" y="4071268"/>
            <a:ext cx="1678260" cy="15262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950"/>
              <a:buFont typeface="Righteous"/>
              <a:buNone/>
            </a:pPr>
            <a:r>
              <a:rPr lang="en-US" sz="950">
                <a:solidFill>
                  <a:srgbClr val="FFFFFF"/>
                </a:solidFill>
                <a:latin typeface="Righteous"/>
                <a:ea typeface="Righteous"/>
                <a:cs typeface="Righteous"/>
                <a:sym typeface="Righteous"/>
              </a:rPr>
              <a:t>Auto-Registration</a:t>
            </a:r>
            <a:endParaRPr sz="950">
              <a:solidFill>
                <a:schemeClr val="dk1"/>
              </a:solidFill>
              <a:latin typeface="Calibri"/>
              <a:ea typeface="Calibri"/>
              <a:cs typeface="Calibri"/>
              <a:sym typeface="Calibri"/>
            </a:endParaRPr>
          </a:p>
        </p:txBody>
      </p:sp>
      <p:sp>
        <p:nvSpPr>
          <p:cNvPr id="563" name="Google Shape;563;p21"/>
          <p:cNvSpPr/>
          <p:nvPr/>
        </p:nvSpPr>
        <p:spPr>
          <a:xfrm>
            <a:off x="515689" y="4300761"/>
            <a:ext cx="3909864" cy="419026"/>
          </a:xfrm>
          <a:prstGeom prst="rect">
            <a:avLst/>
          </a:prstGeom>
          <a:noFill/>
          <a:ln>
            <a:noFill/>
          </a:ln>
        </p:spPr>
        <p:txBody>
          <a:bodyPr anchorCtr="0" anchor="t" bIns="0" lIns="0" spcFirstLastPara="1" rIns="0" wrap="square" tIns="0">
            <a:normAutofit/>
          </a:bodyPr>
          <a:lstStyle/>
          <a:p>
            <a:pPr indent="0" lvl="0" marL="0" marR="0" rtl="0" algn="l">
              <a:lnSpc>
                <a:spcPct val="119000"/>
              </a:lnSpc>
              <a:spcBef>
                <a:spcPts val="0"/>
              </a:spcBef>
              <a:spcAft>
                <a:spcPts val="0"/>
              </a:spcAft>
              <a:buClr>
                <a:srgbClr val="FFFFFF"/>
              </a:buClr>
              <a:buSzPts val="750"/>
              <a:buFont typeface="Roboto"/>
              <a:buNone/>
            </a:pPr>
            <a:r>
              <a:rPr lang="en-US" sz="750">
                <a:solidFill>
                  <a:srgbClr val="FFFFFF"/>
                </a:solidFill>
                <a:latin typeface="Roboto"/>
                <a:ea typeface="Roboto"/>
                <a:cs typeface="Roboto"/>
                <a:sym typeface="Roboto"/>
              </a:rPr>
              <a:t>Once configured, your PDC automatically registers with VisionsTrust. No manual registration step required. Verify success via </a:t>
            </a:r>
            <a:r>
              <a:rPr b="1" lang="en-US" sz="750">
                <a:solidFill>
                  <a:srgbClr val="FFFFFF"/>
                </a:solidFill>
                <a:latin typeface="Roboto"/>
                <a:ea typeface="Roboto"/>
                <a:cs typeface="Roboto"/>
                <a:sym typeface="Roboto"/>
              </a:rPr>
              <a:t>Settings → Endpoints</a:t>
            </a:r>
            <a:r>
              <a:rPr lang="en-US" sz="750">
                <a:solidFill>
                  <a:srgbClr val="FFFFFF"/>
                </a:solidFill>
                <a:latin typeface="Roboto"/>
                <a:ea typeface="Roboto"/>
                <a:cs typeface="Roboto"/>
                <a:sym typeface="Roboto"/>
              </a:rPr>
              <a:t>; your HTTPS domain should appear there.</a:t>
            </a:r>
            <a:endParaRPr sz="750">
              <a:solidFill>
                <a:schemeClr val="dk1"/>
              </a:solidFill>
              <a:latin typeface="Calibri"/>
              <a:ea typeface="Calibri"/>
              <a:cs typeface="Calibri"/>
              <a:sym typeface="Calibri"/>
            </a:endParaRPr>
          </a:p>
        </p:txBody>
      </p:sp>
      <p:sp>
        <p:nvSpPr>
          <p:cNvPr id="564" name="Google Shape;564;p21"/>
          <p:cNvSpPr/>
          <p:nvPr/>
        </p:nvSpPr>
        <p:spPr>
          <a:xfrm>
            <a:off x="4695899" y="4071268"/>
            <a:ext cx="1678260" cy="15262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950"/>
              <a:buFont typeface="Righteous"/>
              <a:buNone/>
            </a:pPr>
            <a:r>
              <a:rPr lang="en-US" sz="950">
                <a:solidFill>
                  <a:srgbClr val="01122E"/>
                </a:solidFill>
                <a:latin typeface="Righteous"/>
                <a:ea typeface="Righteous"/>
                <a:cs typeface="Righteous"/>
                <a:sym typeface="Righteous"/>
              </a:rPr>
              <a:t>Optional: Credentials</a:t>
            </a:r>
            <a:endParaRPr sz="950">
              <a:solidFill>
                <a:schemeClr val="dk1"/>
              </a:solidFill>
              <a:latin typeface="Calibri"/>
              <a:ea typeface="Calibri"/>
              <a:cs typeface="Calibri"/>
              <a:sym typeface="Calibri"/>
            </a:endParaRPr>
          </a:p>
        </p:txBody>
      </p:sp>
      <p:sp>
        <p:nvSpPr>
          <p:cNvPr id="565" name="Google Shape;565;p21"/>
          <p:cNvSpPr/>
          <p:nvPr/>
        </p:nvSpPr>
        <p:spPr>
          <a:xfrm>
            <a:off x="4695899" y="4300761"/>
            <a:ext cx="3964484" cy="419026"/>
          </a:xfrm>
          <a:prstGeom prst="rect">
            <a:avLst/>
          </a:prstGeom>
          <a:noFill/>
          <a:ln>
            <a:noFill/>
          </a:ln>
        </p:spPr>
        <p:txBody>
          <a:bodyPr anchorCtr="0" anchor="t" bIns="0" lIns="0" spcFirstLastPara="1" rIns="0" wrap="square" tIns="0">
            <a:normAutofit/>
          </a:bodyPr>
          <a:lstStyle/>
          <a:p>
            <a:pPr indent="0" lvl="0" marL="0" marR="0" rtl="0" algn="l">
              <a:lnSpc>
                <a:spcPct val="119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Resources can have associated credentials generated through the PDC. When referencing credentials in resource metadata, always use </a:t>
            </a:r>
            <a:r>
              <a:rPr b="1" lang="en-US" sz="750">
                <a:solidFill>
                  <a:srgbClr val="01122E"/>
                </a:solidFill>
                <a:latin typeface="Roboto"/>
                <a:ea typeface="Roboto"/>
                <a:cs typeface="Roboto"/>
                <a:sym typeface="Roboto"/>
              </a:rPr>
              <a:t>credential identifiers</a:t>
            </a:r>
            <a:r>
              <a:rPr lang="en-US" sz="750">
                <a:solidFill>
                  <a:srgbClr val="01122E"/>
                </a:solidFill>
                <a:latin typeface="Roboto"/>
                <a:ea typeface="Roboto"/>
                <a:cs typeface="Roboto"/>
                <a:sym typeface="Roboto"/>
              </a:rPr>
              <a:t>, never actual credential values. This keeps secrets out of metadata records.</a:t>
            </a:r>
            <a:endParaRPr sz="75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22"/>
          <p:cNvSpPr/>
          <p:nvPr/>
        </p:nvSpPr>
        <p:spPr>
          <a:xfrm>
            <a:off x="496119" y="456977"/>
            <a:ext cx="4720530"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The Complete Onboarding Flow</a:t>
            </a:r>
            <a:endParaRPr sz="2300">
              <a:solidFill>
                <a:schemeClr val="dk1"/>
              </a:solidFill>
              <a:latin typeface="Calibri"/>
              <a:ea typeface="Calibri"/>
              <a:cs typeface="Calibri"/>
              <a:sym typeface="Calibri"/>
            </a:endParaRPr>
          </a:p>
        </p:txBody>
      </p:sp>
      <p:sp>
        <p:nvSpPr>
          <p:cNvPr id="572" name="Google Shape;572;p22"/>
          <p:cNvSpPr/>
          <p:nvPr/>
        </p:nvSpPr>
        <p:spPr>
          <a:xfrm>
            <a:off x="496119" y="1049015"/>
            <a:ext cx="8151763"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Onboarding has two parallel tracks: a non-technical track for the data provider organization, and a technical track for the developer deploying the infrastructure. Both must complete successfully for exchanges to work.</a:t>
            </a:r>
            <a:endParaRPr sz="900">
              <a:solidFill>
                <a:schemeClr val="dk1"/>
              </a:solidFill>
              <a:latin typeface="Calibri"/>
              <a:ea typeface="Calibri"/>
              <a:cs typeface="Calibri"/>
              <a:sym typeface="Calibri"/>
            </a:endParaRPr>
          </a:p>
        </p:txBody>
      </p:sp>
      <p:sp>
        <p:nvSpPr>
          <p:cNvPr id="573" name="Google Shape;573;p22"/>
          <p:cNvSpPr/>
          <p:nvPr/>
        </p:nvSpPr>
        <p:spPr>
          <a:xfrm>
            <a:off x="411212" y="1542678"/>
            <a:ext cx="4101926" cy="3143845"/>
          </a:xfrm>
          <a:prstGeom prst="roundRect">
            <a:avLst>
              <a:gd fmla="val 182"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22"/>
          <p:cNvSpPr/>
          <p:nvPr/>
        </p:nvSpPr>
        <p:spPr>
          <a:xfrm>
            <a:off x="529010" y="1654597"/>
            <a:ext cx="2139107"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Non-Technical (Provider)</a:t>
            </a:r>
            <a:endParaRPr sz="1150">
              <a:solidFill>
                <a:schemeClr val="dk1"/>
              </a:solidFill>
              <a:latin typeface="Calibri"/>
              <a:ea typeface="Calibri"/>
              <a:cs typeface="Calibri"/>
              <a:sym typeface="Calibri"/>
            </a:endParaRPr>
          </a:p>
        </p:txBody>
      </p:sp>
      <p:sp>
        <p:nvSpPr>
          <p:cNvPr id="575" name="Google Shape;575;p22"/>
          <p:cNvSpPr/>
          <p:nvPr/>
        </p:nvSpPr>
        <p:spPr>
          <a:xfrm>
            <a:off x="529010" y="1964680"/>
            <a:ext cx="235669" cy="14726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900"/>
              <a:buFont typeface="Righteous"/>
              <a:buNone/>
            </a:pPr>
            <a:r>
              <a:rPr lang="en-US" sz="900">
                <a:solidFill>
                  <a:srgbClr val="FFFFFF"/>
                </a:solidFill>
                <a:latin typeface="Righteous"/>
                <a:ea typeface="Righteous"/>
                <a:cs typeface="Righteous"/>
                <a:sym typeface="Righteous"/>
              </a:rPr>
              <a:t>01</a:t>
            </a:r>
            <a:endParaRPr sz="900">
              <a:solidFill>
                <a:schemeClr val="dk1"/>
              </a:solidFill>
              <a:latin typeface="Calibri"/>
              <a:ea typeface="Calibri"/>
              <a:cs typeface="Calibri"/>
              <a:sym typeface="Calibri"/>
            </a:endParaRPr>
          </a:p>
        </p:txBody>
      </p:sp>
      <p:sp>
        <p:nvSpPr>
          <p:cNvPr id="576" name="Google Shape;576;p22"/>
          <p:cNvSpPr/>
          <p:nvPr/>
        </p:nvSpPr>
        <p:spPr>
          <a:xfrm>
            <a:off x="529010" y="2150566"/>
            <a:ext cx="1877169"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7" name="Google Shape;577;p22"/>
          <p:cNvSpPr/>
          <p:nvPr/>
        </p:nvSpPr>
        <p:spPr>
          <a:xfrm>
            <a:off x="529010" y="2238003"/>
            <a:ext cx="1877169"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FFFFFF"/>
              </a:buClr>
              <a:buSzPts val="900"/>
              <a:buFont typeface="Roboto"/>
              <a:buNone/>
            </a:pPr>
            <a:r>
              <a:rPr b="1" lang="en-US" sz="900">
                <a:solidFill>
                  <a:srgbClr val="FFFFFF"/>
                </a:solidFill>
                <a:latin typeface="Roboto"/>
                <a:ea typeface="Roboto"/>
                <a:cs typeface="Roboto"/>
                <a:sym typeface="Roboto"/>
              </a:rPr>
              <a:t>Register on VisionsTrust</a:t>
            </a:r>
            <a:r>
              <a:rPr lang="en-US" sz="900">
                <a:solidFill>
                  <a:srgbClr val="FFFFFF"/>
                </a:solidFill>
                <a:latin typeface="Roboto"/>
                <a:ea typeface="Roboto"/>
                <a:cs typeface="Roboto"/>
                <a:sym typeface="Roboto"/>
              </a:rPr>
              <a:t>: Create account as a data space participant</a:t>
            </a:r>
            <a:endParaRPr sz="900">
              <a:solidFill>
                <a:schemeClr val="dk1"/>
              </a:solidFill>
              <a:latin typeface="Calibri"/>
              <a:ea typeface="Calibri"/>
              <a:cs typeface="Calibri"/>
              <a:sym typeface="Calibri"/>
            </a:endParaRPr>
          </a:p>
        </p:txBody>
      </p:sp>
      <p:sp>
        <p:nvSpPr>
          <p:cNvPr id="578" name="Google Shape;578;p22"/>
          <p:cNvSpPr/>
          <p:nvPr/>
        </p:nvSpPr>
        <p:spPr>
          <a:xfrm>
            <a:off x="2518097" y="1964680"/>
            <a:ext cx="235669" cy="14726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900"/>
              <a:buFont typeface="Righteous"/>
              <a:buNone/>
            </a:pPr>
            <a:r>
              <a:rPr lang="en-US" sz="900">
                <a:solidFill>
                  <a:srgbClr val="FFFFFF"/>
                </a:solidFill>
                <a:latin typeface="Righteous"/>
                <a:ea typeface="Righteous"/>
                <a:cs typeface="Righteous"/>
                <a:sym typeface="Righteous"/>
              </a:rPr>
              <a:t>02</a:t>
            </a:r>
            <a:endParaRPr sz="900">
              <a:solidFill>
                <a:schemeClr val="dk1"/>
              </a:solidFill>
              <a:latin typeface="Calibri"/>
              <a:ea typeface="Calibri"/>
              <a:cs typeface="Calibri"/>
              <a:sym typeface="Calibri"/>
            </a:endParaRPr>
          </a:p>
        </p:txBody>
      </p:sp>
      <p:sp>
        <p:nvSpPr>
          <p:cNvPr id="579" name="Google Shape;579;p22"/>
          <p:cNvSpPr/>
          <p:nvPr/>
        </p:nvSpPr>
        <p:spPr>
          <a:xfrm>
            <a:off x="2518097" y="2150566"/>
            <a:ext cx="1877244"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22"/>
          <p:cNvSpPr/>
          <p:nvPr/>
        </p:nvSpPr>
        <p:spPr>
          <a:xfrm>
            <a:off x="2518097" y="2238003"/>
            <a:ext cx="1877244"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FFFFFF"/>
              </a:buClr>
              <a:buSzPts val="900"/>
              <a:buFont typeface="Roboto"/>
              <a:buNone/>
            </a:pPr>
            <a:r>
              <a:rPr b="1" lang="en-US" sz="900">
                <a:solidFill>
                  <a:srgbClr val="FFFFFF"/>
                </a:solidFill>
                <a:latin typeface="Roboto"/>
                <a:ea typeface="Roboto"/>
                <a:cs typeface="Roboto"/>
                <a:sym typeface="Roboto"/>
              </a:rPr>
              <a:t>Create an Offer</a:t>
            </a:r>
            <a:r>
              <a:rPr lang="en-US" sz="900">
                <a:solidFill>
                  <a:srgbClr val="FFFFFF"/>
                </a:solidFill>
                <a:latin typeface="Roboto"/>
                <a:ea typeface="Roboto"/>
                <a:cs typeface="Roboto"/>
                <a:sym typeface="Roboto"/>
              </a:rPr>
              <a:t>: Bundle resources into a catalogue product</a:t>
            </a:r>
            <a:endParaRPr sz="900">
              <a:solidFill>
                <a:schemeClr val="dk1"/>
              </a:solidFill>
              <a:latin typeface="Calibri"/>
              <a:ea typeface="Calibri"/>
              <a:cs typeface="Calibri"/>
              <a:sym typeface="Calibri"/>
            </a:endParaRPr>
          </a:p>
        </p:txBody>
      </p:sp>
      <p:sp>
        <p:nvSpPr>
          <p:cNvPr id="581" name="Google Shape;581;p22"/>
          <p:cNvSpPr/>
          <p:nvPr/>
        </p:nvSpPr>
        <p:spPr>
          <a:xfrm>
            <a:off x="529010" y="2806005"/>
            <a:ext cx="235669" cy="14726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900"/>
              <a:buFont typeface="Righteous"/>
              <a:buNone/>
            </a:pPr>
            <a:r>
              <a:rPr lang="en-US" sz="900">
                <a:solidFill>
                  <a:srgbClr val="FFFFFF"/>
                </a:solidFill>
                <a:latin typeface="Righteous"/>
                <a:ea typeface="Righteous"/>
                <a:cs typeface="Righteous"/>
                <a:sym typeface="Righteous"/>
              </a:rPr>
              <a:t>03</a:t>
            </a:r>
            <a:endParaRPr sz="900">
              <a:solidFill>
                <a:schemeClr val="dk1"/>
              </a:solidFill>
              <a:latin typeface="Calibri"/>
              <a:ea typeface="Calibri"/>
              <a:cs typeface="Calibri"/>
              <a:sym typeface="Calibri"/>
            </a:endParaRPr>
          </a:p>
        </p:txBody>
      </p:sp>
      <p:sp>
        <p:nvSpPr>
          <p:cNvPr id="582" name="Google Shape;582;p22"/>
          <p:cNvSpPr/>
          <p:nvPr/>
        </p:nvSpPr>
        <p:spPr>
          <a:xfrm>
            <a:off x="529010" y="2991892"/>
            <a:ext cx="1877169"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22"/>
          <p:cNvSpPr/>
          <p:nvPr/>
        </p:nvSpPr>
        <p:spPr>
          <a:xfrm>
            <a:off x="529010" y="3079328"/>
            <a:ext cx="1877169"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FFFFFF"/>
              </a:buClr>
              <a:buSzPts val="900"/>
              <a:buFont typeface="Roboto"/>
              <a:buNone/>
            </a:pPr>
            <a:r>
              <a:rPr b="1" lang="en-US" sz="900">
                <a:solidFill>
                  <a:srgbClr val="FFFFFF"/>
                </a:solidFill>
                <a:latin typeface="Roboto"/>
                <a:ea typeface="Roboto"/>
                <a:cs typeface="Roboto"/>
                <a:sym typeface="Roboto"/>
              </a:rPr>
              <a:t>Verify Connectivity</a:t>
            </a:r>
            <a:r>
              <a:rPr lang="en-US" sz="900">
                <a:solidFill>
                  <a:srgbClr val="FFFFFF"/>
                </a:solidFill>
                <a:latin typeface="Roboto"/>
                <a:ea typeface="Roboto"/>
                <a:cs typeface="Roboto"/>
                <a:sym typeface="Roboto"/>
              </a:rPr>
              <a:t>: Ping from Settings → Endpoints</a:t>
            </a:r>
            <a:endParaRPr sz="900">
              <a:solidFill>
                <a:schemeClr val="dk1"/>
              </a:solidFill>
              <a:latin typeface="Calibri"/>
              <a:ea typeface="Calibri"/>
              <a:cs typeface="Calibri"/>
              <a:sym typeface="Calibri"/>
            </a:endParaRPr>
          </a:p>
        </p:txBody>
      </p:sp>
      <p:sp>
        <p:nvSpPr>
          <p:cNvPr id="584" name="Google Shape;584;p22"/>
          <p:cNvSpPr/>
          <p:nvPr/>
        </p:nvSpPr>
        <p:spPr>
          <a:xfrm>
            <a:off x="2518097" y="2806005"/>
            <a:ext cx="235669" cy="14726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900"/>
              <a:buFont typeface="Righteous"/>
              <a:buNone/>
            </a:pPr>
            <a:r>
              <a:rPr lang="en-US" sz="900">
                <a:solidFill>
                  <a:srgbClr val="FFFFFF"/>
                </a:solidFill>
                <a:latin typeface="Righteous"/>
                <a:ea typeface="Righteous"/>
                <a:cs typeface="Righteous"/>
                <a:sym typeface="Righteous"/>
              </a:rPr>
              <a:t>04</a:t>
            </a:r>
            <a:endParaRPr sz="900">
              <a:solidFill>
                <a:schemeClr val="dk1"/>
              </a:solidFill>
              <a:latin typeface="Calibri"/>
              <a:ea typeface="Calibri"/>
              <a:cs typeface="Calibri"/>
              <a:sym typeface="Calibri"/>
            </a:endParaRPr>
          </a:p>
        </p:txBody>
      </p:sp>
      <p:sp>
        <p:nvSpPr>
          <p:cNvPr id="585" name="Google Shape;585;p22"/>
          <p:cNvSpPr/>
          <p:nvPr/>
        </p:nvSpPr>
        <p:spPr>
          <a:xfrm>
            <a:off x="2518097" y="2991892"/>
            <a:ext cx="1877244"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22"/>
          <p:cNvSpPr/>
          <p:nvPr/>
        </p:nvSpPr>
        <p:spPr>
          <a:xfrm>
            <a:off x="2518097" y="3079328"/>
            <a:ext cx="1877244"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FFFFFF"/>
              </a:buClr>
              <a:buSzPts val="900"/>
              <a:buFont typeface="Roboto"/>
              <a:buNone/>
            </a:pPr>
            <a:r>
              <a:rPr b="1" lang="en-US" sz="900">
                <a:solidFill>
                  <a:srgbClr val="FFFFFF"/>
                </a:solidFill>
                <a:latin typeface="Roboto"/>
                <a:ea typeface="Roboto"/>
                <a:cs typeface="Roboto"/>
                <a:sym typeface="Roboto"/>
              </a:rPr>
              <a:t>Publish to Catalogue</a:t>
            </a:r>
            <a:r>
              <a:rPr lang="en-US" sz="900">
                <a:solidFill>
                  <a:srgbClr val="FFFFFF"/>
                </a:solidFill>
                <a:latin typeface="Roboto"/>
                <a:ea typeface="Roboto"/>
                <a:cs typeface="Roboto"/>
                <a:sym typeface="Roboto"/>
              </a:rPr>
              <a:t>: Make offer discoverable to the ecosystem</a:t>
            </a:r>
            <a:endParaRPr sz="900">
              <a:solidFill>
                <a:schemeClr val="dk1"/>
              </a:solidFill>
              <a:latin typeface="Calibri"/>
              <a:ea typeface="Calibri"/>
              <a:cs typeface="Calibri"/>
              <a:sym typeface="Calibri"/>
            </a:endParaRPr>
          </a:p>
        </p:txBody>
      </p:sp>
      <p:sp>
        <p:nvSpPr>
          <p:cNvPr id="587" name="Google Shape;587;p22"/>
          <p:cNvSpPr/>
          <p:nvPr/>
        </p:nvSpPr>
        <p:spPr>
          <a:xfrm>
            <a:off x="4720530" y="1654597"/>
            <a:ext cx="19302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Technical (Developer)</a:t>
            </a:r>
            <a:endParaRPr sz="1150">
              <a:solidFill>
                <a:schemeClr val="dk1"/>
              </a:solidFill>
              <a:latin typeface="Calibri"/>
              <a:ea typeface="Calibri"/>
              <a:cs typeface="Calibri"/>
              <a:sym typeface="Calibri"/>
            </a:endParaRPr>
          </a:p>
        </p:txBody>
      </p:sp>
      <p:sp>
        <p:nvSpPr>
          <p:cNvPr id="588" name="Google Shape;588;p22"/>
          <p:cNvSpPr/>
          <p:nvPr/>
        </p:nvSpPr>
        <p:spPr>
          <a:xfrm>
            <a:off x="4720530" y="1964680"/>
            <a:ext cx="235669" cy="14726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900"/>
              <a:buFont typeface="Righteous"/>
              <a:buNone/>
            </a:pPr>
            <a:r>
              <a:rPr lang="en-US" sz="900">
                <a:solidFill>
                  <a:srgbClr val="01122E"/>
                </a:solidFill>
                <a:latin typeface="Righteous"/>
                <a:ea typeface="Righteous"/>
                <a:cs typeface="Righteous"/>
                <a:sym typeface="Righteous"/>
              </a:rPr>
              <a:t>01</a:t>
            </a:r>
            <a:endParaRPr sz="900">
              <a:solidFill>
                <a:schemeClr val="dk1"/>
              </a:solidFill>
              <a:latin typeface="Calibri"/>
              <a:ea typeface="Calibri"/>
              <a:cs typeface="Calibri"/>
              <a:sym typeface="Calibri"/>
            </a:endParaRPr>
          </a:p>
        </p:txBody>
      </p:sp>
      <p:sp>
        <p:nvSpPr>
          <p:cNvPr id="589" name="Google Shape;589;p22"/>
          <p:cNvSpPr/>
          <p:nvPr/>
        </p:nvSpPr>
        <p:spPr>
          <a:xfrm>
            <a:off x="4720530" y="2150566"/>
            <a:ext cx="1910060"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22"/>
          <p:cNvSpPr/>
          <p:nvPr/>
        </p:nvSpPr>
        <p:spPr>
          <a:xfrm>
            <a:off x="4720530" y="2238003"/>
            <a:ext cx="1910060"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Deploy PDC</a:t>
            </a:r>
            <a:r>
              <a:rPr lang="en-US" sz="900">
                <a:solidFill>
                  <a:srgbClr val="01122E"/>
                </a:solidFill>
                <a:latin typeface="Roboto"/>
                <a:ea typeface="Roboto"/>
                <a:cs typeface="Roboto"/>
                <a:sym typeface="Roboto"/>
              </a:rPr>
              <a:t>: Prometheus-X Dataspace Connector</a:t>
            </a:r>
            <a:endParaRPr sz="900">
              <a:solidFill>
                <a:schemeClr val="dk1"/>
              </a:solidFill>
              <a:latin typeface="Calibri"/>
              <a:ea typeface="Calibri"/>
              <a:cs typeface="Calibri"/>
              <a:sym typeface="Calibri"/>
            </a:endParaRPr>
          </a:p>
        </p:txBody>
      </p:sp>
      <p:sp>
        <p:nvSpPr>
          <p:cNvPr id="591" name="Google Shape;591;p22"/>
          <p:cNvSpPr/>
          <p:nvPr/>
        </p:nvSpPr>
        <p:spPr>
          <a:xfrm>
            <a:off x="6742509" y="1964680"/>
            <a:ext cx="235669" cy="14726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900"/>
              <a:buFont typeface="Righteous"/>
              <a:buNone/>
            </a:pPr>
            <a:r>
              <a:rPr lang="en-US" sz="900">
                <a:solidFill>
                  <a:srgbClr val="01122E"/>
                </a:solidFill>
                <a:latin typeface="Righteous"/>
                <a:ea typeface="Righteous"/>
                <a:cs typeface="Righteous"/>
                <a:sym typeface="Righteous"/>
              </a:rPr>
              <a:t>02</a:t>
            </a:r>
            <a:endParaRPr sz="900">
              <a:solidFill>
                <a:schemeClr val="dk1"/>
              </a:solidFill>
              <a:latin typeface="Calibri"/>
              <a:ea typeface="Calibri"/>
              <a:cs typeface="Calibri"/>
              <a:sym typeface="Calibri"/>
            </a:endParaRPr>
          </a:p>
        </p:txBody>
      </p:sp>
      <p:sp>
        <p:nvSpPr>
          <p:cNvPr id="592" name="Google Shape;592;p22"/>
          <p:cNvSpPr/>
          <p:nvPr/>
        </p:nvSpPr>
        <p:spPr>
          <a:xfrm>
            <a:off x="6742509" y="2150566"/>
            <a:ext cx="1910135"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22"/>
          <p:cNvSpPr/>
          <p:nvPr/>
        </p:nvSpPr>
        <p:spPr>
          <a:xfrm>
            <a:off x="6742509" y="2238003"/>
            <a:ext cx="1910135"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Configure PDC</a:t>
            </a:r>
            <a:r>
              <a:rPr lang="en-US" sz="900">
                <a:solidFill>
                  <a:srgbClr val="01122E"/>
                </a:solidFill>
                <a:latin typeface="Roboto"/>
                <a:ea typeface="Roboto"/>
                <a:cs typeface="Roboto"/>
                <a:sym typeface="Roboto"/>
              </a:rPr>
              <a:t>: Connect to Catalogue, Contract, Consent services</a:t>
            </a:r>
            <a:endParaRPr sz="900">
              <a:solidFill>
                <a:schemeClr val="dk1"/>
              </a:solidFill>
              <a:latin typeface="Calibri"/>
              <a:ea typeface="Calibri"/>
              <a:cs typeface="Calibri"/>
              <a:sym typeface="Calibri"/>
            </a:endParaRPr>
          </a:p>
        </p:txBody>
      </p:sp>
      <p:sp>
        <p:nvSpPr>
          <p:cNvPr id="594" name="Google Shape;594;p22"/>
          <p:cNvSpPr/>
          <p:nvPr/>
        </p:nvSpPr>
        <p:spPr>
          <a:xfrm>
            <a:off x="4720530" y="2989883"/>
            <a:ext cx="235669" cy="14726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900"/>
              <a:buFont typeface="Righteous"/>
              <a:buNone/>
            </a:pPr>
            <a:r>
              <a:rPr lang="en-US" sz="900">
                <a:solidFill>
                  <a:srgbClr val="01122E"/>
                </a:solidFill>
                <a:latin typeface="Righteous"/>
                <a:ea typeface="Righteous"/>
                <a:cs typeface="Righteous"/>
                <a:sym typeface="Righteous"/>
              </a:rPr>
              <a:t>03</a:t>
            </a:r>
            <a:endParaRPr sz="900">
              <a:solidFill>
                <a:schemeClr val="dk1"/>
              </a:solidFill>
              <a:latin typeface="Calibri"/>
              <a:ea typeface="Calibri"/>
              <a:cs typeface="Calibri"/>
              <a:sym typeface="Calibri"/>
            </a:endParaRPr>
          </a:p>
        </p:txBody>
      </p:sp>
      <p:sp>
        <p:nvSpPr>
          <p:cNvPr id="595" name="Google Shape;595;p22"/>
          <p:cNvSpPr/>
          <p:nvPr/>
        </p:nvSpPr>
        <p:spPr>
          <a:xfrm>
            <a:off x="4720530" y="3175769"/>
            <a:ext cx="1910060"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22"/>
          <p:cNvSpPr/>
          <p:nvPr/>
        </p:nvSpPr>
        <p:spPr>
          <a:xfrm>
            <a:off x="4720530" y="3263205"/>
            <a:ext cx="1910060"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Add Data/Service Resources</a:t>
            </a:r>
            <a:r>
              <a:rPr lang="en-US" sz="900">
                <a:solidFill>
                  <a:srgbClr val="01122E"/>
                </a:solidFill>
                <a:latin typeface="Roboto"/>
                <a:ea typeface="Roboto"/>
                <a:cs typeface="Roboto"/>
                <a:sym typeface="Roboto"/>
              </a:rPr>
              <a:t>: Define metadata, type, location, and sample</a:t>
            </a:r>
            <a:endParaRPr sz="900">
              <a:solidFill>
                <a:schemeClr val="dk1"/>
              </a:solidFill>
              <a:latin typeface="Calibri"/>
              <a:ea typeface="Calibri"/>
              <a:cs typeface="Calibri"/>
              <a:sym typeface="Calibri"/>
            </a:endParaRPr>
          </a:p>
        </p:txBody>
      </p:sp>
      <p:sp>
        <p:nvSpPr>
          <p:cNvPr id="597" name="Google Shape;597;p22"/>
          <p:cNvSpPr/>
          <p:nvPr/>
        </p:nvSpPr>
        <p:spPr>
          <a:xfrm>
            <a:off x="6742509" y="2989883"/>
            <a:ext cx="235669" cy="14726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900"/>
              <a:buFont typeface="Righteous"/>
              <a:buNone/>
            </a:pPr>
            <a:r>
              <a:rPr lang="en-US" sz="900">
                <a:solidFill>
                  <a:srgbClr val="01122E"/>
                </a:solidFill>
                <a:latin typeface="Righteous"/>
                <a:ea typeface="Righteous"/>
                <a:cs typeface="Righteous"/>
                <a:sym typeface="Righteous"/>
              </a:rPr>
              <a:t>04</a:t>
            </a:r>
            <a:endParaRPr sz="900">
              <a:solidFill>
                <a:schemeClr val="dk1"/>
              </a:solidFill>
              <a:latin typeface="Calibri"/>
              <a:ea typeface="Calibri"/>
              <a:cs typeface="Calibri"/>
              <a:sym typeface="Calibri"/>
            </a:endParaRPr>
          </a:p>
        </p:txBody>
      </p:sp>
      <p:sp>
        <p:nvSpPr>
          <p:cNvPr id="598" name="Google Shape;598;p22"/>
          <p:cNvSpPr/>
          <p:nvPr/>
        </p:nvSpPr>
        <p:spPr>
          <a:xfrm>
            <a:off x="6742509" y="3175769"/>
            <a:ext cx="1910135"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22"/>
          <p:cNvSpPr/>
          <p:nvPr/>
        </p:nvSpPr>
        <p:spPr>
          <a:xfrm>
            <a:off x="6742509" y="3263205"/>
            <a:ext cx="1910135"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Set Up Representations</a:t>
            </a:r>
            <a:r>
              <a:rPr lang="en-US" sz="900">
                <a:solidFill>
                  <a:srgbClr val="01122E"/>
                </a:solidFill>
                <a:latin typeface="Roboto"/>
                <a:ea typeface="Roboto"/>
                <a:cs typeface="Roboto"/>
                <a:sym typeface="Roboto"/>
              </a:rPr>
              <a:t>: Source type, URL, credentials for each resource</a:t>
            </a:r>
            <a:endParaRPr sz="900">
              <a:solidFill>
                <a:schemeClr val="dk1"/>
              </a:solidFill>
              <a:latin typeface="Calibri"/>
              <a:ea typeface="Calibri"/>
              <a:cs typeface="Calibri"/>
              <a:sym typeface="Calibri"/>
            </a:endParaRPr>
          </a:p>
        </p:txBody>
      </p:sp>
      <p:sp>
        <p:nvSpPr>
          <p:cNvPr id="600" name="Google Shape;600;p22"/>
          <p:cNvSpPr/>
          <p:nvPr/>
        </p:nvSpPr>
        <p:spPr>
          <a:xfrm>
            <a:off x="4720530" y="4015085"/>
            <a:ext cx="235669" cy="14726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900"/>
              <a:buFont typeface="Righteous"/>
              <a:buNone/>
            </a:pPr>
            <a:r>
              <a:rPr lang="en-US" sz="900">
                <a:solidFill>
                  <a:srgbClr val="01122E"/>
                </a:solidFill>
                <a:latin typeface="Righteous"/>
                <a:ea typeface="Righteous"/>
                <a:cs typeface="Righteous"/>
                <a:sym typeface="Righteous"/>
              </a:rPr>
              <a:t>05</a:t>
            </a:r>
            <a:endParaRPr sz="900">
              <a:solidFill>
                <a:schemeClr val="dk1"/>
              </a:solidFill>
              <a:latin typeface="Calibri"/>
              <a:ea typeface="Calibri"/>
              <a:cs typeface="Calibri"/>
              <a:sym typeface="Calibri"/>
            </a:endParaRPr>
          </a:p>
        </p:txBody>
      </p:sp>
      <p:sp>
        <p:nvSpPr>
          <p:cNvPr id="601" name="Google Shape;601;p22"/>
          <p:cNvSpPr/>
          <p:nvPr/>
        </p:nvSpPr>
        <p:spPr>
          <a:xfrm>
            <a:off x="4720530" y="4200971"/>
            <a:ext cx="3932113"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22"/>
          <p:cNvSpPr/>
          <p:nvPr/>
        </p:nvSpPr>
        <p:spPr>
          <a:xfrm>
            <a:off x="4720530" y="4288408"/>
            <a:ext cx="3932113"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Test in Tech Space</a:t>
            </a:r>
            <a:r>
              <a:rPr lang="en-US" sz="900">
                <a:solidFill>
                  <a:srgbClr val="01122E"/>
                </a:solidFill>
                <a:latin typeface="Roboto"/>
                <a:ea typeface="Roboto"/>
                <a:cs typeface="Roboto"/>
                <a:sym typeface="Roboto"/>
              </a:rPr>
              <a:t>: Validate exchanges with test PDCs</a:t>
            </a:r>
            <a:endParaRPr sz="9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23"/>
          <p:cNvSpPr/>
          <p:nvPr/>
        </p:nvSpPr>
        <p:spPr>
          <a:xfrm>
            <a:off x="480640" y="346770"/>
            <a:ext cx="5730999" cy="37549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50"/>
              <a:buFont typeface="Righteous"/>
              <a:buNone/>
            </a:pPr>
            <a:r>
              <a:rPr lang="en-US" sz="2350">
                <a:solidFill>
                  <a:srgbClr val="01122E"/>
                </a:solidFill>
                <a:latin typeface="Righteous"/>
                <a:ea typeface="Righteous"/>
                <a:cs typeface="Righteous"/>
                <a:sym typeface="Righteous"/>
              </a:rPr>
              <a:t>Resources, Offers, and the Catalogue</a:t>
            </a:r>
            <a:endParaRPr sz="2350">
              <a:solidFill>
                <a:schemeClr val="dk1"/>
              </a:solidFill>
              <a:latin typeface="Calibri"/>
              <a:ea typeface="Calibri"/>
              <a:cs typeface="Calibri"/>
              <a:sym typeface="Calibri"/>
            </a:endParaRPr>
          </a:p>
        </p:txBody>
      </p:sp>
      <p:sp>
        <p:nvSpPr>
          <p:cNvPr id="609" name="Google Shape;609;p23"/>
          <p:cNvSpPr/>
          <p:nvPr/>
        </p:nvSpPr>
        <p:spPr>
          <a:xfrm>
            <a:off x="480640" y="955030"/>
            <a:ext cx="8182719" cy="378470"/>
          </a:xfrm>
          <a:prstGeom prst="rect">
            <a:avLst/>
          </a:prstGeom>
          <a:noFill/>
          <a:ln>
            <a:noFill/>
          </a:ln>
        </p:spPr>
        <p:txBody>
          <a:bodyPr anchorCtr="0" anchor="t" bIns="0" lIns="0" spcFirstLastPara="1" rIns="0" wrap="square" tIns="0">
            <a:norm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Understanding the distinction between a Resource and an Offer is foundational. Resources are the raw metadata units. Offers are the packaged products that appear in the catalogue. </a:t>
            </a:r>
            <a:r>
              <a:rPr b="1" lang="en-US" sz="900">
                <a:solidFill>
                  <a:srgbClr val="01122E"/>
                </a:solidFill>
                <a:latin typeface="Roboto"/>
                <a:ea typeface="Roboto"/>
                <a:cs typeface="Roboto"/>
                <a:sym typeface="Roboto"/>
              </a:rPr>
              <a:t>Resources alone are never discoverable.</a:t>
            </a:r>
            <a:endParaRPr sz="900">
              <a:solidFill>
                <a:schemeClr val="dk1"/>
              </a:solidFill>
              <a:latin typeface="Calibri"/>
              <a:ea typeface="Calibri"/>
              <a:cs typeface="Calibri"/>
              <a:sym typeface="Calibri"/>
            </a:endParaRPr>
          </a:p>
        </p:txBody>
      </p:sp>
      <p:sp>
        <p:nvSpPr>
          <p:cNvPr id="610" name="Google Shape;610;p23"/>
          <p:cNvSpPr/>
          <p:nvPr/>
        </p:nvSpPr>
        <p:spPr>
          <a:xfrm>
            <a:off x="480640" y="1464394"/>
            <a:ext cx="4033168" cy="1074986"/>
          </a:xfrm>
          <a:prstGeom prst="roundRect">
            <a:avLst>
              <a:gd fmla="val 53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1" name="Google Shape;611;p23"/>
          <p:cNvSpPr/>
          <p:nvPr/>
        </p:nvSpPr>
        <p:spPr>
          <a:xfrm>
            <a:off x="605507" y="1589261"/>
            <a:ext cx="1502122" cy="187747"/>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Resource</a:t>
            </a:r>
            <a:endParaRPr sz="1150">
              <a:solidFill>
                <a:schemeClr val="dk1"/>
              </a:solidFill>
              <a:latin typeface="Calibri"/>
              <a:ea typeface="Calibri"/>
              <a:cs typeface="Calibri"/>
              <a:sym typeface="Calibri"/>
            </a:endParaRPr>
          </a:p>
        </p:txBody>
      </p:sp>
      <p:sp>
        <p:nvSpPr>
          <p:cNvPr id="612" name="Google Shape;612;p23"/>
          <p:cNvSpPr/>
          <p:nvPr/>
        </p:nvSpPr>
        <p:spPr>
          <a:xfrm>
            <a:off x="605507" y="1846808"/>
            <a:ext cx="3783434" cy="567705"/>
          </a:xfrm>
          <a:prstGeom prst="rect">
            <a:avLst/>
          </a:prstGeom>
          <a:noFill/>
          <a:ln>
            <a:noFill/>
          </a:ln>
        </p:spPr>
        <p:txBody>
          <a:bodyPr anchorCtr="0" anchor="t" bIns="0" lIns="0" spcFirstLastPara="1" rIns="0" wrap="square" tIns="0">
            <a:norm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An individual metadata unit describing a single dataset, API, or service. Defines what data is available, where it lives, and how to access it. Never appears directly in the catalogue.</a:t>
            </a:r>
            <a:endParaRPr sz="900">
              <a:solidFill>
                <a:schemeClr val="dk1"/>
              </a:solidFill>
              <a:latin typeface="Calibri"/>
              <a:ea typeface="Calibri"/>
              <a:cs typeface="Calibri"/>
              <a:sym typeface="Calibri"/>
            </a:endParaRPr>
          </a:p>
        </p:txBody>
      </p:sp>
      <p:sp>
        <p:nvSpPr>
          <p:cNvPr id="613" name="Google Shape;613;p23"/>
          <p:cNvSpPr/>
          <p:nvPr/>
        </p:nvSpPr>
        <p:spPr>
          <a:xfrm>
            <a:off x="4630192" y="1464394"/>
            <a:ext cx="4033168" cy="1074986"/>
          </a:xfrm>
          <a:prstGeom prst="roundRect">
            <a:avLst>
              <a:gd fmla="val 53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4" name="Google Shape;614;p23"/>
          <p:cNvSpPr/>
          <p:nvPr/>
        </p:nvSpPr>
        <p:spPr>
          <a:xfrm>
            <a:off x="4755059" y="1589261"/>
            <a:ext cx="1502122" cy="187747"/>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Offer</a:t>
            </a:r>
            <a:endParaRPr sz="1150">
              <a:solidFill>
                <a:schemeClr val="dk1"/>
              </a:solidFill>
              <a:latin typeface="Calibri"/>
              <a:ea typeface="Calibri"/>
              <a:cs typeface="Calibri"/>
              <a:sym typeface="Calibri"/>
            </a:endParaRPr>
          </a:p>
        </p:txBody>
      </p:sp>
      <p:sp>
        <p:nvSpPr>
          <p:cNvPr id="615" name="Google Shape;615;p23"/>
          <p:cNvSpPr/>
          <p:nvPr/>
        </p:nvSpPr>
        <p:spPr>
          <a:xfrm>
            <a:off x="4755059" y="1846808"/>
            <a:ext cx="3783434" cy="567705"/>
          </a:xfrm>
          <a:prstGeom prst="rect">
            <a:avLst/>
          </a:prstGeom>
          <a:noFill/>
          <a:ln>
            <a:noFill/>
          </a:ln>
        </p:spPr>
        <p:txBody>
          <a:bodyPr anchorCtr="0" anchor="t" bIns="0" lIns="0" spcFirstLastPara="1" rIns="0" wrap="square" tIns="0">
            <a:norm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Bundles one or more Resources into a discoverable product. The Offer is what Consumers find, negotiate, and contract against in the catalogue.</a:t>
            </a:r>
            <a:endParaRPr sz="900">
              <a:solidFill>
                <a:schemeClr val="dk1"/>
              </a:solidFill>
              <a:latin typeface="Calibri"/>
              <a:ea typeface="Calibri"/>
              <a:cs typeface="Calibri"/>
              <a:sym typeface="Calibri"/>
            </a:endParaRPr>
          </a:p>
        </p:txBody>
      </p:sp>
      <p:sp>
        <p:nvSpPr>
          <p:cNvPr id="616" name="Google Shape;616;p23"/>
          <p:cNvSpPr/>
          <p:nvPr/>
        </p:nvSpPr>
        <p:spPr>
          <a:xfrm>
            <a:off x="480640" y="2713955"/>
            <a:ext cx="3048819" cy="187747"/>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Technical Representations (Tech Tab)</a:t>
            </a:r>
            <a:endParaRPr sz="1150">
              <a:solidFill>
                <a:schemeClr val="dk1"/>
              </a:solidFill>
              <a:latin typeface="Calibri"/>
              <a:ea typeface="Calibri"/>
              <a:cs typeface="Calibri"/>
              <a:sym typeface="Calibri"/>
            </a:endParaRPr>
          </a:p>
        </p:txBody>
      </p:sp>
      <p:sp>
        <p:nvSpPr>
          <p:cNvPr id="617" name="Google Shape;617;p23"/>
          <p:cNvSpPr/>
          <p:nvPr/>
        </p:nvSpPr>
        <p:spPr>
          <a:xfrm>
            <a:off x="480640" y="3076277"/>
            <a:ext cx="8182719" cy="1720379"/>
          </a:xfrm>
          <a:prstGeom prst="roundRect">
            <a:avLst>
              <a:gd fmla="val 332" name="adj"/>
            </a:avLst>
          </a:prstGeom>
          <a:noFill/>
          <a:ln cap="flat" cmpd="sng" w="9525">
            <a:solidFill>
              <a:srgbClr val="000000">
                <a:alpha val="7843"/>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8" name="Google Shape;618;p23"/>
          <p:cNvSpPr/>
          <p:nvPr/>
        </p:nvSpPr>
        <p:spPr>
          <a:xfrm>
            <a:off x="606326" y="3155603"/>
            <a:ext cx="2938463"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Field</a:t>
            </a:r>
            <a:endParaRPr sz="900">
              <a:solidFill>
                <a:schemeClr val="dk1"/>
              </a:solidFill>
              <a:latin typeface="Calibri"/>
              <a:ea typeface="Calibri"/>
              <a:cs typeface="Calibri"/>
              <a:sym typeface="Calibri"/>
            </a:endParaRPr>
          </a:p>
        </p:txBody>
      </p:sp>
      <p:sp>
        <p:nvSpPr>
          <p:cNvPr id="619" name="Google Shape;619;p23"/>
          <p:cNvSpPr/>
          <p:nvPr/>
        </p:nvSpPr>
        <p:spPr>
          <a:xfrm>
            <a:off x="3332559" y="3155603"/>
            <a:ext cx="2936081"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Value</a:t>
            </a:r>
            <a:endParaRPr sz="900">
              <a:solidFill>
                <a:schemeClr val="dk1"/>
              </a:solidFill>
              <a:latin typeface="Calibri"/>
              <a:ea typeface="Calibri"/>
              <a:cs typeface="Calibri"/>
              <a:sym typeface="Calibri"/>
            </a:endParaRPr>
          </a:p>
        </p:txBody>
      </p:sp>
      <p:sp>
        <p:nvSpPr>
          <p:cNvPr id="620" name="Google Shape;620;p23"/>
          <p:cNvSpPr/>
          <p:nvPr/>
        </p:nvSpPr>
        <p:spPr>
          <a:xfrm>
            <a:off x="6056412" y="3155603"/>
            <a:ext cx="2938463"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Notes</a:t>
            </a:r>
            <a:endParaRPr sz="900">
              <a:solidFill>
                <a:schemeClr val="dk1"/>
              </a:solidFill>
              <a:latin typeface="Calibri"/>
              <a:ea typeface="Calibri"/>
              <a:cs typeface="Calibri"/>
              <a:sym typeface="Calibri"/>
            </a:endParaRPr>
          </a:p>
        </p:txBody>
      </p:sp>
      <p:sp>
        <p:nvSpPr>
          <p:cNvPr id="621" name="Google Shape;621;p23"/>
          <p:cNvSpPr/>
          <p:nvPr/>
        </p:nvSpPr>
        <p:spPr>
          <a:xfrm>
            <a:off x="606326" y="3498726"/>
            <a:ext cx="2938463"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Source Type</a:t>
            </a:r>
            <a:endParaRPr sz="900">
              <a:solidFill>
                <a:schemeClr val="dk1"/>
              </a:solidFill>
              <a:latin typeface="Calibri"/>
              <a:ea typeface="Calibri"/>
              <a:cs typeface="Calibri"/>
              <a:sym typeface="Calibri"/>
            </a:endParaRPr>
          </a:p>
        </p:txBody>
      </p:sp>
      <p:sp>
        <p:nvSpPr>
          <p:cNvPr id="622" name="Google Shape;622;p23"/>
          <p:cNvSpPr/>
          <p:nvPr/>
        </p:nvSpPr>
        <p:spPr>
          <a:xfrm>
            <a:off x="3332559" y="3498726"/>
            <a:ext cx="2936081"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HTTP REST</a:t>
            </a:r>
            <a:endParaRPr sz="900">
              <a:solidFill>
                <a:schemeClr val="dk1"/>
              </a:solidFill>
              <a:latin typeface="Calibri"/>
              <a:ea typeface="Calibri"/>
              <a:cs typeface="Calibri"/>
              <a:sym typeface="Calibri"/>
            </a:endParaRPr>
          </a:p>
        </p:txBody>
      </p:sp>
      <p:sp>
        <p:nvSpPr>
          <p:cNvPr id="623" name="Google Shape;623;p23"/>
          <p:cNvSpPr/>
          <p:nvPr/>
        </p:nvSpPr>
        <p:spPr>
          <a:xfrm>
            <a:off x="6056412" y="3498726"/>
            <a:ext cx="2938463"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Protocol used for PDC interaction</a:t>
            </a:r>
            <a:endParaRPr sz="900">
              <a:solidFill>
                <a:schemeClr val="dk1"/>
              </a:solidFill>
              <a:latin typeface="Calibri"/>
              <a:ea typeface="Calibri"/>
              <a:cs typeface="Calibri"/>
              <a:sym typeface="Calibri"/>
            </a:endParaRPr>
          </a:p>
        </p:txBody>
      </p:sp>
      <p:sp>
        <p:nvSpPr>
          <p:cNvPr id="624" name="Google Shape;624;p23"/>
          <p:cNvSpPr/>
          <p:nvPr/>
        </p:nvSpPr>
        <p:spPr>
          <a:xfrm>
            <a:off x="606326" y="3841849"/>
            <a:ext cx="2938463"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URL</a:t>
            </a:r>
            <a:endParaRPr sz="900">
              <a:solidFill>
                <a:schemeClr val="dk1"/>
              </a:solidFill>
              <a:latin typeface="Calibri"/>
              <a:ea typeface="Calibri"/>
              <a:cs typeface="Calibri"/>
              <a:sym typeface="Calibri"/>
            </a:endParaRPr>
          </a:p>
        </p:txBody>
      </p:sp>
      <p:sp>
        <p:nvSpPr>
          <p:cNvPr id="625" name="Google Shape;625;p23"/>
          <p:cNvSpPr/>
          <p:nvPr/>
        </p:nvSpPr>
        <p:spPr>
          <a:xfrm>
            <a:off x="3332559" y="3841849"/>
            <a:ext cx="2936081"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Your endpoint</a:t>
            </a:r>
            <a:endParaRPr sz="900">
              <a:solidFill>
                <a:schemeClr val="dk1"/>
              </a:solidFill>
              <a:latin typeface="Calibri"/>
              <a:ea typeface="Calibri"/>
              <a:cs typeface="Calibri"/>
              <a:sym typeface="Calibri"/>
            </a:endParaRPr>
          </a:p>
        </p:txBody>
      </p:sp>
      <p:sp>
        <p:nvSpPr>
          <p:cNvPr id="626" name="Google Shape;626;p23"/>
          <p:cNvSpPr/>
          <p:nvPr/>
        </p:nvSpPr>
        <p:spPr>
          <a:xfrm>
            <a:off x="6056412" y="3841849"/>
            <a:ext cx="2938463"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Where the PDC retrieves data from</a:t>
            </a:r>
            <a:endParaRPr sz="900">
              <a:solidFill>
                <a:schemeClr val="dk1"/>
              </a:solidFill>
              <a:latin typeface="Calibri"/>
              <a:ea typeface="Calibri"/>
              <a:cs typeface="Calibri"/>
              <a:sym typeface="Calibri"/>
            </a:endParaRPr>
          </a:p>
        </p:txBody>
      </p:sp>
      <p:sp>
        <p:nvSpPr>
          <p:cNvPr id="627" name="Google Shape;627;p23"/>
          <p:cNvSpPr/>
          <p:nvPr/>
        </p:nvSpPr>
        <p:spPr>
          <a:xfrm>
            <a:off x="606326" y="4184972"/>
            <a:ext cx="2938463"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Security</a:t>
            </a:r>
            <a:endParaRPr sz="900">
              <a:solidFill>
                <a:schemeClr val="dk1"/>
              </a:solidFill>
              <a:latin typeface="Calibri"/>
              <a:ea typeface="Calibri"/>
              <a:cs typeface="Calibri"/>
              <a:sym typeface="Calibri"/>
            </a:endParaRPr>
          </a:p>
        </p:txBody>
      </p:sp>
      <p:sp>
        <p:nvSpPr>
          <p:cNvPr id="628" name="Google Shape;628;p23"/>
          <p:cNvSpPr/>
          <p:nvPr/>
        </p:nvSpPr>
        <p:spPr>
          <a:xfrm>
            <a:off x="3332559" y="4184972"/>
            <a:ext cx="2936081"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None or API-Key</a:t>
            </a:r>
            <a:endParaRPr sz="900">
              <a:solidFill>
                <a:schemeClr val="dk1"/>
              </a:solidFill>
              <a:latin typeface="Calibri"/>
              <a:ea typeface="Calibri"/>
              <a:cs typeface="Calibri"/>
              <a:sym typeface="Calibri"/>
            </a:endParaRPr>
          </a:p>
        </p:txBody>
      </p:sp>
      <p:sp>
        <p:nvSpPr>
          <p:cNvPr id="629" name="Google Shape;629;p23"/>
          <p:cNvSpPr/>
          <p:nvPr/>
        </p:nvSpPr>
        <p:spPr>
          <a:xfrm>
            <a:off x="6056412" y="4184972"/>
            <a:ext cx="2938463"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Use credential identifiers, not actual values</a:t>
            </a:r>
            <a:endParaRPr sz="900">
              <a:solidFill>
                <a:schemeClr val="dk1"/>
              </a:solidFill>
              <a:latin typeface="Calibri"/>
              <a:ea typeface="Calibri"/>
              <a:cs typeface="Calibri"/>
              <a:sym typeface="Calibri"/>
            </a:endParaRPr>
          </a:p>
        </p:txBody>
      </p:sp>
      <p:sp>
        <p:nvSpPr>
          <p:cNvPr id="630" name="Google Shape;630;p23"/>
          <p:cNvSpPr/>
          <p:nvPr/>
        </p:nvSpPr>
        <p:spPr>
          <a:xfrm>
            <a:off x="606326" y="4528096"/>
            <a:ext cx="2938463"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Payload</a:t>
            </a:r>
            <a:endParaRPr sz="900">
              <a:solidFill>
                <a:schemeClr val="dk1"/>
              </a:solidFill>
              <a:latin typeface="Calibri"/>
              <a:ea typeface="Calibri"/>
              <a:cs typeface="Calibri"/>
              <a:sym typeface="Calibri"/>
            </a:endParaRPr>
          </a:p>
        </p:txBody>
      </p:sp>
      <p:sp>
        <p:nvSpPr>
          <p:cNvPr id="631" name="Google Shape;631;p23"/>
          <p:cNvSpPr/>
          <p:nvPr/>
        </p:nvSpPr>
        <p:spPr>
          <a:xfrm>
            <a:off x="3332559" y="4528096"/>
            <a:ext cx="2936081"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Optional</a:t>
            </a:r>
            <a:endParaRPr sz="900">
              <a:solidFill>
                <a:schemeClr val="dk1"/>
              </a:solidFill>
              <a:latin typeface="Calibri"/>
              <a:ea typeface="Calibri"/>
              <a:cs typeface="Calibri"/>
              <a:sym typeface="Calibri"/>
            </a:endParaRPr>
          </a:p>
        </p:txBody>
      </p:sp>
      <p:sp>
        <p:nvSpPr>
          <p:cNvPr id="632" name="Google Shape;632;p23"/>
          <p:cNvSpPr/>
          <p:nvPr/>
        </p:nvSpPr>
        <p:spPr>
          <a:xfrm>
            <a:off x="6056412" y="4528096"/>
            <a:ext cx="2938463" cy="189235"/>
          </a:xfrm>
          <a:prstGeom prst="rect">
            <a:avLst/>
          </a:prstGeom>
          <a:noFill/>
          <a:ln>
            <a:noFill/>
          </a:ln>
        </p:spPr>
        <p:txBody>
          <a:bodyPr anchorCtr="0" anchor="t" bIns="0" lIns="0" spcFirstLastPara="1" rIns="0" wrap="square" tIns="0">
            <a:noAutofit/>
          </a:bodyPr>
          <a:lstStyle/>
          <a:p>
            <a:pPr indent="0" lvl="0" marL="0" marR="0" rtl="0" algn="l">
              <a:lnSpc>
                <a:spcPct val="131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For API consumption flow configuration</a:t>
            </a:r>
            <a:endParaRPr sz="9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24"/>
          <p:cNvSpPr/>
          <p:nvPr/>
        </p:nvSpPr>
        <p:spPr>
          <a:xfrm>
            <a:off x="496119" y="428699"/>
            <a:ext cx="4819055" cy="34885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150"/>
              <a:buFont typeface="Righteous"/>
              <a:buNone/>
            </a:pPr>
            <a:r>
              <a:rPr lang="en-US" sz="2150">
                <a:solidFill>
                  <a:srgbClr val="01122E"/>
                </a:solidFill>
                <a:latin typeface="Righteous"/>
                <a:ea typeface="Righteous"/>
                <a:cs typeface="Righteous"/>
                <a:sym typeface="Righteous"/>
              </a:rPr>
              <a:t>Projects, Contracts &amp; Negotiation</a:t>
            </a:r>
            <a:endParaRPr sz="2150">
              <a:solidFill>
                <a:schemeClr val="dk1"/>
              </a:solidFill>
              <a:latin typeface="Calibri"/>
              <a:ea typeface="Calibri"/>
              <a:cs typeface="Calibri"/>
              <a:sym typeface="Calibri"/>
            </a:endParaRPr>
          </a:p>
        </p:txBody>
      </p:sp>
      <p:sp>
        <p:nvSpPr>
          <p:cNvPr id="639" name="Google Shape;639;p24"/>
          <p:cNvSpPr/>
          <p:nvPr/>
        </p:nvSpPr>
        <p:spPr>
          <a:xfrm>
            <a:off x="496119" y="978471"/>
            <a:ext cx="8608963" cy="169664"/>
          </a:xfrm>
          <a:prstGeom prst="rect">
            <a:avLst/>
          </a:prstGeom>
          <a:noFill/>
          <a:ln>
            <a:noFill/>
          </a:ln>
        </p:spPr>
        <p:txBody>
          <a:bodyPr anchorCtr="0" anchor="t" bIns="0" lIns="0" spcFirstLastPara="1" rIns="0" wrap="square" tIns="0">
            <a:noAutofit/>
          </a:bodyPr>
          <a:lstStyle/>
          <a:p>
            <a:pPr indent="0" lvl="0" marL="0" marR="0" rtl="0" algn="l">
              <a:lnSpc>
                <a:spcPct val="127000"/>
              </a:lnSpc>
              <a:spcBef>
                <a:spcPts val="0"/>
              </a:spcBef>
              <a:spcAft>
                <a:spcPts val="0"/>
              </a:spcAft>
              <a:buClr>
                <a:srgbClr val="01122E"/>
              </a:buClr>
              <a:buSzPts val="850"/>
              <a:buFont typeface="Roboto"/>
              <a:buNone/>
            </a:pPr>
            <a:r>
              <a:rPr i="1" lang="en-US" sz="850">
                <a:solidFill>
                  <a:srgbClr val="01122E"/>
                </a:solidFill>
                <a:latin typeface="Roboto"/>
                <a:ea typeface="Roboto"/>
                <a:cs typeface="Roboto"/>
                <a:sym typeface="Roboto"/>
              </a:rPr>
              <a:t>No data exchange is possible without a signed project contract. The project is the governance scope; all participants, offers, and exchanges live within it.</a:t>
            </a:r>
            <a:endParaRPr sz="850">
              <a:solidFill>
                <a:schemeClr val="dk1"/>
              </a:solidFill>
              <a:latin typeface="Calibri"/>
              <a:ea typeface="Calibri"/>
              <a:cs typeface="Calibri"/>
              <a:sym typeface="Calibri"/>
            </a:endParaRPr>
          </a:p>
        </p:txBody>
      </p:sp>
      <p:pic>
        <p:nvPicPr>
          <p:cNvPr descr="preencoded.png" id="640" name="Google Shape;640;p24"/>
          <p:cNvPicPr preferRelativeResize="0"/>
          <p:nvPr/>
        </p:nvPicPr>
        <p:blipFill rotWithShape="1">
          <a:blip r:embed="rId3">
            <a:alphaModFix/>
          </a:blip>
          <a:srcRect b="0" l="0" r="0" t="0"/>
          <a:stretch/>
        </p:blipFill>
        <p:spPr>
          <a:xfrm>
            <a:off x="903684" y="1261170"/>
            <a:ext cx="7336557" cy="1941314"/>
          </a:xfrm>
          <a:prstGeom prst="rect">
            <a:avLst/>
          </a:prstGeom>
          <a:noFill/>
          <a:ln>
            <a:noFill/>
          </a:ln>
        </p:spPr>
      </p:pic>
      <p:sp>
        <p:nvSpPr>
          <p:cNvPr id="641" name="Google Shape;641;p24"/>
          <p:cNvSpPr/>
          <p:nvPr/>
        </p:nvSpPr>
        <p:spPr>
          <a:xfrm>
            <a:off x="1240975" y="1917566"/>
            <a:ext cx="1337600" cy="198568"/>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250"/>
              <a:buFont typeface="Righteous"/>
              <a:buNone/>
            </a:pPr>
            <a:r>
              <a:rPr lang="en-US" sz="1250">
                <a:solidFill>
                  <a:srgbClr val="01122E"/>
                </a:solidFill>
                <a:latin typeface="Righteous"/>
                <a:ea typeface="Righteous"/>
                <a:cs typeface="Righteous"/>
                <a:sym typeface="Righteous"/>
              </a:rPr>
              <a:t>Create Project</a:t>
            </a:r>
            <a:endParaRPr sz="1250">
              <a:solidFill>
                <a:schemeClr val="dk1"/>
              </a:solidFill>
              <a:latin typeface="Calibri"/>
              <a:ea typeface="Calibri"/>
              <a:cs typeface="Calibri"/>
              <a:sym typeface="Calibri"/>
            </a:endParaRPr>
          </a:p>
        </p:txBody>
      </p:sp>
      <p:sp>
        <p:nvSpPr>
          <p:cNvPr id="642" name="Google Shape;642;p24"/>
          <p:cNvSpPr/>
          <p:nvPr/>
        </p:nvSpPr>
        <p:spPr>
          <a:xfrm>
            <a:off x="1469575" y="2172615"/>
            <a:ext cx="1109000" cy="301823"/>
          </a:xfrm>
          <a:prstGeom prst="rect">
            <a:avLst/>
          </a:prstGeom>
          <a:noFill/>
          <a:ln>
            <a:noFill/>
          </a:ln>
        </p:spPr>
        <p:txBody>
          <a:bodyPr anchorCtr="0" anchor="t" bIns="0" lIns="0" spcFirstLastPara="1" rIns="0" wrap="square" tIns="0">
            <a:normAutofit/>
          </a:bodyPr>
          <a:lstStyle/>
          <a:p>
            <a:pPr indent="0" lvl="0" marL="0" marR="0" rtl="0" algn="ctr">
              <a:lnSpc>
                <a:spcPct val="99000"/>
              </a:lnSpc>
              <a:spcBef>
                <a:spcPts val="0"/>
              </a:spcBef>
              <a:spcAft>
                <a:spcPts val="0"/>
              </a:spcAft>
              <a:buClr>
                <a:srgbClr val="01122E"/>
              </a:buClr>
              <a:buSzPts val="1000"/>
              <a:buFont typeface="Roboto"/>
              <a:buNone/>
            </a:pPr>
            <a:r>
              <a:rPr lang="en-US" sz="1000">
                <a:solidFill>
                  <a:srgbClr val="01122E"/>
                </a:solidFill>
                <a:latin typeface="Roboto"/>
                <a:ea typeface="Roboto"/>
                <a:cs typeface="Roboto"/>
                <a:sym typeface="Roboto"/>
              </a:rPr>
              <a:t>Orchestrator defines scope</a:t>
            </a:r>
            <a:endParaRPr sz="1000">
              <a:solidFill>
                <a:schemeClr val="dk1"/>
              </a:solidFill>
              <a:latin typeface="Calibri"/>
              <a:ea typeface="Calibri"/>
              <a:cs typeface="Calibri"/>
              <a:sym typeface="Calibri"/>
            </a:endParaRPr>
          </a:p>
        </p:txBody>
      </p:sp>
      <p:sp>
        <p:nvSpPr>
          <p:cNvPr id="643" name="Google Shape;643;p24"/>
          <p:cNvSpPr/>
          <p:nvPr/>
        </p:nvSpPr>
        <p:spPr>
          <a:xfrm>
            <a:off x="2740408" y="1790483"/>
            <a:ext cx="1108999" cy="397135"/>
          </a:xfrm>
          <a:prstGeom prst="rect">
            <a:avLst/>
          </a:prstGeom>
          <a:noFill/>
          <a:ln>
            <a:noFill/>
          </a:ln>
        </p:spPr>
        <p:txBody>
          <a:bodyPr anchorCtr="0" anchor="t" bIns="0" lIns="0" spcFirstLastPara="1" rIns="0" wrap="square" tIns="0">
            <a:normAutofit/>
          </a:bodyPr>
          <a:lstStyle/>
          <a:p>
            <a:pPr indent="0" lvl="0" marL="0" marR="0" rtl="0" algn="ctr">
              <a:lnSpc>
                <a:spcPct val="104000"/>
              </a:lnSpc>
              <a:spcBef>
                <a:spcPts val="0"/>
              </a:spcBef>
              <a:spcAft>
                <a:spcPts val="0"/>
              </a:spcAft>
              <a:buClr>
                <a:srgbClr val="01122E"/>
              </a:buClr>
              <a:buSzPts val="1250"/>
              <a:buFont typeface="Righteous"/>
              <a:buNone/>
            </a:pPr>
            <a:r>
              <a:rPr lang="en-US" sz="1250">
                <a:solidFill>
                  <a:srgbClr val="01122E"/>
                </a:solidFill>
                <a:latin typeface="Righteous"/>
                <a:ea typeface="Righteous"/>
                <a:cs typeface="Righteous"/>
                <a:sym typeface="Righteous"/>
              </a:rPr>
              <a:t>Invite Providers</a:t>
            </a:r>
            <a:endParaRPr sz="1250">
              <a:solidFill>
                <a:schemeClr val="dk1"/>
              </a:solidFill>
              <a:latin typeface="Calibri"/>
              <a:ea typeface="Calibri"/>
              <a:cs typeface="Calibri"/>
              <a:sym typeface="Calibri"/>
            </a:endParaRPr>
          </a:p>
        </p:txBody>
      </p:sp>
      <p:sp>
        <p:nvSpPr>
          <p:cNvPr id="644" name="Google Shape;644;p24"/>
          <p:cNvSpPr/>
          <p:nvPr/>
        </p:nvSpPr>
        <p:spPr>
          <a:xfrm>
            <a:off x="2740408" y="2244099"/>
            <a:ext cx="1108999" cy="301823"/>
          </a:xfrm>
          <a:prstGeom prst="rect">
            <a:avLst/>
          </a:prstGeom>
          <a:noFill/>
          <a:ln>
            <a:noFill/>
          </a:ln>
        </p:spPr>
        <p:txBody>
          <a:bodyPr anchorCtr="0" anchor="t" bIns="0" lIns="0" spcFirstLastPara="1" rIns="0" wrap="square" tIns="0">
            <a:normAutofit/>
          </a:bodyPr>
          <a:lstStyle/>
          <a:p>
            <a:pPr indent="0" lvl="0" marL="0" marR="0" rtl="0" algn="ctr">
              <a:lnSpc>
                <a:spcPct val="99000"/>
              </a:lnSpc>
              <a:spcBef>
                <a:spcPts val="0"/>
              </a:spcBef>
              <a:spcAft>
                <a:spcPts val="0"/>
              </a:spcAft>
              <a:buClr>
                <a:srgbClr val="01122E"/>
              </a:buClr>
              <a:buSzPts val="1000"/>
              <a:buFont typeface="Roboto"/>
              <a:buNone/>
            </a:pPr>
            <a:r>
              <a:rPr lang="en-US" sz="1000">
                <a:solidFill>
                  <a:srgbClr val="01122E"/>
                </a:solidFill>
                <a:latin typeface="Roboto"/>
                <a:ea typeface="Roboto"/>
                <a:cs typeface="Roboto"/>
                <a:sym typeface="Roboto"/>
              </a:rPr>
              <a:t>Or providers request to join</a:t>
            </a:r>
            <a:endParaRPr sz="1000">
              <a:solidFill>
                <a:schemeClr val="dk1"/>
              </a:solidFill>
              <a:latin typeface="Calibri"/>
              <a:ea typeface="Calibri"/>
              <a:cs typeface="Calibri"/>
              <a:sym typeface="Calibri"/>
            </a:endParaRPr>
          </a:p>
        </p:txBody>
      </p:sp>
      <p:sp>
        <p:nvSpPr>
          <p:cNvPr id="645" name="Google Shape;645;p24"/>
          <p:cNvSpPr/>
          <p:nvPr/>
        </p:nvSpPr>
        <p:spPr>
          <a:xfrm>
            <a:off x="4011240" y="1917566"/>
            <a:ext cx="1109000" cy="397135"/>
          </a:xfrm>
          <a:prstGeom prst="rect">
            <a:avLst/>
          </a:prstGeom>
          <a:noFill/>
          <a:ln>
            <a:noFill/>
          </a:ln>
        </p:spPr>
        <p:txBody>
          <a:bodyPr anchorCtr="0" anchor="t" bIns="0" lIns="0" spcFirstLastPara="1" rIns="0" wrap="square" tIns="0">
            <a:normAutofit/>
          </a:bodyPr>
          <a:lstStyle/>
          <a:p>
            <a:pPr indent="0" lvl="0" marL="0" marR="0" rtl="0" algn="ctr">
              <a:lnSpc>
                <a:spcPct val="104000"/>
              </a:lnSpc>
              <a:spcBef>
                <a:spcPts val="0"/>
              </a:spcBef>
              <a:spcAft>
                <a:spcPts val="0"/>
              </a:spcAft>
              <a:buClr>
                <a:srgbClr val="01122E"/>
              </a:buClr>
              <a:buSzPts val="1250"/>
              <a:buFont typeface="Righteous"/>
              <a:buNone/>
            </a:pPr>
            <a:r>
              <a:rPr lang="en-US" sz="1250">
                <a:solidFill>
                  <a:srgbClr val="01122E"/>
                </a:solidFill>
                <a:latin typeface="Righteous"/>
                <a:ea typeface="Righteous"/>
                <a:cs typeface="Righteous"/>
                <a:sym typeface="Righteous"/>
              </a:rPr>
              <a:t>Negotiate Terms</a:t>
            </a:r>
            <a:endParaRPr sz="1250">
              <a:solidFill>
                <a:schemeClr val="dk1"/>
              </a:solidFill>
              <a:latin typeface="Calibri"/>
              <a:ea typeface="Calibri"/>
              <a:cs typeface="Calibri"/>
              <a:sym typeface="Calibri"/>
            </a:endParaRPr>
          </a:p>
        </p:txBody>
      </p:sp>
      <p:sp>
        <p:nvSpPr>
          <p:cNvPr id="646" name="Google Shape;646;p24"/>
          <p:cNvSpPr/>
          <p:nvPr/>
        </p:nvSpPr>
        <p:spPr>
          <a:xfrm>
            <a:off x="4011240" y="2371182"/>
            <a:ext cx="1109000" cy="301823"/>
          </a:xfrm>
          <a:prstGeom prst="rect">
            <a:avLst/>
          </a:prstGeom>
          <a:noFill/>
          <a:ln>
            <a:noFill/>
          </a:ln>
        </p:spPr>
        <p:txBody>
          <a:bodyPr anchorCtr="0" anchor="t" bIns="0" lIns="0" spcFirstLastPara="1" rIns="0" wrap="square" tIns="0">
            <a:normAutofit/>
          </a:bodyPr>
          <a:lstStyle/>
          <a:p>
            <a:pPr indent="0" lvl="0" marL="0" marR="0" rtl="0" algn="ctr">
              <a:lnSpc>
                <a:spcPct val="99000"/>
              </a:lnSpc>
              <a:spcBef>
                <a:spcPts val="0"/>
              </a:spcBef>
              <a:spcAft>
                <a:spcPts val="0"/>
              </a:spcAft>
              <a:buClr>
                <a:srgbClr val="01122E"/>
              </a:buClr>
              <a:buSzPts val="1000"/>
              <a:buFont typeface="Roboto"/>
              <a:buNone/>
            </a:pPr>
            <a:r>
              <a:rPr lang="en-US" sz="1000">
                <a:solidFill>
                  <a:srgbClr val="01122E"/>
                </a:solidFill>
                <a:latin typeface="Roboto"/>
                <a:ea typeface="Roboto"/>
                <a:cs typeface="Roboto"/>
                <a:sym typeface="Roboto"/>
              </a:rPr>
              <a:t>Review and counter-offer cycle</a:t>
            </a:r>
            <a:endParaRPr sz="1000">
              <a:solidFill>
                <a:schemeClr val="dk1"/>
              </a:solidFill>
              <a:latin typeface="Calibri"/>
              <a:ea typeface="Calibri"/>
              <a:cs typeface="Calibri"/>
              <a:sym typeface="Calibri"/>
            </a:endParaRPr>
          </a:p>
        </p:txBody>
      </p:sp>
      <p:sp>
        <p:nvSpPr>
          <p:cNvPr id="647" name="Google Shape;647;p24"/>
          <p:cNvSpPr/>
          <p:nvPr/>
        </p:nvSpPr>
        <p:spPr>
          <a:xfrm>
            <a:off x="5053472" y="1989050"/>
            <a:ext cx="1337600" cy="198568"/>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250"/>
              <a:buFont typeface="Righteous"/>
              <a:buNone/>
            </a:pPr>
            <a:r>
              <a:rPr lang="en-US" sz="1250">
                <a:solidFill>
                  <a:srgbClr val="01122E"/>
                </a:solidFill>
                <a:latin typeface="Righteous"/>
                <a:ea typeface="Righteous"/>
                <a:cs typeface="Righteous"/>
                <a:sym typeface="Righteous"/>
              </a:rPr>
              <a:t>Sign Contract</a:t>
            </a:r>
            <a:endParaRPr sz="1250">
              <a:solidFill>
                <a:schemeClr val="dk1"/>
              </a:solidFill>
              <a:latin typeface="Calibri"/>
              <a:ea typeface="Calibri"/>
              <a:cs typeface="Calibri"/>
              <a:sym typeface="Calibri"/>
            </a:endParaRPr>
          </a:p>
        </p:txBody>
      </p:sp>
      <p:sp>
        <p:nvSpPr>
          <p:cNvPr id="648" name="Google Shape;648;p24"/>
          <p:cNvSpPr/>
          <p:nvPr/>
        </p:nvSpPr>
        <p:spPr>
          <a:xfrm>
            <a:off x="5282072" y="2244099"/>
            <a:ext cx="1109000" cy="301823"/>
          </a:xfrm>
          <a:prstGeom prst="rect">
            <a:avLst/>
          </a:prstGeom>
          <a:noFill/>
          <a:ln>
            <a:noFill/>
          </a:ln>
        </p:spPr>
        <p:txBody>
          <a:bodyPr anchorCtr="0" anchor="t" bIns="0" lIns="0" spcFirstLastPara="1" rIns="0" wrap="square" tIns="0">
            <a:normAutofit/>
          </a:bodyPr>
          <a:lstStyle/>
          <a:p>
            <a:pPr indent="0" lvl="0" marL="0" marR="0" rtl="0" algn="ctr">
              <a:lnSpc>
                <a:spcPct val="99000"/>
              </a:lnSpc>
              <a:spcBef>
                <a:spcPts val="0"/>
              </a:spcBef>
              <a:spcAft>
                <a:spcPts val="0"/>
              </a:spcAft>
              <a:buClr>
                <a:srgbClr val="01122E"/>
              </a:buClr>
              <a:buSzPts val="1000"/>
              <a:buFont typeface="Roboto"/>
              <a:buNone/>
            </a:pPr>
            <a:r>
              <a:rPr lang="en-US" sz="1000">
                <a:solidFill>
                  <a:srgbClr val="01122E"/>
                </a:solidFill>
                <a:latin typeface="Roboto"/>
                <a:ea typeface="Roboto"/>
                <a:cs typeface="Roboto"/>
                <a:sym typeface="Roboto"/>
              </a:rPr>
              <a:t>Mandatory for all participants</a:t>
            </a:r>
            <a:endParaRPr sz="1000">
              <a:solidFill>
                <a:schemeClr val="dk1"/>
              </a:solidFill>
              <a:latin typeface="Calibri"/>
              <a:ea typeface="Calibri"/>
              <a:cs typeface="Calibri"/>
              <a:sym typeface="Calibri"/>
            </a:endParaRPr>
          </a:p>
        </p:txBody>
      </p:sp>
      <p:sp>
        <p:nvSpPr>
          <p:cNvPr id="649" name="Google Shape;649;p24"/>
          <p:cNvSpPr/>
          <p:nvPr/>
        </p:nvSpPr>
        <p:spPr>
          <a:xfrm>
            <a:off x="6559965" y="1917566"/>
            <a:ext cx="1109000" cy="397135"/>
          </a:xfrm>
          <a:prstGeom prst="rect">
            <a:avLst/>
          </a:prstGeom>
          <a:noFill/>
          <a:ln>
            <a:noFill/>
          </a:ln>
        </p:spPr>
        <p:txBody>
          <a:bodyPr anchorCtr="0" anchor="t" bIns="0" lIns="0" spcFirstLastPara="1" rIns="0" wrap="square" tIns="0">
            <a:normAutofit/>
          </a:bodyPr>
          <a:lstStyle/>
          <a:p>
            <a:pPr indent="0" lvl="0" marL="0" marR="0" rtl="0" algn="ctr">
              <a:lnSpc>
                <a:spcPct val="104000"/>
              </a:lnSpc>
              <a:spcBef>
                <a:spcPts val="0"/>
              </a:spcBef>
              <a:spcAft>
                <a:spcPts val="0"/>
              </a:spcAft>
              <a:buClr>
                <a:srgbClr val="01122E"/>
              </a:buClr>
              <a:buSzPts val="1250"/>
              <a:buFont typeface="Righteous"/>
              <a:buNone/>
            </a:pPr>
            <a:r>
              <a:rPr lang="en-US" sz="1250">
                <a:solidFill>
                  <a:srgbClr val="01122E"/>
                </a:solidFill>
                <a:latin typeface="Righteous"/>
                <a:ea typeface="Righteous"/>
                <a:cs typeface="Righteous"/>
                <a:sym typeface="Righteous"/>
              </a:rPr>
              <a:t>Exchange Data</a:t>
            </a:r>
            <a:endParaRPr sz="1250">
              <a:solidFill>
                <a:schemeClr val="dk1"/>
              </a:solidFill>
              <a:latin typeface="Calibri"/>
              <a:ea typeface="Calibri"/>
              <a:cs typeface="Calibri"/>
              <a:sym typeface="Calibri"/>
            </a:endParaRPr>
          </a:p>
        </p:txBody>
      </p:sp>
      <p:sp>
        <p:nvSpPr>
          <p:cNvPr id="650" name="Google Shape;650;p24"/>
          <p:cNvSpPr/>
          <p:nvPr/>
        </p:nvSpPr>
        <p:spPr>
          <a:xfrm>
            <a:off x="6559965" y="2371182"/>
            <a:ext cx="1109000" cy="301823"/>
          </a:xfrm>
          <a:prstGeom prst="rect">
            <a:avLst/>
          </a:prstGeom>
          <a:noFill/>
          <a:ln>
            <a:noFill/>
          </a:ln>
        </p:spPr>
        <p:txBody>
          <a:bodyPr anchorCtr="0" anchor="t" bIns="0" lIns="0" spcFirstLastPara="1" rIns="0" wrap="square" tIns="0">
            <a:normAutofit/>
          </a:bodyPr>
          <a:lstStyle/>
          <a:p>
            <a:pPr indent="0" lvl="0" marL="0" marR="0" rtl="0" algn="ctr">
              <a:lnSpc>
                <a:spcPct val="99000"/>
              </a:lnSpc>
              <a:spcBef>
                <a:spcPts val="0"/>
              </a:spcBef>
              <a:spcAft>
                <a:spcPts val="0"/>
              </a:spcAft>
              <a:buClr>
                <a:srgbClr val="01122E"/>
              </a:buClr>
              <a:buSzPts val="1000"/>
              <a:buFont typeface="Roboto"/>
              <a:buNone/>
            </a:pPr>
            <a:r>
              <a:rPr lang="en-US" sz="1000">
                <a:solidFill>
                  <a:srgbClr val="01122E"/>
                </a:solidFill>
                <a:latin typeface="Roboto"/>
                <a:ea typeface="Roboto"/>
                <a:cs typeface="Roboto"/>
                <a:sym typeface="Roboto"/>
              </a:rPr>
              <a:t>Offers activate upon signing</a:t>
            </a:r>
            <a:endParaRPr sz="1000">
              <a:solidFill>
                <a:schemeClr val="dk1"/>
              </a:solidFill>
              <a:latin typeface="Calibri"/>
              <a:ea typeface="Calibri"/>
              <a:cs typeface="Calibri"/>
              <a:sym typeface="Calibri"/>
            </a:endParaRPr>
          </a:p>
        </p:txBody>
      </p:sp>
      <p:sp>
        <p:nvSpPr>
          <p:cNvPr id="651" name="Google Shape;651;p24"/>
          <p:cNvSpPr/>
          <p:nvPr/>
        </p:nvSpPr>
        <p:spPr>
          <a:xfrm>
            <a:off x="415751" y="3315519"/>
            <a:ext cx="4100438" cy="1399208"/>
          </a:xfrm>
          <a:prstGeom prst="roundRect">
            <a:avLst>
              <a:gd fmla="val 408"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2" name="Google Shape;652;p24"/>
          <p:cNvSpPr/>
          <p:nvPr/>
        </p:nvSpPr>
        <p:spPr>
          <a:xfrm>
            <a:off x="527372" y="3415978"/>
            <a:ext cx="1852687"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050"/>
              <a:buFont typeface="Righteous"/>
              <a:buNone/>
            </a:pPr>
            <a:r>
              <a:rPr lang="en-US" sz="1050">
                <a:solidFill>
                  <a:srgbClr val="FFFFFF"/>
                </a:solidFill>
                <a:latin typeface="Righteous"/>
                <a:ea typeface="Righteous"/>
                <a:cs typeface="Righteous"/>
                <a:sym typeface="Righteous"/>
              </a:rPr>
              <a:t>Negotiation Cycle</a:t>
            </a:r>
            <a:endParaRPr sz="1050">
              <a:solidFill>
                <a:schemeClr val="dk1"/>
              </a:solidFill>
              <a:latin typeface="Calibri"/>
              <a:ea typeface="Calibri"/>
              <a:cs typeface="Calibri"/>
              <a:sym typeface="Calibri"/>
            </a:endParaRPr>
          </a:p>
        </p:txBody>
      </p:sp>
      <p:sp>
        <p:nvSpPr>
          <p:cNvPr id="653" name="Google Shape;653;p24"/>
          <p:cNvSpPr/>
          <p:nvPr/>
        </p:nvSpPr>
        <p:spPr>
          <a:xfrm>
            <a:off x="527372" y="3690789"/>
            <a:ext cx="3877196" cy="988814"/>
          </a:xfrm>
          <a:prstGeom prst="rect">
            <a:avLst/>
          </a:prstGeom>
          <a:noFill/>
          <a:ln>
            <a:noFill/>
          </a:ln>
        </p:spPr>
        <p:txBody>
          <a:bodyPr anchorCtr="0" anchor="t" bIns="0" lIns="0" spcFirstLastPara="1" rIns="0" wrap="square" tIns="0">
            <a:normAutofit/>
          </a:bodyPr>
          <a:lstStyle/>
          <a:p>
            <a:pPr indent="-342900" lvl="0" marL="342900" marR="0" rtl="0" algn="l">
              <a:lnSpc>
                <a:spcPct val="127000"/>
              </a:lnSpc>
              <a:spcBef>
                <a:spcPts val="0"/>
              </a:spcBef>
              <a:spcAft>
                <a:spcPts val="0"/>
              </a:spcAft>
              <a:buClr>
                <a:srgbClr val="FFFFFF"/>
              </a:buClr>
              <a:buSzPts val="850"/>
              <a:buFont typeface="Calibri"/>
              <a:buAutoNum type="arabicPeriod"/>
            </a:pPr>
            <a:r>
              <a:rPr lang="en-US" sz="850">
                <a:solidFill>
                  <a:srgbClr val="FFFFFF"/>
                </a:solidFill>
                <a:latin typeface="Roboto"/>
                <a:ea typeface="Roboto"/>
                <a:cs typeface="Roboto"/>
                <a:sym typeface="Roboto"/>
              </a:rPr>
              <a:t>Orchestrator invites provider to project</a:t>
            </a:r>
            <a:endParaRPr sz="850">
              <a:solidFill>
                <a:schemeClr val="dk1"/>
              </a:solidFill>
              <a:latin typeface="Calibri"/>
              <a:ea typeface="Calibri"/>
              <a:cs typeface="Calibri"/>
              <a:sym typeface="Calibri"/>
            </a:endParaRPr>
          </a:p>
          <a:p>
            <a:pPr indent="-342900" lvl="0" marL="342900" marR="0" rtl="0" algn="l">
              <a:lnSpc>
                <a:spcPct val="127000"/>
              </a:lnSpc>
              <a:spcBef>
                <a:spcPts val="0"/>
              </a:spcBef>
              <a:spcAft>
                <a:spcPts val="0"/>
              </a:spcAft>
              <a:buClr>
                <a:srgbClr val="FFFFFF"/>
              </a:buClr>
              <a:buSzPts val="850"/>
              <a:buFont typeface="Calibri"/>
              <a:buAutoNum type="arabicPeriod"/>
            </a:pPr>
            <a:r>
              <a:rPr lang="en-US" sz="850">
                <a:solidFill>
                  <a:srgbClr val="FFFFFF"/>
                </a:solidFill>
                <a:latin typeface="Roboto"/>
                <a:ea typeface="Roboto"/>
                <a:cs typeface="Roboto"/>
                <a:sym typeface="Roboto"/>
              </a:rPr>
              <a:t>Provider reviews proposed terms</a:t>
            </a:r>
            <a:endParaRPr sz="850">
              <a:solidFill>
                <a:schemeClr val="dk1"/>
              </a:solidFill>
              <a:latin typeface="Calibri"/>
              <a:ea typeface="Calibri"/>
              <a:cs typeface="Calibri"/>
              <a:sym typeface="Calibri"/>
            </a:endParaRPr>
          </a:p>
          <a:p>
            <a:pPr indent="-342900" lvl="0" marL="342900" marR="0" rtl="0" algn="l">
              <a:lnSpc>
                <a:spcPct val="127000"/>
              </a:lnSpc>
              <a:spcBef>
                <a:spcPts val="0"/>
              </a:spcBef>
              <a:spcAft>
                <a:spcPts val="0"/>
              </a:spcAft>
              <a:buClr>
                <a:srgbClr val="FFFFFF"/>
              </a:buClr>
              <a:buSzPts val="850"/>
              <a:buFont typeface="Calibri"/>
              <a:buAutoNum type="arabicPeriod"/>
            </a:pPr>
            <a:r>
              <a:rPr lang="en-US" sz="850">
                <a:solidFill>
                  <a:srgbClr val="FFFFFF"/>
                </a:solidFill>
                <a:latin typeface="Roboto"/>
                <a:ea typeface="Roboto"/>
                <a:cs typeface="Roboto"/>
                <a:sym typeface="Roboto"/>
              </a:rPr>
              <a:t>Either party may modify and counter</a:t>
            </a:r>
            <a:endParaRPr sz="850">
              <a:solidFill>
                <a:schemeClr val="dk1"/>
              </a:solidFill>
              <a:latin typeface="Calibri"/>
              <a:ea typeface="Calibri"/>
              <a:cs typeface="Calibri"/>
              <a:sym typeface="Calibri"/>
            </a:endParaRPr>
          </a:p>
          <a:p>
            <a:pPr indent="-342900" lvl="0" marL="342900" marR="0" rtl="0" algn="l">
              <a:lnSpc>
                <a:spcPct val="127000"/>
              </a:lnSpc>
              <a:spcBef>
                <a:spcPts val="0"/>
              </a:spcBef>
              <a:spcAft>
                <a:spcPts val="0"/>
              </a:spcAft>
              <a:buClr>
                <a:srgbClr val="FFFFFF"/>
              </a:buClr>
              <a:buSzPts val="850"/>
              <a:buFont typeface="Calibri"/>
              <a:buAutoNum type="arabicPeriod"/>
            </a:pPr>
            <a:r>
              <a:rPr lang="en-US" sz="850">
                <a:solidFill>
                  <a:srgbClr val="FFFFFF"/>
                </a:solidFill>
                <a:latin typeface="Roboto"/>
                <a:ea typeface="Roboto"/>
                <a:cs typeface="Roboto"/>
                <a:sym typeface="Roboto"/>
              </a:rPr>
              <a:t>Cycle repeats until agreement is reached</a:t>
            </a:r>
            <a:endParaRPr sz="850">
              <a:solidFill>
                <a:schemeClr val="dk1"/>
              </a:solidFill>
              <a:latin typeface="Calibri"/>
              <a:ea typeface="Calibri"/>
              <a:cs typeface="Calibri"/>
              <a:sym typeface="Calibri"/>
            </a:endParaRPr>
          </a:p>
          <a:p>
            <a:pPr indent="-342900" lvl="0" marL="342900" marR="0" rtl="0" algn="l">
              <a:lnSpc>
                <a:spcPct val="127000"/>
              </a:lnSpc>
              <a:spcBef>
                <a:spcPts val="0"/>
              </a:spcBef>
              <a:spcAft>
                <a:spcPts val="0"/>
              </a:spcAft>
              <a:buClr>
                <a:srgbClr val="FFFFFF"/>
              </a:buClr>
              <a:buSzPts val="850"/>
              <a:buFont typeface="Calibri"/>
              <a:buAutoNum type="arabicPeriod"/>
            </a:pPr>
            <a:r>
              <a:rPr lang="en-US" sz="850">
                <a:solidFill>
                  <a:srgbClr val="FFFFFF"/>
                </a:solidFill>
                <a:latin typeface="Roboto"/>
                <a:ea typeface="Roboto"/>
                <a:cs typeface="Roboto"/>
                <a:sym typeface="Roboto"/>
              </a:rPr>
              <a:t>Provider signs → Offers activate for exchange</a:t>
            </a:r>
            <a:endParaRPr sz="850">
              <a:solidFill>
                <a:schemeClr val="dk1"/>
              </a:solidFill>
              <a:latin typeface="Calibri"/>
              <a:ea typeface="Calibri"/>
              <a:cs typeface="Calibri"/>
              <a:sym typeface="Calibri"/>
            </a:endParaRPr>
          </a:p>
        </p:txBody>
      </p:sp>
      <p:sp>
        <p:nvSpPr>
          <p:cNvPr id="654" name="Google Shape;654;p24"/>
          <p:cNvSpPr/>
          <p:nvPr/>
        </p:nvSpPr>
        <p:spPr>
          <a:xfrm>
            <a:off x="4712940" y="3415978"/>
            <a:ext cx="1852687"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Key Terms</a:t>
            </a:r>
            <a:endParaRPr sz="1050">
              <a:solidFill>
                <a:schemeClr val="dk1"/>
              </a:solidFill>
              <a:latin typeface="Calibri"/>
              <a:ea typeface="Calibri"/>
              <a:cs typeface="Calibri"/>
              <a:sym typeface="Calibri"/>
            </a:endParaRPr>
          </a:p>
        </p:txBody>
      </p:sp>
      <p:sp>
        <p:nvSpPr>
          <p:cNvPr id="655" name="Google Shape;655;p24"/>
          <p:cNvSpPr/>
          <p:nvPr/>
        </p:nvSpPr>
        <p:spPr>
          <a:xfrm>
            <a:off x="4712940" y="3690789"/>
            <a:ext cx="3939704" cy="784027"/>
          </a:xfrm>
          <a:prstGeom prst="rect">
            <a:avLst/>
          </a:prstGeom>
          <a:noFill/>
          <a:ln>
            <a:noFill/>
          </a:ln>
        </p:spPr>
        <p:txBody>
          <a:bodyPr anchorCtr="0" anchor="t" bIns="0" lIns="0" spcFirstLastPara="1" rIns="0" wrap="square" tIns="0">
            <a:normAutofit/>
          </a:bodyPr>
          <a:lstStyle/>
          <a:p>
            <a:pPr indent="-342900" lvl="0" marL="342900" marR="0" rtl="0" algn="l">
              <a:lnSpc>
                <a:spcPct val="127000"/>
              </a:lnSpc>
              <a:spcBef>
                <a:spcPts val="0"/>
              </a:spcBef>
              <a:spcAft>
                <a:spcPts val="0"/>
              </a:spcAft>
              <a:buClr>
                <a:srgbClr val="01122E"/>
              </a:buClr>
              <a:buSzPts val="850"/>
              <a:buFont typeface="Roboto"/>
              <a:buChar char="•"/>
            </a:pPr>
            <a:r>
              <a:rPr b="1" lang="en-US" sz="850">
                <a:solidFill>
                  <a:srgbClr val="01122E"/>
                </a:solidFill>
                <a:latin typeface="Roboto"/>
                <a:ea typeface="Roboto"/>
                <a:cs typeface="Roboto"/>
                <a:sym typeface="Roboto"/>
              </a:rPr>
              <a:t>Participant</a:t>
            </a:r>
            <a:r>
              <a:rPr lang="en-US" sz="850">
                <a:solidFill>
                  <a:srgbClr val="01122E"/>
                </a:solidFill>
                <a:latin typeface="Roboto"/>
                <a:ea typeface="Roboto"/>
                <a:cs typeface="Roboto"/>
                <a:sym typeface="Roboto"/>
              </a:rPr>
              <a:t>: Entity with a data space identifier</a:t>
            </a:r>
            <a:endParaRPr sz="850">
              <a:solidFill>
                <a:schemeClr val="dk1"/>
              </a:solidFill>
              <a:latin typeface="Calibri"/>
              <a:ea typeface="Calibri"/>
              <a:cs typeface="Calibri"/>
              <a:sym typeface="Calibri"/>
            </a:endParaRPr>
          </a:p>
          <a:p>
            <a:pPr indent="-342900" lvl="0" marL="342900" marR="0" rtl="0" algn="l">
              <a:lnSpc>
                <a:spcPct val="127000"/>
              </a:lnSpc>
              <a:spcBef>
                <a:spcPts val="0"/>
              </a:spcBef>
              <a:spcAft>
                <a:spcPts val="0"/>
              </a:spcAft>
              <a:buClr>
                <a:srgbClr val="01122E"/>
              </a:buClr>
              <a:buSzPts val="850"/>
              <a:buFont typeface="Roboto"/>
              <a:buChar char="•"/>
            </a:pPr>
            <a:r>
              <a:rPr b="1" lang="en-US" sz="850">
                <a:solidFill>
                  <a:srgbClr val="01122E"/>
                </a:solidFill>
                <a:latin typeface="Roboto"/>
                <a:ea typeface="Roboto"/>
                <a:cs typeface="Roboto"/>
                <a:sym typeface="Roboto"/>
              </a:rPr>
              <a:t>Project</a:t>
            </a:r>
            <a:r>
              <a:rPr lang="en-US" sz="850">
                <a:solidFill>
                  <a:srgbClr val="01122E"/>
                </a:solidFill>
                <a:latin typeface="Roboto"/>
                <a:ea typeface="Roboto"/>
                <a:cs typeface="Roboto"/>
                <a:sym typeface="Roboto"/>
              </a:rPr>
              <a:t>: Scoped ecosystem for data exchanges</a:t>
            </a:r>
            <a:endParaRPr sz="850">
              <a:solidFill>
                <a:schemeClr val="dk1"/>
              </a:solidFill>
              <a:latin typeface="Calibri"/>
              <a:ea typeface="Calibri"/>
              <a:cs typeface="Calibri"/>
              <a:sym typeface="Calibri"/>
            </a:endParaRPr>
          </a:p>
          <a:p>
            <a:pPr indent="-342900" lvl="0" marL="342900" marR="0" rtl="0" algn="l">
              <a:lnSpc>
                <a:spcPct val="127000"/>
              </a:lnSpc>
              <a:spcBef>
                <a:spcPts val="0"/>
              </a:spcBef>
              <a:spcAft>
                <a:spcPts val="0"/>
              </a:spcAft>
              <a:buClr>
                <a:srgbClr val="01122E"/>
              </a:buClr>
              <a:buSzPts val="850"/>
              <a:buFont typeface="Roboto"/>
              <a:buChar char="•"/>
            </a:pPr>
            <a:r>
              <a:rPr b="1" lang="en-US" sz="850">
                <a:solidFill>
                  <a:srgbClr val="01122E"/>
                </a:solidFill>
                <a:latin typeface="Roboto"/>
                <a:ea typeface="Roboto"/>
                <a:cs typeface="Roboto"/>
                <a:sym typeface="Roboto"/>
              </a:rPr>
              <a:t>Orchestrator</a:t>
            </a:r>
            <a:r>
              <a:rPr lang="en-US" sz="850">
                <a:solidFill>
                  <a:srgbClr val="01122E"/>
                </a:solidFill>
                <a:latin typeface="Roboto"/>
                <a:ea typeface="Roboto"/>
                <a:cs typeface="Roboto"/>
                <a:sym typeface="Roboto"/>
              </a:rPr>
              <a:t>: Manages project, builds service chains</a:t>
            </a:r>
            <a:endParaRPr sz="850">
              <a:solidFill>
                <a:schemeClr val="dk1"/>
              </a:solidFill>
              <a:latin typeface="Calibri"/>
              <a:ea typeface="Calibri"/>
              <a:cs typeface="Calibri"/>
              <a:sym typeface="Calibri"/>
            </a:endParaRPr>
          </a:p>
          <a:p>
            <a:pPr indent="-342900" lvl="0" marL="342900" marR="0" rtl="0" algn="l">
              <a:lnSpc>
                <a:spcPct val="127000"/>
              </a:lnSpc>
              <a:spcBef>
                <a:spcPts val="0"/>
              </a:spcBef>
              <a:spcAft>
                <a:spcPts val="0"/>
              </a:spcAft>
              <a:buClr>
                <a:srgbClr val="01122E"/>
              </a:buClr>
              <a:buSzPts val="850"/>
              <a:buFont typeface="Roboto"/>
              <a:buChar char="•"/>
            </a:pPr>
            <a:r>
              <a:rPr b="1" lang="en-US" sz="850">
                <a:solidFill>
                  <a:srgbClr val="01122E"/>
                </a:solidFill>
                <a:latin typeface="Roboto"/>
                <a:ea typeface="Roboto"/>
                <a:cs typeface="Roboto"/>
                <a:sym typeface="Roboto"/>
              </a:rPr>
              <a:t>Contract</a:t>
            </a:r>
            <a:r>
              <a:rPr lang="en-US" sz="850">
                <a:solidFill>
                  <a:srgbClr val="01122E"/>
                </a:solidFill>
                <a:latin typeface="Roboto"/>
                <a:ea typeface="Roboto"/>
                <a:cs typeface="Roboto"/>
                <a:sym typeface="Roboto"/>
              </a:rPr>
              <a:t>: Data sharing agreement between members</a:t>
            </a:r>
            <a:endParaRPr sz="85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25"/>
          <p:cNvSpPr/>
          <p:nvPr/>
        </p:nvSpPr>
        <p:spPr>
          <a:xfrm>
            <a:off x="496119" y="781199"/>
            <a:ext cx="6476926"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Four Data Exchange Protocols in Practice</a:t>
            </a:r>
            <a:endParaRPr sz="2400">
              <a:solidFill>
                <a:schemeClr val="dk1"/>
              </a:solidFill>
              <a:latin typeface="Calibri"/>
              <a:ea typeface="Calibri"/>
              <a:cs typeface="Calibri"/>
              <a:sym typeface="Calibri"/>
            </a:endParaRPr>
          </a:p>
        </p:txBody>
      </p:sp>
      <p:sp>
        <p:nvSpPr>
          <p:cNvPr id="662" name="Google Shape;662;p25"/>
          <p:cNvSpPr/>
          <p:nvPr/>
        </p:nvSpPr>
        <p:spPr>
          <a:xfrm>
            <a:off x="496119" y="1416769"/>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VisionsTrust supports four distinct exchange patterns. Choosing the right one determines how you configure your resource, how the PDC routes the exchange, and what infrastructure you need.</a:t>
            </a:r>
            <a:endParaRPr sz="950">
              <a:solidFill>
                <a:schemeClr val="dk1"/>
              </a:solidFill>
              <a:latin typeface="Calibri"/>
              <a:ea typeface="Calibri"/>
              <a:cs typeface="Calibri"/>
              <a:sym typeface="Calibri"/>
            </a:endParaRPr>
          </a:p>
        </p:txBody>
      </p:sp>
      <p:sp>
        <p:nvSpPr>
          <p:cNvPr id="663" name="Google Shape;663;p25"/>
          <p:cNvSpPr/>
          <p:nvPr/>
        </p:nvSpPr>
        <p:spPr>
          <a:xfrm>
            <a:off x="496119" y="1953220"/>
            <a:ext cx="4013895" cy="1144935"/>
          </a:xfrm>
          <a:prstGeom prst="roundRect">
            <a:avLst>
              <a:gd fmla="val 499"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4" name="Google Shape;664;p25"/>
          <p:cNvSpPr/>
          <p:nvPr/>
        </p:nvSpPr>
        <p:spPr>
          <a:xfrm>
            <a:off x="634380" y="2091482"/>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B2B Non-Personal</a:t>
            </a:r>
            <a:endParaRPr sz="1200">
              <a:solidFill>
                <a:schemeClr val="dk1"/>
              </a:solidFill>
              <a:latin typeface="Calibri"/>
              <a:ea typeface="Calibri"/>
              <a:cs typeface="Calibri"/>
              <a:sym typeface="Calibri"/>
            </a:endParaRPr>
          </a:p>
        </p:txBody>
      </p:sp>
      <p:sp>
        <p:nvSpPr>
          <p:cNvPr id="665" name="Google Shape;665;p25"/>
          <p:cNvSpPr/>
          <p:nvPr/>
        </p:nvSpPr>
        <p:spPr>
          <a:xfrm>
            <a:off x="634380" y="2359744"/>
            <a:ext cx="373737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Direct org-to-org data sharing. No consent required. Authorization is contract-based only. The simplest exchange type, ideal for organizational datasets.</a:t>
            </a:r>
            <a:endParaRPr sz="950">
              <a:solidFill>
                <a:schemeClr val="dk1"/>
              </a:solidFill>
              <a:latin typeface="Calibri"/>
              <a:ea typeface="Calibri"/>
              <a:cs typeface="Calibri"/>
              <a:sym typeface="Calibri"/>
            </a:endParaRPr>
          </a:p>
        </p:txBody>
      </p:sp>
      <p:sp>
        <p:nvSpPr>
          <p:cNvPr id="666" name="Google Shape;666;p25"/>
          <p:cNvSpPr/>
          <p:nvPr/>
        </p:nvSpPr>
        <p:spPr>
          <a:xfrm>
            <a:off x="4633987" y="1953220"/>
            <a:ext cx="4013895" cy="1144935"/>
          </a:xfrm>
          <a:prstGeom prst="roundRect">
            <a:avLst>
              <a:gd fmla="val 499"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7" name="Google Shape;667;p25"/>
          <p:cNvSpPr/>
          <p:nvPr/>
        </p:nvSpPr>
        <p:spPr>
          <a:xfrm>
            <a:off x="4772248" y="2091482"/>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Consent-Driven</a:t>
            </a:r>
            <a:endParaRPr sz="1200">
              <a:solidFill>
                <a:schemeClr val="dk1"/>
              </a:solidFill>
              <a:latin typeface="Calibri"/>
              <a:ea typeface="Calibri"/>
              <a:cs typeface="Calibri"/>
              <a:sym typeface="Calibri"/>
            </a:endParaRPr>
          </a:p>
        </p:txBody>
      </p:sp>
      <p:sp>
        <p:nvSpPr>
          <p:cNvPr id="668" name="Google Shape;668;p25"/>
          <p:cNvSpPr/>
          <p:nvPr/>
        </p:nvSpPr>
        <p:spPr>
          <a:xfrm>
            <a:off x="4772248" y="2359744"/>
            <a:ext cx="3737372" cy="6001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Individual consent required. Involves the PDI consent service. Endpoint must include </a:t>
            </a:r>
            <a:r>
              <a:rPr lang="en-US" sz="950">
                <a:solidFill>
                  <a:srgbClr val="01122E"/>
                </a:solidFill>
                <a:highlight>
                  <a:srgbClr val="F2F2F2"/>
                </a:highlight>
                <a:latin typeface="Consolas"/>
                <a:ea typeface="Consolas"/>
                <a:cs typeface="Consolas"/>
                <a:sym typeface="Consolas"/>
              </a:rPr>
              <a:t>{userId}</a:t>
            </a:r>
            <a:r>
              <a:rPr lang="en-US" sz="950">
                <a:solidFill>
                  <a:srgbClr val="01122E"/>
                </a:solidFill>
                <a:latin typeface="Roboto"/>
                <a:ea typeface="Roboto"/>
                <a:cs typeface="Roboto"/>
                <a:sym typeface="Roboto"/>
              </a:rPr>
              <a:t>. Resource must be flagged as personal data. Required for GDPR-covered flows.</a:t>
            </a:r>
            <a:endParaRPr sz="950">
              <a:solidFill>
                <a:schemeClr val="dk1"/>
              </a:solidFill>
              <a:latin typeface="Calibri"/>
              <a:ea typeface="Calibri"/>
              <a:cs typeface="Calibri"/>
              <a:sym typeface="Calibri"/>
            </a:endParaRPr>
          </a:p>
        </p:txBody>
      </p:sp>
      <p:sp>
        <p:nvSpPr>
          <p:cNvPr id="669" name="Google Shape;669;p25"/>
          <p:cNvSpPr/>
          <p:nvPr/>
        </p:nvSpPr>
        <p:spPr>
          <a:xfrm>
            <a:off x="496119" y="3222129"/>
            <a:ext cx="4013895" cy="1140172"/>
          </a:xfrm>
          <a:prstGeom prst="roundRect">
            <a:avLst>
              <a:gd fmla="val 501"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0" name="Google Shape;670;p25"/>
          <p:cNvSpPr/>
          <p:nvPr/>
        </p:nvSpPr>
        <p:spPr>
          <a:xfrm>
            <a:off x="634380" y="3360390"/>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API Consumption</a:t>
            </a:r>
            <a:endParaRPr sz="1200">
              <a:solidFill>
                <a:schemeClr val="dk1"/>
              </a:solidFill>
              <a:latin typeface="Calibri"/>
              <a:ea typeface="Calibri"/>
              <a:cs typeface="Calibri"/>
              <a:sym typeface="Calibri"/>
            </a:endParaRPr>
          </a:p>
        </p:txBody>
      </p:sp>
      <p:sp>
        <p:nvSpPr>
          <p:cNvPr id="671" name="Google Shape;671;p25"/>
          <p:cNvSpPr/>
          <p:nvPr/>
        </p:nvSpPr>
        <p:spPr>
          <a:xfrm>
            <a:off x="634380" y="3628653"/>
            <a:ext cx="373737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Data Provider consumes a service. Resource marked as API payload. PDC adjusts exchange protocol accordingly. Response is sent back to the Provider after service execution.</a:t>
            </a:r>
            <a:endParaRPr sz="950">
              <a:solidFill>
                <a:schemeClr val="dk1"/>
              </a:solidFill>
              <a:latin typeface="Calibri"/>
              <a:ea typeface="Calibri"/>
              <a:cs typeface="Calibri"/>
              <a:sym typeface="Calibri"/>
            </a:endParaRPr>
          </a:p>
        </p:txBody>
      </p:sp>
      <p:sp>
        <p:nvSpPr>
          <p:cNvPr id="672" name="Google Shape;672;p25"/>
          <p:cNvSpPr/>
          <p:nvPr/>
        </p:nvSpPr>
        <p:spPr>
          <a:xfrm>
            <a:off x="4633987" y="3222129"/>
            <a:ext cx="4013895" cy="1140172"/>
          </a:xfrm>
          <a:prstGeom prst="roundRect">
            <a:avLst>
              <a:gd fmla="val 501"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3" name="Google Shape;673;p25"/>
          <p:cNvSpPr/>
          <p:nvPr/>
        </p:nvSpPr>
        <p:spPr>
          <a:xfrm>
            <a:off x="4772248" y="3360390"/>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Service Chains</a:t>
            </a:r>
            <a:endParaRPr sz="1200">
              <a:solidFill>
                <a:schemeClr val="dk1"/>
              </a:solidFill>
              <a:latin typeface="Calibri"/>
              <a:ea typeface="Calibri"/>
              <a:cs typeface="Calibri"/>
              <a:sym typeface="Calibri"/>
            </a:endParaRPr>
          </a:p>
        </p:txBody>
      </p:sp>
      <p:sp>
        <p:nvSpPr>
          <p:cNvPr id="674" name="Google Shape;674;p25"/>
          <p:cNvSpPr/>
          <p:nvPr/>
        </p:nvSpPr>
        <p:spPr>
          <a:xfrm>
            <a:off x="4772248" y="3628653"/>
            <a:ext cx="373737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Multi-participant workflows where an Orchestrator builds the chain visually. Combines Data, Service, and Infrastructure offers. Requires PDC v1.9.0+.</a:t>
            </a:r>
            <a:endParaRPr sz="95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26"/>
          <p:cNvSpPr/>
          <p:nvPr/>
        </p:nvSpPr>
        <p:spPr>
          <a:xfrm>
            <a:off x="496119" y="529233"/>
            <a:ext cx="5788298"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Testing with VisionsTrust Tech Space</a:t>
            </a:r>
            <a:endParaRPr sz="2400">
              <a:solidFill>
                <a:schemeClr val="dk1"/>
              </a:solidFill>
              <a:latin typeface="Calibri"/>
              <a:ea typeface="Calibri"/>
              <a:cs typeface="Calibri"/>
              <a:sym typeface="Calibri"/>
            </a:endParaRPr>
          </a:p>
        </p:txBody>
      </p:sp>
      <p:sp>
        <p:nvSpPr>
          <p:cNvPr id="681" name="Google Shape;681;p26"/>
          <p:cNvSpPr/>
          <p:nvPr/>
        </p:nvSpPr>
        <p:spPr>
          <a:xfrm>
            <a:off x="496119" y="1164803"/>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The Tech Space is a dedicated testing environment with VisionsTrust-controlled test PDCs. Validate your integration before going live in the production ecosystem.</a:t>
            </a:r>
            <a:endParaRPr sz="950">
              <a:solidFill>
                <a:schemeClr val="dk1"/>
              </a:solidFill>
              <a:latin typeface="Calibri"/>
              <a:ea typeface="Calibri"/>
              <a:cs typeface="Calibri"/>
              <a:sym typeface="Calibri"/>
            </a:endParaRPr>
          </a:p>
        </p:txBody>
      </p:sp>
      <p:sp>
        <p:nvSpPr>
          <p:cNvPr id="682" name="Google Shape;682;p26"/>
          <p:cNvSpPr/>
          <p:nvPr/>
        </p:nvSpPr>
        <p:spPr>
          <a:xfrm>
            <a:off x="496119" y="1825228"/>
            <a:ext cx="2392114"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Supported Exchange Tests</a:t>
            </a:r>
            <a:endParaRPr sz="1200">
              <a:solidFill>
                <a:schemeClr val="dk1"/>
              </a:solidFill>
              <a:latin typeface="Calibri"/>
              <a:ea typeface="Calibri"/>
              <a:cs typeface="Calibri"/>
              <a:sym typeface="Calibri"/>
            </a:endParaRPr>
          </a:p>
        </p:txBody>
      </p:sp>
      <p:sp>
        <p:nvSpPr>
          <p:cNvPr id="683" name="Google Shape;683;p26"/>
          <p:cNvSpPr/>
          <p:nvPr/>
        </p:nvSpPr>
        <p:spPr>
          <a:xfrm>
            <a:off x="496119" y="2226804"/>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4" name="Google Shape;684;p26"/>
          <p:cNvSpPr/>
          <p:nvPr/>
        </p:nvSpPr>
        <p:spPr>
          <a:xfrm>
            <a:off x="682079" y="2158603"/>
            <a:ext cx="1698799"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Project Exchange</a:t>
            </a:r>
            <a:r>
              <a:rPr lang="en-US" sz="950">
                <a:solidFill>
                  <a:srgbClr val="01122E"/>
                </a:solidFill>
                <a:latin typeface="Roboto"/>
                <a:ea typeface="Roboto"/>
                <a:cs typeface="Roboto"/>
                <a:sym typeface="Roboto"/>
              </a:rPr>
              <a:t>: 1-to-1 contract-based</a:t>
            </a:r>
            <a:endParaRPr sz="950">
              <a:solidFill>
                <a:schemeClr val="dk1"/>
              </a:solidFill>
              <a:latin typeface="Calibri"/>
              <a:ea typeface="Calibri"/>
              <a:cs typeface="Calibri"/>
              <a:sym typeface="Calibri"/>
            </a:endParaRPr>
          </a:p>
        </p:txBody>
      </p:sp>
      <p:sp>
        <p:nvSpPr>
          <p:cNvPr id="685" name="Google Shape;685;p26"/>
          <p:cNvSpPr/>
          <p:nvPr/>
        </p:nvSpPr>
        <p:spPr>
          <a:xfrm>
            <a:off x="2535882" y="2226804"/>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6" name="Google Shape;686;p26"/>
          <p:cNvSpPr/>
          <p:nvPr/>
        </p:nvSpPr>
        <p:spPr>
          <a:xfrm>
            <a:off x="2721843" y="2158603"/>
            <a:ext cx="169887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Service Chain</a:t>
            </a:r>
            <a:r>
              <a:rPr lang="en-US" sz="950">
                <a:solidFill>
                  <a:srgbClr val="01122E"/>
                </a:solidFill>
                <a:latin typeface="Roboto"/>
                <a:ea typeface="Roboto"/>
                <a:cs typeface="Roboto"/>
                <a:sym typeface="Roboto"/>
              </a:rPr>
              <a:t>: Multi-participant flows</a:t>
            </a:r>
            <a:endParaRPr sz="950">
              <a:solidFill>
                <a:schemeClr val="dk1"/>
              </a:solidFill>
              <a:latin typeface="Calibri"/>
              <a:ea typeface="Calibri"/>
              <a:cs typeface="Calibri"/>
              <a:sym typeface="Calibri"/>
            </a:endParaRPr>
          </a:p>
        </p:txBody>
      </p:sp>
      <p:sp>
        <p:nvSpPr>
          <p:cNvPr id="687" name="Google Shape;687;p26"/>
          <p:cNvSpPr/>
          <p:nvPr/>
        </p:nvSpPr>
        <p:spPr>
          <a:xfrm>
            <a:off x="496119" y="2871750"/>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8" name="Google Shape;688;p26"/>
          <p:cNvSpPr/>
          <p:nvPr/>
        </p:nvSpPr>
        <p:spPr>
          <a:xfrm>
            <a:off x="682079" y="2803550"/>
            <a:ext cx="1698799"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API Consumption</a:t>
            </a:r>
            <a:r>
              <a:rPr lang="en-US" sz="950">
                <a:solidFill>
                  <a:srgbClr val="01122E"/>
                </a:solidFill>
                <a:latin typeface="Roboto"/>
                <a:ea typeface="Roboto"/>
                <a:cs typeface="Roboto"/>
                <a:sym typeface="Roboto"/>
              </a:rPr>
              <a:t>: Per PDC protocol specs</a:t>
            </a:r>
            <a:endParaRPr sz="950">
              <a:solidFill>
                <a:schemeClr val="dk1"/>
              </a:solidFill>
              <a:latin typeface="Calibri"/>
              <a:ea typeface="Calibri"/>
              <a:cs typeface="Calibri"/>
              <a:sym typeface="Calibri"/>
            </a:endParaRPr>
          </a:p>
        </p:txBody>
      </p:sp>
      <p:sp>
        <p:nvSpPr>
          <p:cNvPr id="689" name="Google Shape;689;p26"/>
          <p:cNvSpPr/>
          <p:nvPr/>
        </p:nvSpPr>
        <p:spPr>
          <a:xfrm>
            <a:off x="2535882" y="2871750"/>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0" name="Google Shape;690;p26"/>
          <p:cNvSpPr/>
          <p:nvPr/>
        </p:nvSpPr>
        <p:spPr>
          <a:xfrm>
            <a:off x="2721843" y="2803550"/>
            <a:ext cx="169887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Consent-Driven</a:t>
            </a:r>
            <a:r>
              <a:rPr lang="en-US" sz="950">
                <a:solidFill>
                  <a:srgbClr val="01122E"/>
                </a:solidFill>
                <a:latin typeface="Roboto"/>
                <a:ea typeface="Roboto"/>
                <a:cs typeface="Roboto"/>
                <a:sym typeface="Roboto"/>
              </a:rPr>
              <a:t>: With personal data simulation</a:t>
            </a:r>
            <a:endParaRPr sz="950">
              <a:solidFill>
                <a:schemeClr val="dk1"/>
              </a:solidFill>
              <a:latin typeface="Calibri"/>
              <a:ea typeface="Calibri"/>
              <a:cs typeface="Calibri"/>
              <a:sym typeface="Calibri"/>
            </a:endParaRPr>
          </a:p>
        </p:txBody>
      </p:sp>
      <p:sp>
        <p:nvSpPr>
          <p:cNvPr id="691" name="Google Shape;691;p26"/>
          <p:cNvSpPr/>
          <p:nvPr/>
        </p:nvSpPr>
        <p:spPr>
          <a:xfrm>
            <a:off x="4638749" y="1701254"/>
            <a:ext cx="4103191" cy="2047949"/>
          </a:xfrm>
          <a:prstGeom prst="roundRect">
            <a:avLst>
              <a:gd fmla="val 279"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26"/>
          <p:cNvSpPr/>
          <p:nvPr/>
        </p:nvSpPr>
        <p:spPr>
          <a:xfrm>
            <a:off x="4762723" y="1825228"/>
            <a:ext cx="20077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200"/>
              <a:buFont typeface="Righteous"/>
              <a:buNone/>
            </a:pPr>
            <a:r>
              <a:rPr lang="en-US" sz="1200">
                <a:solidFill>
                  <a:srgbClr val="FFFFFF"/>
                </a:solidFill>
                <a:latin typeface="Righteous"/>
                <a:ea typeface="Righteous"/>
                <a:cs typeface="Righteous"/>
                <a:sym typeface="Righteous"/>
              </a:rPr>
              <a:t>Testing Tools</a:t>
            </a:r>
            <a:endParaRPr sz="1200">
              <a:solidFill>
                <a:schemeClr val="dk1"/>
              </a:solidFill>
              <a:latin typeface="Calibri"/>
              <a:ea typeface="Calibri"/>
              <a:cs typeface="Calibri"/>
              <a:sym typeface="Calibri"/>
            </a:endParaRPr>
          </a:p>
        </p:txBody>
      </p:sp>
      <p:sp>
        <p:nvSpPr>
          <p:cNvPr id="693" name="Google Shape;693;p26"/>
          <p:cNvSpPr/>
          <p:nvPr/>
        </p:nvSpPr>
        <p:spPr>
          <a:xfrm>
            <a:off x="4762723" y="2143051"/>
            <a:ext cx="3855244" cy="1562770"/>
          </a:xfrm>
          <a:prstGeom prst="rect">
            <a:avLst/>
          </a:prstGeom>
          <a:noFill/>
          <a:ln>
            <a:noFill/>
          </a:ln>
        </p:spPr>
        <p:txBody>
          <a:bodyPr anchorCtr="0" anchor="t" bIns="0" lIns="0" spcFirstLastPara="1" rIns="0" wrap="square" tIns="0">
            <a:normAutofit/>
          </a:bodyPr>
          <a:lstStyle/>
          <a:p>
            <a:pPr indent="-342900" lvl="0" marL="342900" marR="0" rtl="0" algn="l">
              <a:lnSpc>
                <a:spcPct val="133000"/>
              </a:lnSpc>
              <a:spcBef>
                <a:spcPts val="0"/>
              </a:spcBef>
              <a:spcAft>
                <a:spcPts val="0"/>
              </a:spcAft>
              <a:buClr>
                <a:srgbClr val="FFFFFF"/>
              </a:buClr>
              <a:buSzPts val="950"/>
              <a:buFont typeface="Roboto"/>
              <a:buChar char="•"/>
            </a:pPr>
            <a:r>
              <a:rPr b="1" lang="en-US" sz="950">
                <a:solidFill>
                  <a:srgbClr val="FFFFFF"/>
                </a:solidFill>
                <a:latin typeface="Roboto"/>
                <a:ea typeface="Roboto"/>
                <a:cs typeface="Roboto"/>
                <a:sym typeface="Roboto"/>
              </a:rPr>
              <a:t>Ping Connector</a:t>
            </a:r>
            <a:r>
              <a:rPr lang="en-US" sz="950">
                <a:solidFill>
                  <a:srgbClr val="FFFFFF"/>
                </a:solidFill>
                <a:latin typeface="Roboto"/>
                <a:ea typeface="Roboto"/>
                <a:cs typeface="Roboto"/>
                <a:sym typeface="Roboto"/>
              </a:rPr>
              <a:t>: Verify PDC connectivity end-to-end</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FFFFFF"/>
              </a:buClr>
              <a:buSzPts val="950"/>
              <a:buFont typeface="Roboto"/>
              <a:buChar char="•"/>
            </a:pPr>
            <a:r>
              <a:rPr b="1" lang="en-US" sz="950">
                <a:solidFill>
                  <a:srgbClr val="FFFFFF"/>
                </a:solidFill>
                <a:latin typeface="Roboto"/>
                <a:ea typeface="Roboto"/>
                <a:cs typeface="Roboto"/>
                <a:sym typeface="Roboto"/>
              </a:rPr>
              <a:t>Log Viewer</a:t>
            </a:r>
            <a:r>
              <a:rPr lang="en-US" sz="950">
                <a:solidFill>
                  <a:srgbClr val="FFFFFF"/>
                </a:solidFill>
                <a:latin typeface="Roboto"/>
                <a:ea typeface="Roboto"/>
                <a:cs typeface="Roboto"/>
                <a:sym typeface="Roboto"/>
              </a:rPr>
              <a:t>: Monitor exchange logs in real time</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FFFFFF"/>
              </a:buClr>
              <a:buSzPts val="950"/>
              <a:buFont typeface="Roboto"/>
              <a:buChar char="•"/>
            </a:pPr>
            <a:r>
              <a:rPr b="1" lang="en-US" sz="950">
                <a:solidFill>
                  <a:srgbClr val="FFFFFF"/>
                </a:solidFill>
                <a:latin typeface="Roboto"/>
                <a:ea typeface="Roboto"/>
                <a:cs typeface="Roboto"/>
                <a:sym typeface="Roboto"/>
              </a:rPr>
              <a:t>CSV Export</a:t>
            </a:r>
            <a:r>
              <a:rPr lang="en-US" sz="950">
                <a:solidFill>
                  <a:srgbClr val="FFFFFF"/>
                </a:solidFill>
                <a:latin typeface="Roboto"/>
                <a:ea typeface="Roboto"/>
                <a:cs typeface="Roboto"/>
                <a:sym typeface="Roboto"/>
              </a:rPr>
              <a:t>: Download logs for offline troubleshooting</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FFFFFF"/>
              </a:buClr>
              <a:buSzPts val="950"/>
              <a:buFont typeface="Roboto"/>
              <a:buChar char="•"/>
            </a:pPr>
            <a:r>
              <a:rPr b="1" lang="en-US" sz="950">
                <a:solidFill>
                  <a:srgbClr val="FFFFFF"/>
                </a:solidFill>
                <a:latin typeface="Roboto"/>
                <a:ea typeface="Roboto"/>
                <a:cs typeface="Roboto"/>
                <a:sym typeface="Roboto"/>
              </a:rPr>
              <a:t>Custom Parameters</a:t>
            </a:r>
            <a:r>
              <a:rPr lang="en-US" sz="950">
                <a:solidFill>
                  <a:srgbClr val="FFFFFF"/>
                </a:solidFill>
                <a:latin typeface="Roboto"/>
                <a:ea typeface="Roboto"/>
                <a:cs typeface="Roboto"/>
                <a:sym typeface="Roboto"/>
              </a:rPr>
              <a:t>: Define exchange parameters with payload examples</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FFFFFF"/>
              </a:buClr>
              <a:buSzPts val="950"/>
              <a:buFont typeface="Roboto"/>
              <a:buChar char="•"/>
            </a:pPr>
            <a:r>
              <a:rPr b="1" lang="en-US" sz="950">
                <a:solidFill>
                  <a:srgbClr val="FFFFFF"/>
                </a:solidFill>
                <a:latin typeface="Roboto"/>
                <a:ea typeface="Roboto"/>
                <a:cs typeface="Roboto"/>
                <a:sym typeface="Roboto"/>
              </a:rPr>
              <a:t>Exchange Triggers</a:t>
            </a:r>
            <a:r>
              <a:rPr lang="en-US" sz="950">
                <a:solidFill>
                  <a:srgbClr val="FFFFFF"/>
                </a:solidFill>
                <a:latin typeface="Roboto"/>
                <a:ea typeface="Roboto"/>
                <a:cs typeface="Roboto"/>
                <a:sym typeface="Roboto"/>
              </a:rPr>
              <a:t>: Launch exchanges directly from the platform (PDC v1.10.0+)</a:t>
            </a:r>
            <a:endParaRPr sz="950">
              <a:solidFill>
                <a:schemeClr val="dk1"/>
              </a:solidFill>
              <a:latin typeface="Calibri"/>
              <a:ea typeface="Calibri"/>
              <a:cs typeface="Calibri"/>
              <a:sym typeface="Calibri"/>
            </a:endParaRPr>
          </a:p>
        </p:txBody>
      </p:sp>
      <p:sp>
        <p:nvSpPr>
          <p:cNvPr id="694" name="Google Shape;694;p26"/>
          <p:cNvSpPr/>
          <p:nvPr/>
        </p:nvSpPr>
        <p:spPr>
          <a:xfrm>
            <a:off x="496119" y="3888730"/>
            <a:ext cx="8151763" cy="725463"/>
          </a:xfrm>
          <a:prstGeom prst="roundRect">
            <a:avLst>
              <a:gd fmla="val 788" name="adj"/>
            </a:avLst>
          </a:prstGeom>
          <a:solidFill>
            <a:srgbClr val="FCF2B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695" name="Google Shape;695;p26"/>
          <p:cNvPicPr preferRelativeResize="0"/>
          <p:nvPr/>
        </p:nvPicPr>
        <p:blipFill rotWithShape="1">
          <a:blip r:embed="rId3">
            <a:alphaModFix/>
          </a:blip>
          <a:srcRect b="0" l="0" r="0" t="0"/>
          <a:stretch/>
        </p:blipFill>
        <p:spPr>
          <a:xfrm>
            <a:off x="620092" y="4073277"/>
            <a:ext cx="155004" cy="123974"/>
          </a:xfrm>
          <a:prstGeom prst="rect">
            <a:avLst/>
          </a:prstGeom>
          <a:noFill/>
          <a:ln>
            <a:noFill/>
          </a:ln>
        </p:spPr>
      </p:pic>
      <p:sp>
        <p:nvSpPr>
          <p:cNvPr id="696" name="Google Shape;696;p26"/>
          <p:cNvSpPr/>
          <p:nvPr/>
        </p:nvSpPr>
        <p:spPr>
          <a:xfrm>
            <a:off x="899071" y="4043660"/>
            <a:ext cx="762483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Before testing, verify that your PDC is reachable via HTTPS from the internet, your resource URL is accessible, and your contract with the Tech Space test PDC is in FINALIZED state.</a:t>
            </a:r>
            <a:endParaRPr sz="95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27"/>
          <p:cNvSpPr/>
          <p:nvPr/>
        </p:nvSpPr>
        <p:spPr>
          <a:xfrm>
            <a:off x="496119" y="955402"/>
            <a:ext cx="5750421"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Operational Tooling for Data Spaces</a:t>
            </a:r>
            <a:endParaRPr sz="2400">
              <a:solidFill>
                <a:schemeClr val="dk1"/>
              </a:solidFill>
              <a:latin typeface="Calibri"/>
              <a:ea typeface="Calibri"/>
              <a:cs typeface="Calibri"/>
              <a:sym typeface="Calibri"/>
            </a:endParaRPr>
          </a:p>
        </p:txBody>
      </p:sp>
      <p:sp>
        <p:nvSpPr>
          <p:cNvPr id="703" name="Google Shape;703;p27"/>
          <p:cNvSpPr/>
          <p:nvPr/>
        </p:nvSpPr>
        <p:spPr>
          <a:xfrm>
            <a:off x="496119" y="1590973"/>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Tools and capabilities for managing Prometheus-X data spaces in production, from asset registration to compliance reporting and ecosystem visualization.</a:t>
            </a:r>
            <a:endParaRPr sz="950">
              <a:solidFill>
                <a:schemeClr val="dk1"/>
              </a:solidFill>
              <a:latin typeface="Calibri"/>
              <a:ea typeface="Calibri"/>
              <a:cs typeface="Calibri"/>
              <a:sym typeface="Calibri"/>
            </a:endParaRPr>
          </a:p>
        </p:txBody>
      </p:sp>
      <p:sp>
        <p:nvSpPr>
          <p:cNvPr descr="preencoded.png" id="704" name="Google Shape;704;p27"/>
          <p:cNvSpPr/>
          <p:nvPr/>
        </p:nvSpPr>
        <p:spPr>
          <a:xfrm>
            <a:off x="496119" y="2127424"/>
            <a:ext cx="248022" cy="248022"/>
          </a:xfrm>
          <a:prstGeom prst="rect">
            <a:avLst/>
          </a:prstGeom>
          <a:noFill/>
          <a:ln>
            <a:noFill/>
          </a:ln>
        </p:spPr>
      </p:sp>
      <p:sp>
        <p:nvSpPr>
          <p:cNvPr id="705" name="Google Shape;705;p27"/>
          <p:cNvSpPr/>
          <p:nvPr/>
        </p:nvSpPr>
        <p:spPr>
          <a:xfrm>
            <a:off x="899145" y="217006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Data Catalog</a:t>
            </a:r>
            <a:endParaRPr sz="1200">
              <a:solidFill>
                <a:schemeClr val="dk1"/>
              </a:solidFill>
              <a:latin typeface="Calibri"/>
              <a:ea typeface="Calibri"/>
              <a:cs typeface="Calibri"/>
              <a:sym typeface="Calibri"/>
            </a:endParaRPr>
          </a:p>
        </p:txBody>
      </p:sp>
      <p:sp>
        <p:nvSpPr>
          <p:cNvPr id="706" name="Google Shape;706;p27"/>
          <p:cNvSpPr/>
          <p:nvPr/>
        </p:nvSpPr>
        <p:spPr>
          <a:xfrm>
            <a:off x="899145" y="2438326"/>
            <a:ext cx="3595315"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Register, classify, and manage assets. Data sources connected via PDC: HTTP/REST endpoints, file storage, and cloud services.</a:t>
            </a:r>
            <a:endParaRPr sz="950">
              <a:solidFill>
                <a:schemeClr val="dk1"/>
              </a:solidFill>
              <a:latin typeface="Calibri"/>
              <a:ea typeface="Calibri"/>
              <a:cs typeface="Calibri"/>
              <a:sym typeface="Calibri"/>
            </a:endParaRPr>
          </a:p>
        </p:txBody>
      </p:sp>
      <p:sp>
        <p:nvSpPr>
          <p:cNvPr descr="preencoded.png" id="707" name="Google Shape;707;p27"/>
          <p:cNvSpPr/>
          <p:nvPr/>
        </p:nvSpPr>
        <p:spPr>
          <a:xfrm>
            <a:off x="4649465" y="2127424"/>
            <a:ext cx="248022" cy="248022"/>
          </a:xfrm>
          <a:prstGeom prst="rect">
            <a:avLst/>
          </a:prstGeom>
          <a:noFill/>
          <a:ln>
            <a:noFill/>
          </a:ln>
        </p:spPr>
      </p:sp>
      <p:sp>
        <p:nvSpPr>
          <p:cNvPr id="708" name="Google Shape;708;p27"/>
          <p:cNvSpPr/>
          <p:nvPr/>
        </p:nvSpPr>
        <p:spPr>
          <a:xfrm>
            <a:off x="5052492" y="217006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Data Spaces</a:t>
            </a:r>
            <a:endParaRPr sz="1200">
              <a:solidFill>
                <a:schemeClr val="dk1"/>
              </a:solidFill>
              <a:latin typeface="Calibri"/>
              <a:ea typeface="Calibri"/>
              <a:cs typeface="Calibri"/>
              <a:sym typeface="Calibri"/>
            </a:endParaRPr>
          </a:p>
        </p:txBody>
      </p:sp>
      <p:sp>
        <p:nvSpPr>
          <p:cNvPr id="709" name="Google Shape;709;p27"/>
          <p:cNvSpPr/>
          <p:nvPr/>
        </p:nvSpPr>
        <p:spPr>
          <a:xfrm>
            <a:off x="5052492" y="2438326"/>
            <a:ext cx="3595390"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Browse federated spaces and participants. Negotiate agreements and manage ongoing data exchanges across ecosystem partners.</a:t>
            </a:r>
            <a:endParaRPr sz="950">
              <a:solidFill>
                <a:schemeClr val="dk1"/>
              </a:solidFill>
              <a:latin typeface="Calibri"/>
              <a:ea typeface="Calibri"/>
              <a:cs typeface="Calibri"/>
              <a:sym typeface="Calibri"/>
            </a:endParaRPr>
          </a:p>
        </p:txBody>
      </p:sp>
      <p:sp>
        <p:nvSpPr>
          <p:cNvPr descr="preencoded.png" id="710" name="Google Shape;710;p27"/>
          <p:cNvSpPr/>
          <p:nvPr/>
        </p:nvSpPr>
        <p:spPr>
          <a:xfrm>
            <a:off x="496119" y="3281735"/>
            <a:ext cx="248022" cy="248022"/>
          </a:xfrm>
          <a:prstGeom prst="rect">
            <a:avLst/>
          </a:prstGeom>
          <a:noFill/>
          <a:ln>
            <a:noFill/>
          </a:ln>
        </p:spPr>
      </p:sp>
      <p:sp>
        <p:nvSpPr>
          <p:cNvPr id="711" name="Google Shape;711;p27"/>
          <p:cNvSpPr/>
          <p:nvPr/>
        </p:nvSpPr>
        <p:spPr>
          <a:xfrm>
            <a:off x="899145" y="3324374"/>
            <a:ext cx="174009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Connections &amp; Transfers</a:t>
            </a:r>
            <a:endParaRPr sz="1200">
              <a:solidFill>
                <a:schemeClr val="dk1"/>
              </a:solidFill>
              <a:latin typeface="Calibri"/>
              <a:ea typeface="Calibri"/>
              <a:cs typeface="Calibri"/>
              <a:sym typeface="Calibri"/>
            </a:endParaRPr>
          </a:p>
        </p:txBody>
      </p:sp>
      <p:sp>
        <p:nvSpPr>
          <p:cNvPr id="712" name="Google Shape;712;p27"/>
          <p:cNvSpPr/>
          <p:nvPr/>
        </p:nvSpPr>
        <p:spPr>
          <a:xfrm>
            <a:off x="899145" y="3592637"/>
            <a:ext cx="3595315"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Monitor data movement and status in real time. Full visibility into active, completed, and failed transfer operations.</a:t>
            </a:r>
            <a:endParaRPr sz="950">
              <a:solidFill>
                <a:schemeClr val="dk1"/>
              </a:solidFill>
              <a:latin typeface="Calibri"/>
              <a:ea typeface="Calibri"/>
              <a:cs typeface="Calibri"/>
              <a:sym typeface="Calibri"/>
            </a:endParaRPr>
          </a:p>
        </p:txBody>
      </p:sp>
      <p:sp>
        <p:nvSpPr>
          <p:cNvPr descr="preencoded.png" id="713" name="Google Shape;713;p27"/>
          <p:cNvSpPr/>
          <p:nvPr/>
        </p:nvSpPr>
        <p:spPr>
          <a:xfrm>
            <a:off x="4649465" y="3281735"/>
            <a:ext cx="248022" cy="248022"/>
          </a:xfrm>
          <a:prstGeom prst="rect">
            <a:avLst/>
          </a:prstGeom>
          <a:noFill/>
          <a:ln>
            <a:noFill/>
          </a:ln>
        </p:spPr>
      </p:sp>
      <p:sp>
        <p:nvSpPr>
          <p:cNvPr id="714" name="Google Shape;714;p27"/>
          <p:cNvSpPr/>
          <p:nvPr/>
        </p:nvSpPr>
        <p:spPr>
          <a:xfrm>
            <a:off x="5052492" y="3324374"/>
            <a:ext cx="182202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Compliance &amp; Governance</a:t>
            </a:r>
            <a:endParaRPr sz="1200">
              <a:solidFill>
                <a:schemeClr val="dk1"/>
              </a:solidFill>
              <a:latin typeface="Calibri"/>
              <a:ea typeface="Calibri"/>
              <a:cs typeface="Calibri"/>
              <a:sym typeface="Calibri"/>
            </a:endParaRPr>
          </a:p>
        </p:txBody>
      </p:sp>
      <p:sp>
        <p:nvSpPr>
          <p:cNvPr id="715" name="Google Shape;715;p27"/>
          <p:cNvSpPr/>
          <p:nvPr/>
        </p:nvSpPr>
        <p:spPr>
          <a:xfrm>
            <a:off x="5052492" y="3592637"/>
            <a:ext cx="3595390"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DPP, CSRD, AI Act, LkSG, EUDR, DGA. Policy Engine for classification and enforcement. Multi-license management with conflict detection. Graph View for ecosystem visualization.</a:t>
            </a:r>
            <a:endParaRPr sz="95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28"/>
          <p:cNvSpPr/>
          <p:nvPr/>
        </p:nvSpPr>
        <p:spPr>
          <a:xfrm>
            <a:off x="496119" y="415826"/>
            <a:ext cx="5465490"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Multi-Tenant Deployment with PDC</a:t>
            </a:r>
            <a:endParaRPr sz="2400">
              <a:solidFill>
                <a:schemeClr val="dk1"/>
              </a:solidFill>
              <a:latin typeface="Calibri"/>
              <a:ea typeface="Calibri"/>
              <a:cs typeface="Calibri"/>
              <a:sym typeface="Calibri"/>
            </a:endParaRPr>
          </a:p>
        </p:txBody>
      </p:sp>
      <p:sp>
        <p:nvSpPr>
          <p:cNvPr id="722" name="Google Shape;722;p28"/>
          <p:cNvSpPr/>
          <p:nvPr/>
        </p:nvSpPr>
        <p:spPr>
          <a:xfrm>
            <a:off x="496119" y="1051396"/>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The PDC Tenant Manager enables scalable multi-tenant operations, managing multiple participant contexts from a single deployment without compromising trust isolation.</a:t>
            </a:r>
            <a:endParaRPr sz="950">
              <a:solidFill>
                <a:schemeClr val="dk1"/>
              </a:solidFill>
              <a:latin typeface="Calibri"/>
              <a:ea typeface="Calibri"/>
              <a:cs typeface="Calibri"/>
              <a:sym typeface="Calibri"/>
            </a:endParaRPr>
          </a:p>
        </p:txBody>
      </p:sp>
      <p:sp>
        <p:nvSpPr>
          <p:cNvPr id="723" name="Google Shape;723;p28"/>
          <p:cNvSpPr/>
          <p:nvPr/>
        </p:nvSpPr>
        <p:spPr>
          <a:xfrm>
            <a:off x="496119" y="1587847"/>
            <a:ext cx="8151763" cy="725463"/>
          </a:xfrm>
          <a:prstGeom prst="roundRect">
            <a:avLst>
              <a:gd fmla="val 788" name="adj"/>
            </a:avLst>
          </a:prstGeom>
          <a:solidFill>
            <a:srgbClr val="FCF2B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724" name="Google Shape;724;p28"/>
          <p:cNvPicPr preferRelativeResize="0"/>
          <p:nvPr/>
        </p:nvPicPr>
        <p:blipFill rotWithShape="1">
          <a:blip r:embed="rId3">
            <a:alphaModFix/>
          </a:blip>
          <a:srcRect b="0" l="0" r="0" t="0"/>
          <a:stretch/>
        </p:blipFill>
        <p:spPr>
          <a:xfrm>
            <a:off x="620092" y="1772394"/>
            <a:ext cx="155004" cy="123974"/>
          </a:xfrm>
          <a:prstGeom prst="rect">
            <a:avLst/>
          </a:prstGeom>
          <a:noFill/>
          <a:ln>
            <a:noFill/>
          </a:ln>
        </p:spPr>
      </p:pic>
      <p:sp>
        <p:nvSpPr>
          <p:cNvPr id="725" name="Google Shape;725;p28"/>
          <p:cNvSpPr/>
          <p:nvPr/>
        </p:nvSpPr>
        <p:spPr>
          <a:xfrm>
            <a:off x="899071" y="1742777"/>
            <a:ext cx="762483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b="1" lang="en-US" sz="950">
                <a:solidFill>
                  <a:srgbClr val="000000"/>
                </a:solidFill>
                <a:latin typeface="Roboto"/>
                <a:ea typeface="Roboto"/>
                <a:cs typeface="Roboto"/>
                <a:sym typeface="Roboto"/>
              </a:rPr>
              <a:t>Critical:</a:t>
            </a:r>
            <a:r>
              <a:rPr lang="en-US" sz="950">
                <a:solidFill>
                  <a:srgbClr val="000000"/>
                </a:solidFill>
                <a:latin typeface="Roboto"/>
                <a:ea typeface="Roboto"/>
                <a:cs typeface="Roboto"/>
                <a:sym typeface="Roboto"/>
              </a:rPr>
              <a:t> PDC Tenant Manager is NOT in the trust decision path. Trust decisions happen directly between Connectors peer-to-peer. The Tenant Manager only handles provisioning and lifecycle.</a:t>
            </a:r>
            <a:endParaRPr sz="950">
              <a:solidFill>
                <a:schemeClr val="dk1"/>
              </a:solidFill>
              <a:latin typeface="Calibri"/>
              <a:ea typeface="Calibri"/>
              <a:cs typeface="Calibri"/>
              <a:sym typeface="Calibri"/>
            </a:endParaRPr>
          </a:p>
        </p:txBody>
      </p:sp>
      <p:sp>
        <p:nvSpPr>
          <p:cNvPr id="726" name="Google Shape;726;p28"/>
          <p:cNvSpPr/>
          <p:nvPr/>
        </p:nvSpPr>
        <p:spPr>
          <a:xfrm>
            <a:off x="406822" y="2452836"/>
            <a:ext cx="4103191" cy="2274763"/>
          </a:xfrm>
          <a:prstGeom prst="roundRect">
            <a:avLst>
              <a:gd fmla="val 251"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7" name="Google Shape;727;p28"/>
          <p:cNvSpPr/>
          <p:nvPr/>
        </p:nvSpPr>
        <p:spPr>
          <a:xfrm>
            <a:off x="530796" y="2576810"/>
            <a:ext cx="2086049"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200"/>
              <a:buFont typeface="Righteous"/>
              <a:buNone/>
            </a:pPr>
            <a:r>
              <a:rPr lang="en-US" sz="1200">
                <a:solidFill>
                  <a:srgbClr val="FFFFFF"/>
                </a:solidFill>
                <a:latin typeface="Righteous"/>
                <a:ea typeface="Righteous"/>
                <a:cs typeface="Righteous"/>
                <a:sym typeface="Righteous"/>
              </a:rPr>
              <a:t>Two-Step Provisioning</a:t>
            </a:r>
            <a:endParaRPr sz="1200">
              <a:solidFill>
                <a:schemeClr val="dk1"/>
              </a:solidFill>
              <a:latin typeface="Calibri"/>
              <a:ea typeface="Calibri"/>
              <a:cs typeface="Calibri"/>
              <a:sym typeface="Calibri"/>
            </a:endParaRPr>
          </a:p>
        </p:txBody>
      </p:sp>
      <p:sp>
        <p:nvSpPr>
          <p:cNvPr id="728" name="Google Shape;728;p28"/>
          <p:cNvSpPr/>
          <p:nvPr/>
        </p:nvSpPr>
        <p:spPr>
          <a:xfrm>
            <a:off x="530796" y="2894633"/>
            <a:ext cx="3855244" cy="910233"/>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FFFFFF"/>
              </a:buClr>
              <a:buSzPts val="950"/>
              <a:buFont typeface="Roboto"/>
              <a:buNone/>
            </a:pPr>
            <a:r>
              <a:rPr b="1" lang="en-US" sz="950">
                <a:solidFill>
                  <a:srgbClr val="FFFFFF"/>
                </a:solidFill>
                <a:latin typeface="Roboto"/>
                <a:ea typeface="Roboto"/>
                <a:cs typeface="Roboto"/>
                <a:sym typeface="Roboto"/>
              </a:rPr>
              <a:t>Step 1: Create Tenant:</a:t>
            </a:r>
            <a:r>
              <a:rPr lang="en-US" sz="950">
                <a:solidFill>
                  <a:srgbClr val="FFFFFF"/>
                </a:solidFill>
                <a:latin typeface="Roboto"/>
                <a:ea typeface="Roboto"/>
                <a:cs typeface="Roboto"/>
                <a:sym typeface="Roboto"/>
              </a:rPr>
              <a:t> </a:t>
            </a:r>
            <a:r>
              <a:rPr lang="en-US" sz="950">
                <a:solidFill>
                  <a:srgbClr val="FFFFFF"/>
                </a:solidFill>
                <a:highlight>
                  <a:srgbClr val="0E1F3B"/>
                </a:highlight>
                <a:latin typeface="Consolas"/>
                <a:ea typeface="Consolas"/>
                <a:cs typeface="Consolas"/>
                <a:sym typeface="Consolas"/>
              </a:rPr>
              <a:t>POST</a:t>
            </a:r>
            <a:r>
              <a:rPr lang="en-US" sz="950">
                <a:solidFill>
                  <a:srgbClr val="FFFFFF"/>
                </a:solidFill>
                <a:latin typeface="Roboto"/>
                <a:ea typeface="Roboto"/>
                <a:cs typeface="Roboto"/>
                <a:sym typeface="Roboto"/>
              </a:rPr>
              <a:t> with tenant-ID, display name, and description.</a:t>
            </a:r>
            <a:endParaRPr sz="950">
              <a:solidFill>
                <a:schemeClr val="dk1"/>
              </a:solidFill>
              <a:latin typeface="Calibri"/>
              <a:ea typeface="Calibri"/>
              <a:cs typeface="Calibri"/>
              <a:sym typeface="Calibri"/>
            </a:endParaRPr>
          </a:p>
          <a:p>
            <a:pPr indent="0" lvl="0" marL="0" marR="0" rtl="0" algn="l">
              <a:lnSpc>
                <a:spcPct val="133000"/>
              </a:lnSpc>
              <a:spcBef>
                <a:spcPts val="0"/>
              </a:spcBef>
              <a:spcAft>
                <a:spcPts val="0"/>
              </a:spcAft>
              <a:buClr>
                <a:srgbClr val="FFFFFF"/>
              </a:buClr>
              <a:buSzPts val="950"/>
              <a:buFont typeface="Roboto"/>
              <a:buNone/>
            </a:pPr>
            <a:r>
              <a:rPr b="1" lang="en-US" sz="950">
                <a:solidFill>
                  <a:srgbClr val="FFFFFF"/>
                </a:solidFill>
                <a:latin typeface="Roboto"/>
                <a:ea typeface="Roboto"/>
                <a:cs typeface="Roboto"/>
                <a:sym typeface="Roboto"/>
              </a:rPr>
              <a:t>Step 2: Deploy Participant Profile:</a:t>
            </a:r>
            <a:r>
              <a:rPr lang="en-US" sz="950">
                <a:solidFill>
                  <a:srgbClr val="FFFFFF"/>
                </a:solidFill>
                <a:latin typeface="Roboto"/>
                <a:ea typeface="Roboto"/>
                <a:cs typeface="Roboto"/>
                <a:sym typeface="Roboto"/>
              </a:rPr>
              <a:t> Bind DID + Dataspace Profiles to the tenant context.</a:t>
            </a:r>
            <a:endParaRPr sz="950">
              <a:solidFill>
                <a:schemeClr val="dk1"/>
              </a:solidFill>
              <a:latin typeface="Calibri"/>
              <a:ea typeface="Calibri"/>
              <a:cs typeface="Calibri"/>
              <a:sym typeface="Calibri"/>
            </a:endParaRPr>
          </a:p>
        </p:txBody>
      </p:sp>
      <p:sp>
        <p:nvSpPr>
          <p:cNvPr id="729" name="Google Shape;729;p28"/>
          <p:cNvSpPr/>
          <p:nvPr/>
        </p:nvSpPr>
        <p:spPr>
          <a:xfrm>
            <a:off x="530796" y="3928839"/>
            <a:ext cx="20077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200"/>
              <a:buFont typeface="Righteous"/>
              <a:buNone/>
            </a:pPr>
            <a:r>
              <a:rPr lang="en-US" sz="1200">
                <a:solidFill>
                  <a:srgbClr val="FFFFFF"/>
                </a:solidFill>
                <a:latin typeface="Righteous"/>
                <a:ea typeface="Righteous"/>
                <a:cs typeface="Righteous"/>
                <a:sym typeface="Righteous"/>
              </a:rPr>
              <a:t>Components</a:t>
            </a:r>
            <a:endParaRPr sz="1200">
              <a:solidFill>
                <a:schemeClr val="dk1"/>
              </a:solidFill>
              <a:latin typeface="Calibri"/>
              <a:ea typeface="Calibri"/>
              <a:cs typeface="Calibri"/>
              <a:sym typeface="Calibri"/>
            </a:endParaRPr>
          </a:p>
        </p:txBody>
      </p:sp>
      <p:sp>
        <p:nvSpPr>
          <p:cNvPr id="730" name="Google Shape;730;p28"/>
          <p:cNvSpPr/>
          <p:nvPr/>
        </p:nvSpPr>
        <p:spPr>
          <a:xfrm>
            <a:off x="530796" y="4246662"/>
            <a:ext cx="4312444"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lang="en-US" sz="950">
                <a:solidFill>
                  <a:srgbClr val="FFFFFF"/>
                </a:solidFill>
                <a:latin typeface="Roboto"/>
                <a:ea typeface="Roboto"/>
                <a:cs typeface="Roboto"/>
                <a:sym typeface="Roboto"/>
              </a:rPr>
              <a:t>Tenant Manager | Provision Manager | NATS + PostgreSQL</a:t>
            </a:r>
            <a:endParaRPr sz="950">
              <a:solidFill>
                <a:schemeClr val="dk1"/>
              </a:solidFill>
              <a:latin typeface="Calibri"/>
              <a:ea typeface="Calibri"/>
              <a:cs typeface="Calibri"/>
              <a:sym typeface="Calibri"/>
            </a:endParaRPr>
          </a:p>
        </p:txBody>
      </p:sp>
      <p:sp>
        <p:nvSpPr>
          <p:cNvPr id="731" name="Google Shape;731;p28"/>
          <p:cNvSpPr/>
          <p:nvPr/>
        </p:nvSpPr>
        <p:spPr>
          <a:xfrm>
            <a:off x="4728046" y="2576810"/>
            <a:ext cx="2522265"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4 Sequential Activity Agents</a:t>
            </a:r>
            <a:endParaRPr sz="1200">
              <a:solidFill>
                <a:schemeClr val="dk1"/>
              </a:solidFill>
              <a:latin typeface="Calibri"/>
              <a:ea typeface="Calibri"/>
              <a:cs typeface="Calibri"/>
              <a:sym typeface="Calibri"/>
            </a:endParaRPr>
          </a:p>
        </p:txBody>
      </p:sp>
      <p:sp>
        <p:nvSpPr>
          <p:cNvPr id="732" name="Google Shape;732;p28"/>
          <p:cNvSpPr/>
          <p:nvPr/>
        </p:nvSpPr>
        <p:spPr>
          <a:xfrm>
            <a:off x="4728046" y="2910185"/>
            <a:ext cx="248022" cy="155004"/>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950"/>
              <a:buFont typeface="Righteous"/>
              <a:buNone/>
            </a:pPr>
            <a:r>
              <a:rPr lang="en-US" sz="950">
                <a:solidFill>
                  <a:srgbClr val="01122E"/>
                </a:solidFill>
                <a:latin typeface="Righteous"/>
                <a:ea typeface="Righteous"/>
                <a:cs typeface="Righteous"/>
                <a:sym typeface="Righteous"/>
              </a:rPr>
              <a:t>01</a:t>
            </a:r>
            <a:endParaRPr sz="950">
              <a:solidFill>
                <a:schemeClr val="dk1"/>
              </a:solidFill>
              <a:latin typeface="Calibri"/>
              <a:ea typeface="Calibri"/>
              <a:cs typeface="Calibri"/>
              <a:sym typeface="Calibri"/>
            </a:endParaRPr>
          </a:p>
        </p:txBody>
      </p:sp>
      <p:sp>
        <p:nvSpPr>
          <p:cNvPr id="733" name="Google Shape;733;p28"/>
          <p:cNvSpPr/>
          <p:nvPr/>
        </p:nvSpPr>
        <p:spPr>
          <a:xfrm>
            <a:off x="4728046" y="3106638"/>
            <a:ext cx="1900312"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4" name="Google Shape;734;p28"/>
          <p:cNvSpPr/>
          <p:nvPr/>
        </p:nvSpPr>
        <p:spPr>
          <a:xfrm>
            <a:off x="4728046" y="3197200"/>
            <a:ext cx="190031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IDP Agent</a:t>
            </a:r>
            <a:r>
              <a:rPr lang="en-US" sz="950">
                <a:solidFill>
                  <a:srgbClr val="01122E"/>
                </a:solidFill>
                <a:latin typeface="Roboto"/>
                <a:ea typeface="Roboto"/>
                <a:cs typeface="Roboto"/>
                <a:sym typeface="Roboto"/>
              </a:rPr>
              <a:t>: Provisions OAuth2 clients</a:t>
            </a:r>
            <a:endParaRPr sz="950">
              <a:solidFill>
                <a:schemeClr val="dk1"/>
              </a:solidFill>
              <a:latin typeface="Calibri"/>
              <a:ea typeface="Calibri"/>
              <a:cs typeface="Calibri"/>
              <a:sym typeface="Calibri"/>
            </a:endParaRPr>
          </a:p>
        </p:txBody>
      </p:sp>
      <p:sp>
        <p:nvSpPr>
          <p:cNvPr id="735" name="Google Shape;735;p28"/>
          <p:cNvSpPr/>
          <p:nvPr/>
        </p:nvSpPr>
        <p:spPr>
          <a:xfrm>
            <a:off x="6752332" y="2910185"/>
            <a:ext cx="248022" cy="155004"/>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950"/>
              <a:buFont typeface="Righteous"/>
              <a:buNone/>
            </a:pPr>
            <a:r>
              <a:rPr lang="en-US" sz="950">
                <a:solidFill>
                  <a:srgbClr val="01122E"/>
                </a:solidFill>
                <a:latin typeface="Righteous"/>
                <a:ea typeface="Righteous"/>
                <a:cs typeface="Righteous"/>
                <a:sym typeface="Righteous"/>
              </a:rPr>
              <a:t>02</a:t>
            </a:r>
            <a:endParaRPr sz="950">
              <a:solidFill>
                <a:schemeClr val="dk1"/>
              </a:solidFill>
              <a:latin typeface="Calibri"/>
              <a:ea typeface="Calibri"/>
              <a:cs typeface="Calibri"/>
              <a:sym typeface="Calibri"/>
            </a:endParaRPr>
          </a:p>
        </p:txBody>
      </p:sp>
      <p:sp>
        <p:nvSpPr>
          <p:cNvPr id="736" name="Google Shape;736;p28"/>
          <p:cNvSpPr/>
          <p:nvPr/>
        </p:nvSpPr>
        <p:spPr>
          <a:xfrm>
            <a:off x="6752332" y="3106638"/>
            <a:ext cx="1900312"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28"/>
          <p:cNvSpPr/>
          <p:nvPr/>
        </p:nvSpPr>
        <p:spPr>
          <a:xfrm>
            <a:off x="6752332" y="3197200"/>
            <a:ext cx="190031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PDC Agent</a:t>
            </a:r>
            <a:r>
              <a:rPr lang="en-US" sz="950">
                <a:solidFill>
                  <a:srgbClr val="01122E"/>
                </a:solidFill>
                <a:latin typeface="Roboto"/>
                <a:ea typeface="Roboto"/>
                <a:cs typeface="Roboto"/>
                <a:sym typeface="Roboto"/>
              </a:rPr>
              <a:t>: Creates participant contexts</a:t>
            </a:r>
            <a:endParaRPr sz="950">
              <a:solidFill>
                <a:schemeClr val="dk1"/>
              </a:solidFill>
              <a:latin typeface="Calibri"/>
              <a:ea typeface="Calibri"/>
              <a:cs typeface="Calibri"/>
              <a:sym typeface="Calibri"/>
            </a:endParaRPr>
          </a:p>
        </p:txBody>
      </p:sp>
      <p:sp>
        <p:nvSpPr>
          <p:cNvPr id="738" name="Google Shape;738;p28"/>
          <p:cNvSpPr/>
          <p:nvPr/>
        </p:nvSpPr>
        <p:spPr>
          <a:xfrm>
            <a:off x="4728046" y="3811116"/>
            <a:ext cx="248022" cy="155004"/>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950"/>
              <a:buFont typeface="Righteous"/>
              <a:buNone/>
            </a:pPr>
            <a:r>
              <a:rPr lang="en-US" sz="950">
                <a:solidFill>
                  <a:srgbClr val="01122E"/>
                </a:solidFill>
                <a:latin typeface="Righteous"/>
                <a:ea typeface="Righteous"/>
                <a:cs typeface="Righteous"/>
                <a:sym typeface="Righteous"/>
              </a:rPr>
              <a:t>03</a:t>
            </a:r>
            <a:endParaRPr sz="950">
              <a:solidFill>
                <a:schemeClr val="dk1"/>
              </a:solidFill>
              <a:latin typeface="Calibri"/>
              <a:ea typeface="Calibri"/>
              <a:cs typeface="Calibri"/>
              <a:sym typeface="Calibri"/>
            </a:endParaRPr>
          </a:p>
        </p:txBody>
      </p:sp>
      <p:sp>
        <p:nvSpPr>
          <p:cNvPr id="739" name="Google Shape;739;p28"/>
          <p:cNvSpPr/>
          <p:nvPr/>
        </p:nvSpPr>
        <p:spPr>
          <a:xfrm>
            <a:off x="4728046" y="4007569"/>
            <a:ext cx="1900312"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0" name="Google Shape;740;p28"/>
          <p:cNvSpPr/>
          <p:nvPr/>
        </p:nvSpPr>
        <p:spPr>
          <a:xfrm>
            <a:off x="4728046" y="4098131"/>
            <a:ext cx="190031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Registration Agent</a:t>
            </a:r>
            <a:r>
              <a:rPr lang="en-US" sz="950">
                <a:solidFill>
                  <a:srgbClr val="01122E"/>
                </a:solidFill>
                <a:latin typeface="Roboto"/>
                <a:ea typeface="Roboto"/>
                <a:cs typeface="Roboto"/>
                <a:sym typeface="Roboto"/>
              </a:rPr>
              <a:t>: Sets up Credential Issuer</a:t>
            </a:r>
            <a:endParaRPr sz="950">
              <a:solidFill>
                <a:schemeClr val="dk1"/>
              </a:solidFill>
              <a:latin typeface="Calibri"/>
              <a:ea typeface="Calibri"/>
              <a:cs typeface="Calibri"/>
              <a:sym typeface="Calibri"/>
            </a:endParaRPr>
          </a:p>
        </p:txBody>
      </p:sp>
      <p:sp>
        <p:nvSpPr>
          <p:cNvPr id="741" name="Google Shape;741;p28"/>
          <p:cNvSpPr/>
          <p:nvPr/>
        </p:nvSpPr>
        <p:spPr>
          <a:xfrm>
            <a:off x="6752332" y="3811116"/>
            <a:ext cx="248022" cy="155004"/>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950"/>
              <a:buFont typeface="Righteous"/>
              <a:buNone/>
            </a:pPr>
            <a:r>
              <a:rPr lang="en-US" sz="950">
                <a:solidFill>
                  <a:srgbClr val="01122E"/>
                </a:solidFill>
                <a:latin typeface="Righteous"/>
                <a:ea typeface="Righteous"/>
                <a:cs typeface="Righteous"/>
                <a:sym typeface="Righteous"/>
              </a:rPr>
              <a:t>04</a:t>
            </a:r>
            <a:endParaRPr sz="950">
              <a:solidFill>
                <a:schemeClr val="dk1"/>
              </a:solidFill>
              <a:latin typeface="Calibri"/>
              <a:ea typeface="Calibri"/>
              <a:cs typeface="Calibri"/>
              <a:sym typeface="Calibri"/>
            </a:endParaRPr>
          </a:p>
        </p:txBody>
      </p:sp>
      <p:sp>
        <p:nvSpPr>
          <p:cNvPr id="742" name="Google Shape;742;p28"/>
          <p:cNvSpPr/>
          <p:nvPr/>
        </p:nvSpPr>
        <p:spPr>
          <a:xfrm>
            <a:off x="6752332" y="4007569"/>
            <a:ext cx="1900312"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3" name="Google Shape;743;p28"/>
          <p:cNvSpPr/>
          <p:nvPr/>
        </p:nvSpPr>
        <p:spPr>
          <a:xfrm>
            <a:off x="6752332" y="4098131"/>
            <a:ext cx="190031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Onboarding Agent</a:t>
            </a:r>
            <a:r>
              <a:rPr lang="en-US" sz="950">
                <a:solidFill>
                  <a:srgbClr val="01122E"/>
                </a:solidFill>
                <a:latin typeface="Roboto"/>
                <a:ea typeface="Roboto"/>
                <a:cs typeface="Roboto"/>
                <a:sym typeface="Roboto"/>
              </a:rPr>
              <a:t>: Issues VCs and stores them</a:t>
            </a:r>
            <a:endParaRPr sz="95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29"/>
          <p:cNvSpPr/>
          <p:nvPr/>
        </p:nvSpPr>
        <p:spPr>
          <a:xfrm>
            <a:off x="248022" y="170557"/>
            <a:ext cx="2843733" cy="15500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950"/>
              <a:buFont typeface="Righteous"/>
              <a:buNone/>
            </a:pPr>
            <a:r>
              <a:rPr lang="en-US" sz="950">
                <a:solidFill>
                  <a:srgbClr val="01122E"/>
                </a:solidFill>
                <a:latin typeface="Righteous"/>
                <a:ea typeface="Righteous"/>
                <a:cs typeface="Righteous"/>
                <a:sym typeface="Righteous"/>
              </a:rPr>
              <a:t>Step 7: Validate the Full Flow End-to-End</a:t>
            </a:r>
            <a:endParaRPr sz="950">
              <a:solidFill>
                <a:schemeClr val="dk1"/>
              </a:solidFill>
              <a:latin typeface="Calibri"/>
              <a:ea typeface="Calibri"/>
              <a:cs typeface="Calibri"/>
              <a:sym typeface="Calibri"/>
            </a:endParaRPr>
          </a:p>
        </p:txBody>
      </p:sp>
      <p:sp>
        <p:nvSpPr>
          <p:cNvPr id="750" name="Google Shape;750;p29"/>
          <p:cNvSpPr/>
          <p:nvPr/>
        </p:nvSpPr>
        <p:spPr>
          <a:xfrm>
            <a:off x="248022" y="365224"/>
            <a:ext cx="8895978" cy="55587"/>
          </a:xfrm>
          <a:prstGeom prst="rect">
            <a:avLst/>
          </a:prstGeom>
          <a:noFill/>
          <a:ln>
            <a:noFill/>
          </a:ln>
        </p:spPr>
        <p:txBody>
          <a:bodyPr anchorCtr="0" anchor="t" bIns="0" lIns="0" spcFirstLastPara="1" rIns="0" wrap="square" tIns="0">
            <a:noAutofit/>
          </a:bodyPr>
          <a:lstStyle/>
          <a:p>
            <a:pPr indent="0" lvl="0" marL="0" marR="0" rtl="0" algn="l">
              <a:lnSpc>
                <a:spcPct val="93000"/>
              </a:lnSpc>
              <a:spcBef>
                <a:spcPts val="0"/>
              </a:spcBef>
              <a:spcAft>
                <a:spcPts val="0"/>
              </a:spcAft>
              <a:buClr>
                <a:srgbClr val="01122E"/>
              </a:buClr>
              <a:buSzPts val="350"/>
              <a:buFont typeface="Roboto"/>
              <a:buNone/>
            </a:pPr>
            <a:r>
              <a:rPr lang="en-US" sz="350">
                <a:solidFill>
                  <a:srgbClr val="01122E"/>
                </a:solidFill>
                <a:latin typeface="Roboto"/>
                <a:ea typeface="Roboto"/>
                <a:cs typeface="Roboto"/>
                <a:sym typeface="Roboto"/>
              </a:rPr>
              <a:t>Individual component tests are necessary but not sufficient. The full chain must work together; a Contract Agreement that cannot produce a successful data transfer is not a working implementation.</a:t>
            </a:r>
            <a:endParaRPr sz="350">
              <a:solidFill>
                <a:schemeClr val="dk1"/>
              </a:solidFill>
              <a:latin typeface="Calibri"/>
              <a:ea typeface="Calibri"/>
              <a:cs typeface="Calibri"/>
              <a:sym typeface="Calibri"/>
            </a:endParaRPr>
          </a:p>
        </p:txBody>
      </p:sp>
      <p:pic>
        <p:nvPicPr>
          <p:cNvPr descr="preencoded.png" id="751" name="Google Shape;751;p29"/>
          <p:cNvPicPr preferRelativeResize="0"/>
          <p:nvPr/>
        </p:nvPicPr>
        <p:blipFill rotWithShape="1">
          <a:blip r:embed="rId3">
            <a:alphaModFix/>
          </a:blip>
          <a:srcRect b="0" l="0" r="0" t="0"/>
          <a:stretch/>
        </p:blipFill>
        <p:spPr>
          <a:xfrm>
            <a:off x="248022" y="443136"/>
            <a:ext cx="6553200" cy="3657600"/>
          </a:xfrm>
          <a:prstGeom prst="rect">
            <a:avLst/>
          </a:prstGeom>
          <a:noFill/>
          <a:ln>
            <a:noFill/>
          </a:ln>
        </p:spPr>
      </p:pic>
      <p:pic>
        <p:nvPicPr>
          <p:cNvPr descr="preencoded.png" id="752" name="Google Shape;752;p29"/>
          <p:cNvPicPr preferRelativeResize="0"/>
          <p:nvPr/>
        </p:nvPicPr>
        <p:blipFill rotWithShape="1">
          <a:blip r:embed="rId4">
            <a:alphaModFix/>
          </a:blip>
          <a:srcRect b="0" l="0" r="0" t="0"/>
          <a:stretch/>
        </p:blipFill>
        <p:spPr>
          <a:xfrm>
            <a:off x="248022" y="443136"/>
            <a:ext cx="6553200" cy="3657600"/>
          </a:xfrm>
          <a:prstGeom prst="rect">
            <a:avLst/>
          </a:prstGeom>
          <a:noFill/>
          <a:ln>
            <a:noFill/>
          </a:ln>
        </p:spPr>
      </p:pic>
      <p:sp>
        <p:nvSpPr>
          <p:cNvPr id="753" name="Google Shape;753;p29"/>
          <p:cNvSpPr/>
          <p:nvPr/>
        </p:nvSpPr>
        <p:spPr>
          <a:xfrm>
            <a:off x="248022" y="4130501"/>
            <a:ext cx="1077367" cy="7746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450"/>
              <a:buFont typeface="Righteous"/>
              <a:buNone/>
            </a:pPr>
            <a:r>
              <a:rPr lang="en-US" sz="450">
                <a:solidFill>
                  <a:srgbClr val="01122E"/>
                </a:solidFill>
                <a:latin typeface="Righteous"/>
                <a:ea typeface="Righteous"/>
                <a:cs typeface="Righteous"/>
                <a:sym typeface="Righteous"/>
              </a:rPr>
              <a:t>Validation Checklist</a:t>
            </a:r>
            <a:endParaRPr sz="450">
              <a:solidFill>
                <a:schemeClr val="dk1"/>
              </a:solidFill>
              <a:latin typeface="Calibri"/>
              <a:ea typeface="Calibri"/>
              <a:cs typeface="Calibri"/>
              <a:sym typeface="Calibri"/>
            </a:endParaRPr>
          </a:p>
        </p:txBody>
      </p:sp>
      <p:sp>
        <p:nvSpPr>
          <p:cNvPr descr="preencoded.png" id="754" name="Google Shape;754;p29"/>
          <p:cNvSpPr/>
          <p:nvPr/>
        </p:nvSpPr>
        <p:spPr>
          <a:xfrm>
            <a:off x="266626" y="4240188"/>
            <a:ext cx="74414" cy="74414"/>
          </a:xfrm>
          <a:prstGeom prst="rect">
            <a:avLst/>
          </a:prstGeom>
          <a:noFill/>
          <a:ln>
            <a:noFill/>
          </a:ln>
        </p:spPr>
      </p:sp>
      <p:sp>
        <p:nvSpPr>
          <p:cNvPr id="755" name="Google Shape;755;p29"/>
          <p:cNvSpPr/>
          <p:nvPr/>
        </p:nvSpPr>
        <p:spPr>
          <a:xfrm>
            <a:off x="409203" y="4237732"/>
            <a:ext cx="8486775" cy="55587"/>
          </a:xfrm>
          <a:prstGeom prst="rect">
            <a:avLst/>
          </a:prstGeom>
          <a:noFill/>
          <a:ln>
            <a:noFill/>
          </a:ln>
        </p:spPr>
        <p:txBody>
          <a:bodyPr anchorCtr="0" anchor="t" bIns="0" lIns="0" spcFirstLastPara="1" rIns="0" wrap="square" tIns="0">
            <a:noAutofit/>
          </a:bodyPr>
          <a:lstStyle/>
          <a:p>
            <a:pPr indent="0" lvl="0" marL="0" marR="0" rtl="0" algn="l">
              <a:lnSpc>
                <a:spcPct val="93000"/>
              </a:lnSpc>
              <a:spcBef>
                <a:spcPts val="0"/>
              </a:spcBef>
              <a:spcAft>
                <a:spcPts val="0"/>
              </a:spcAft>
              <a:buClr>
                <a:srgbClr val="01122E"/>
              </a:buClr>
              <a:buSzPts val="350"/>
              <a:buFont typeface="Roboto"/>
              <a:buNone/>
            </a:pPr>
            <a:r>
              <a:rPr lang="en-US" sz="350">
                <a:solidFill>
                  <a:srgbClr val="01122E"/>
                </a:solidFill>
                <a:latin typeface="Roboto"/>
                <a:ea typeface="Roboto"/>
                <a:cs typeface="Roboto"/>
                <a:sym typeface="Roboto"/>
              </a:rPr>
              <a:t>Can a Consumer discover your offering in the catalog with correct credentials?</a:t>
            </a:r>
            <a:endParaRPr sz="350">
              <a:solidFill>
                <a:schemeClr val="dk1"/>
              </a:solidFill>
              <a:latin typeface="Calibri"/>
              <a:ea typeface="Calibri"/>
              <a:cs typeface="Calibri"/>
              <a:sym typeface="Calibri"/>
            </a:endParaRPr>
          </a:p>
        </p:txBody>
      </p:sp>
      <p:sp>
        <p:nvSpPr>
          <p:cNvPr descr="preencoded.png" id="756" name="Google Shape;756;p29"/>
          <p:cNvSpPr/>
          <p:nvPr/>
        </p:nvSpPr>
        <p:spPr>
          <a:xfrm>
            <a:off x="266626" y="4431134"/>
            <a:ext cx="74414" cy="74414"/>
          </a:xfrm>
          <a:prstGeom prst="rect">
            <a:avLst/>
          </a:prstGeom>
          <a:noFill/>
          <a:ln>
            <a:noFill/>
          </a:ln>
        </p:spPr>
      </p:sp>
      <p:sp>
        <p:nvSpPr>
          <p:cNvPr id="757" name="Google Shape;757;p29"/>
          <p:cNvSpPr/>
          <p:nvPr/>
        </p:nvSpPr>
        <p:spPr>
          <a:xfrm>
            <a:off x="409203" y="4428679"/>
            <a:ext cx="8486775" cy="55587"/>
          </a:xfrm>
          <a:prstGeom prst="rect">
            <a:avLst/>
          </a:prstGeom>
          <a:noFill/>
          <a:ln>
            <a:noFill/>
          </a:ln>
        </p:spPr>
        <p:txBody>
          <a:bodyPr anchorCtr="0" anchor="t" bIns="0" lIns="0" spcFirstLastPara="1" rIns="0" wrap="square" tIns="0">
            <a:noAutofit/>
          </a:bodyPr>
          <a:lstStyle/>
          <a:p>
            <a:pPr indent="0" lvl="0" marL="0" marR="0" rtl="0" algn="l">
              <a:lnSpc>
                <a:spcPct val="93000"/>
              </a:lnSpc>
              <a:spcBef>
                <a:spcPts val="0"/>
              </a:spcBef>
              <a:spcAft>
                <a:spcPts val="0"/>
              </a:spcAft>
              <a:buClr>
                <a:srgbClr val="01122E"/>
              </a:buClr>
              <a:buSzPts val="350"/>
              <a:buFont typeface="Roboto"/>
              <a:buNone/>
            </a:pPr>
            <a:r>
              <a:rPr lang="en-US" sz="350">
                <a:solidFill>
                  <a:srgbClr val="01122E"/>
                </a:solidFill>
                <a:latin typeface="Roboto"/>
                <a:ea typeface="Roboto"/>
                <a:cs typeface="Roboto"/>
                <a:sym typeface="Roboto"/>
              </a:rPr>
              <a:t>Are credentials correctly presented and verified during negotiation?</a:t>
            </a:r>
            <a:endParaRPr sz="350">
              <a:solidFill>
                <a:schemeClr val="dk1"/>
              </a:solidFill>
              <a:latin typeface="Calibri"/>
              <a:ea typeface="Calibri"/>
              <a:cs typeface="Calibri"/>
              <a:sym typeface="Calibri"/>
            </a:endParaRPr>
          </a:p>
        </p:txBody>
      </p:sp>
      <p:sp>
        <p:nvSpPr>
          <p:cNvPr descr="preencoded.png" id="758" name="Google Shape;758;p29"/>
          <p:cNvSpPr/>
          <p:nvPr/>
        </p:nvSpPr>
        <p:spPr>
          <a:xfrm>
            <a:off x="266626" y="4622081"/>
            <a:ext cx="74414" cy="74414"/>
          </a:xfrm>
          <a:prstGeom prst="rect">
            <a:avLst/>
          </a:prstGeom>
          <a:noFill/>
          <a:ln>
            <a:noFill/>
          </a:ln>
        </p:spPr>
      </p:sp>
      <p:sp>
        <p:nvSpPr>
          <p:cNvPr id="759" name="Google Shape;759;p29"/>
          <p:cNvSpPr/>
          <p:nvPr/>
        </p:nvSpPr>
        <p:spPr>
          <a:xfrm>
            <a:off x="409203" y="4619625"/>
            <a:ext cx="8486775" cy="55587"/>
          </a:xfrm>
          <a:prstGeom prst="rect">
            <a:avLst/>
          </a:prstGeom>
          <a:noFill/>
          <a:ln>
            <a:noFill/>
          </a:ln>
        </p:spPr>
        <p:txBody>
          <a:bodyPr anchorCtr="0" anchor="t" bIns="0" lIns="0" spcFirstLastPara="1" rIns="0" wrap="square" tIns="0">
            <a:noAutofit/>
          </a:bodyPr>
          <a:lstStyle/>
          <a:p>
            <a:pPr indent="0" lvl="0" marL="0" marR="0" rtl="0" algn="l">
              <a:lnSpc>
                <a:spcPct val="93000"/>
              </a:lnSpc>
              <a:spcBef>
                <a:spcPts val="0"/>
              </a:spcBef>
              <a:spcAft>
                <a:spcPts val="0"/>
              </a:spcAft>
              <a:buClr>
                <a:srgbClr val="01122E"/>
              </a:buClr>
              <a:buSzPts val="350"/>
              <a:buFont typeface="Roboto"/>
              <a:buNone/>
            </a:pPr>
            <a:r>
              <a:rPr lang="en-US" sz="350">
                <a:solidFill>
                  <a:srgbClr val="01122E"/>
                </a:solidFill>
                <a:latin typeface="Roboto"/>
                <a:ea typeface="Roboto"/>
                <a:cs typeface="Roboto"/>
                <a:sym typeface="Roboto"/>
              </a:rPr>
              <a:t>Does the Contract Agreement reach FINALIZED state successfully?</a:t>
            </a:r>
            <a:endParaRPr sz="350">
              <a:solidFill>
                <a:schemeClr val="dk1"/>
              </a:solidFill>
              <a:latin typeface="Calibri"/>
              <a:ea typeface="Calibri"/>
              <a:cs typeface="Calibri"/>
              <a:sym typeface="Calibri"/>
            </a:endParaRPr>
          </a:p>
        </p:txBody>
      </p:sp>
      <p:sp>
        <p:nvSpPr>
          <p:cNvPr descr="preencoded.png" id="760" name="Google Shape;760;p29"/>
          <p:cNvSpPr/>
          <p:nvPr/>
        </p:nvSpPr>
        <p:spPr>
          <a:xfrm>
            <a:off x="266626" y="4813027"/>
            <a:ext cx="74414" cy="74414"/>
          </a:xfrm>
          <a:prstGeom prst="rect">
            <a:avLst/>
          </a:prstGeom>
          <a:noFill/>
          <a:ln>
            <a:noFill/>
          </a:ln>
        </p:spPr>
      </p:sp>
      <p:sp>
        <p:nvSpPr>
          <p:cNvPr id="761" name="Google Shape;761;p29"/>
          <p:cNvSpPr/>
          <p:nvPr/>
        </p:nvSpPr>
        <p:spPr>
          <a:xfrm>
            <a:off x="409203" y="4810571"/>
            <a:ext cx="8486775" cy="55587"/>
          </a:xfrm>
          <a:prstGeom prst="rect">
            <a:avLst/>
          </a:prstGeom>
          <a:noFill/>
          <a:ln>
            <a:noFill/>
          </a:ln>
        </p:spPr>
        <p:txBody>
          <a:bodyPr anchorCtr="0" anchor="t" bIns="0" lIns="0" spcFirstLastPara="1" rIns="0" wrap="square" tIns="0">
            <a:noAutofit/>
          </a:bodyPr>
          <a:lstStyle/>
          <a:p>
            <a:pPr indent="0" lvl="0" marL="0" marR="0" rtl="0" algn="l">
              <a:lnSpc>
                <a:spcPct val="93000"/>
              </a:lnSpc>
              <a:spcBef>
                <a:spcPts val="0"/>
              </a:spcBef>
              <a:spcAft>
                <a:spcPts val="0"/>
              </a:spcAft>
              <a:buClr>
                <a:srgbClr val="01122E"/>
              </a:buClr>
              <a:buSzPts val="350"/>
              <a:buFont typeface="Roboto"/>
              <a:buNone/>
            </a:pPr>
            <a:r>
              <a:rPr lang="en-US" sz="350">
                <a:solidFill>
                  <a:srgbClr val="01122E"/>
                </a:solidFill>
                <a:latin typeface="Roboto"/>
                <a:ea typeface="Roboto"/>
                <a:cs typeface="Roboto"/>
                <a:sym typeface="Roboto"/>
              </a:rPr>
              <a:t>Can data actually be transferred via the Data Plane (COMPLETED state)?</a:t>
            </a:r>
            <a:endParaRPr sz="350">
              <a:solidFill>
                <a:schemeClr val="dk1"/>
              </a:solidFill>
              <a:latin typeface="Calibri"/>
              <a:ea typeface="Calibri"/>
              <a:cs typeface="Calibri"/>
              <a:sym typeface="Calibri"/>
            </a:endParaRPr>
          </a:p>
        </p:txBody>
      </p:sp>
      <p:sp>
        <p:nvSpPr>
          <p:cNvPr descr="preencoded.png" id="762" name="Google Shape;762;p29"/>
          <p:cNvSpPr/>
          <p:nvPr/>
        </p:nvSpPr>
        <p:spPr>
          <a:xfrm>
            <a:off x="266626" y="5003974"/>
            <a:ext cx="74414" cy="74414"/>
          </a:xfrm>
          <a:prstGeom prst="rect">
            <a:avLst/>
          </a:prstGeom>
          <a:noFill/>
          <a:ln>
            <a:noFill/>
          </a:ln>
        </p:spPr>
      </p:sp>
      <p:sp>
        <p:nvSpPr>
          <p:cNvPr id="763" name="Google Shape;763;p29"/>
          <p:cNvSpPr/>
          <p:nvPr/>
        </p:nvSpPr>
        <p:spPr>
          <a:xfrm>
            <a:off x="409203" y="5001518"/>
            <a:ext cx="8486775" cy="55587"/>
          </a:xfrm>
          <a:prstGeom prst="rect">
            <a:avLst/>
          </a:prstGeom>
          <a:noFill/>
          <a:ln>
            <a:noFill/>
          </a:ln>
        </p:spPr>
        <p:txBody>
          <a:bodyPr anchorCtr="0" anchor="t" bIns="0" lIns="0" spcFirstLastPara="1" rIns="0" wrap="square" tIns="0">
            <a:noAutofit/>
          </a:bodyPr>
          <a:lstStyle/>
          <a:p>
            <a:pPr indent="0" lvl="0" marL="0" marR="0" rtl="0" algn="l">
              <a:lnSpc>
                <a:spcPct val="93000"/>
              </a:lnSpc>
              <a:spcBef>
                <a:spcPts val="0"/>
              </a:spcBef>
              <a:spcAft>
                <a:spcPts val="0"/>
              </a:spcAft>
              <a:buClr>
                <a:srgbClr val="01122E"/>
              </a:buClr>
              <a:buSzPts val="350"/>
              <a:buFont typeface="Roboto"/>
              <a:buNone/>
            </a:pPr>
            <a:r>
              <a:rPr lang="en-US" sz="350">
                <a:solidFill>
                  <a:srgbClr val="01122E"/>
                </a:solidFill>
                <a:latin typeface="Roboto"/>
                <a:ea typeface="Roboto"/>
                <a:cs typeface="Roboto"/>
                <a:sym typeface="Roboto"/>
              </a:rPr>
              <a:t>Are audit records generated for compliance traceability?</a:t>
            </a:r>
            <a:endParaRPr sz="35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3"/>
          <p:cNvSpPr/>
          <p:nvPr/>
        </p:nvSpPr>
        <p:spPr>
          <a:xfrm>
            <a:off x="496119" y="347811"/>
            <a:ext cx="3775174"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What Is a Data Space?</a:t>
            </a:r>
            <a:endParaRPr sz="2400">
              <a:solidFill>
                <a:schemeClr val="dk1"/>
              </a:solidFill>
              <a:latin typeface="Calibri"/>
              <a:ea typeface="Calibri"/>
              <a:cs typeface="Calibri"/>
              <a:sym typeface="Calibri"/>
            </a:endParaRPr>
          </a:p>
        </p:txBody>
      </p:sp>
      <p:sp>
        <p:nvSpPr>
          <p:cNvPr id="129" name="Google Shape;129;p3"/>
          <p:cNvSpPr/>
          <p:nvPr/>
        </p:nvSpPr>
        <p:spPr>
          <a:xfrm>
            <a:off x="496119" y="983382"/>
            <a:ext cx="860896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Definition based on DSSC Blueprint &amp; ISO/IEC 20151</a:t>
            </a:r>
            <a:endParaRPr sz="950">
              <a:solidFill>
                <a:schemeClr val="dk1"/>
              </a:solidFill>
              <a:latin typeface="Calibri"/>
              <a:ea typeface="Calibri"/>
              <a:cs typeface="Calibri"/>
              <a:sym typeface="Calibri"/>
            </a:endParaRPr>
          </a:p>
        </p:txBody>
      </p:sp>
      <p:sp>
        <p:nvSpPr>
          <p:cNvPr id="130" name="Google Shape;130;p3"/>
          <p:cNvSpPr/>
          <p:nvPr/>
        </p:nvSpPr>
        <p:spPr>
          <a:xfrm>
            <a:off x="406822" y="1321371"/>
            <a:ext cx="4103191" cy="3474244"/>
          </a:xfrm>
          <a:prstGeom prst="roundRect">
            <a:avLst>
              <a:gd fmla="val 16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3"/>
          <p:cNvSpPr/>
          <p:nvPr/>
        </p:nvSpPr>
        <p:spPr>
          <a:xfrm>
            <a:off x="530796" y="1445344"/>
            <a:ext cx="2264494"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200"/>
              <a:buFont typeface="Righteous"/>
              <a:buNone/>
            </a:pPr>
            <a:r>
              <a:rPr lang="en-US" sz="1200">
                <a:solidFill>
                  <a:srgbClr val="FFFFFF"/>
                </a:solidFill>
                <a:latin typeface="Righteous"/>
                <a:ea typeface="Righteous"/>
                <a:cs typeface="Righteous"/>
                <a:sym typeface="Righteous"/>
              </a:rPr>
              <a:t>Seven Essential Elements</a:t>
            </a:r>
            <a:endParaRPr sz="1200">
              <a:solidFill>
                <a:schemeClr val="dk1"/>
              </a:solidFill>
              <a:latin typeface="Calibri"/>
              <a:ea typeface="Calibri"/>
              <a:cs typeface="Calibri"/>
              <a:sym typeface="Calibri"/>
            </a:endParaRPr>
          </a:p>
        </p:txBody>
      </p:sp>
      <p:sp>
        <p:nvSpPr>
          <p:cNvPr id="132" name="Google Shape;132;p3"/>
          <p:cNvSpPr/>
          <p:nvPr/>
        </p:nvSpPr>
        <p:spPr>
          <a:xfrm>
            <a:off x="530796" y="1846920"/>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3"/>
          <p:cNvSpPr/>
          <p:nvPr/>
        </p:nvSpPr>
        <p:spPr>
          <a:xfrm>
            <a:off x="716756" y="1778719"/>
            <a:ext cx="366928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lang="en-US" sz="950">
                <a:solidFill>
                  <a:srgbClr val="FFFFFF"/>
                </a:solidFill>
                <a:latin typeface="Roboto"/>
                <a:ea typeface="Roboto"/>
                <a:cs typeface="Roboto"/>
                <a:sym typeface="Roboto"/>
              </a:rPr>
              <a:t>Environment, not a platform</a:t>
            </a:r>
            <a:endParaRPr sz="950">
              <a:solidFill>
                <a:schemeClr val="dk1"/>
              </a:solidFill>
              <a:latin typeface="Calibri"/>
              <a:ea typeface="Calibri"/>
              <a:cs typeface="Calibri"/>
              <a:sym typeface="Calibri"/>
            </a:endParaRPr>
          </a:p>
        </p:txBody>
      </p:sp>
      <p:sp>
        <p:nvSpPr>
          <p:cNvPr id="134" name="Google Shape;134;p3"/>
          <p:cNvSpPr/>
          <p:nvPr/>
        </p:nvSpPr>
        <p:spPr>
          <a:xfrm>
            <a:off x="530796" y="2293404"/>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3"/>
          <p:cNvSpPr/>
          <p:nvPr/>
        </p:nvSpPr>
        <p:spPr>
          <a:xfrm>
            <a:off x="716756" y="2225204"/>
            <a:ext cx="366928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lang="en-US" sz="950">
                <a:solidFill>
                  <a:srgbClr val="FFFFFF"/>
                </a:solidFill>
                <a:latin typeface="Roboto"/>
                <a:ea typeface="Roboto"/>
                <a:cs typeface="Roboto"/>
                <a:sym typeface="Roboto"/>
              </a:rPr>
              <a:t>Trust through verifiable credentials</a:t>
            </a:r>
            <a:endParaRPr sz="950">
              <a:solidFill>
                <a:schemeClr val="dk1"/>
              </a:solidFill>
              <a:latin typeface="Calibri"/>
              <a:ea typeface="Calibri"/>
              <a:cs typeface="Calibri"/>
              <a:sym typeface="Calibri"/>
            </a:endParaRPr>
          </a:p>
        </p:txBody>
      </p:sp>
      <p:sp>
        <p:nvSpPr>
          <p:cNvPr id="136" name="Google Shape;136;p3"/>
          <p:cNvSpPr/>
          <p:nvPr/>
        </p:nvSpPr>
        <p:spPr>
          <a:xfrm>
            <a:off x="530796" y="2739889"/>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3"/>
          <p:cNvSpPr/>
          <p:nvPr/>
        </p:nvSpPr>
        <p:spPr>
          <a:xfrm>
            <a:off x="716756" y="2671688"/>
            <a:ext cx="366928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lang="en-US" sz="950">
                <a:solidFill>
                  <a:srgbClr val="FFFFFF"/>
                </a:solidFill>
                <a:latin typeface="Roboto"/>
                <a:ea typeface="Roboto"/>
                <a:cs typeface="Roboto"/>
                <a:sym typeface="Roboto"/>
              </a:rPr>
              <a:t>Peer-to-peer via Connectors</a:t>
            </a:r>
            <a:endParaRPr sz="950">
              <a:solidFill>
                <a:schemeClr val="dk1"/>
              </a:solidFill>
              <a:latin typeface="Calibri"/>
              <a:ea typeface="Calibri"/>
              <a:cs typeface="Calibri"/>
              <a:sym typeface="Calibri"/>
            </a:endParaRPr>
          </a:p>
        </p:txBody>
      </p:sp>
      <p:sp>
        <p:nvSpPr>
          <p:cNvPr id="138" name="Google Shape;138;p3"/>
          <p:cNvSpPr/>
          <p:nvPr/>
        </p:nvSpPr>
        <p:spPr>
          <a:xfrm>
            <a:off x="530796" y="3186373"/>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3"/>
          <p:cNvSpPr/>
          <p:nvPr/>
        </p:nvSpPr>
        <p:spPr>
          <a:xfrm>
            <a:off x="716756" y="3118172"/>
            <a:ext cx="366928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lang="en-US" sz="950">
                <a:solidFill>
                  <a:srgbClr val="FFFFFF"/>
                </a:solidFill>
                <a:latin typeface="Roboto"/>
                <a:ea typeface="Roboto"/>
                <a:cs typeface="Roboto"/>
                <a:sym typeface="Roboto"/>
              </a:rPr>
              <a:t>Governance Authority maintains rules</a:t>
            </a:r>
            <a:endParaRPr sz="950">
              <a:solidFill>
                <a:schemeClr val="dk1"/>
              </a:solidFill>
              <a:latin typeface="Calibri"/>
              <a:ea typeface="Calibri"/>
              <a:cs typeface="Calibri"/>
              <a:sym typeface="Calibri"/>
            </a:endParaRPr>
          </a:p>
        </p:txBody>
      </p:sp>
      <p:sp>
        <p:nvSpPr>
          <p:cNvPr id="140" name="Google Shape;140;p3"/>
          <p:cNvSpPr/>
          <p:nvPr/>
        </p:nvSpPr>
        <p:spPr>
          <a:xfrm>
            <a:off x="530796" y="3632857"/>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3"/>
          <p:cNvSpPr/>
          <p:nvPr/>
        </p:nvSpPr>
        <p:spPr>
          <a:xfrm>
            <a:off x="716756" y="3564657"/>
            <a:ext cx="366928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lang="en-US" sz="950">
                <a:solidFill>
                  <a:srgbClr val="FFFFFF"/>
                </a:solidFill>
                <a:latin typeface="Roboto"/>
                <a:ea typeface="Roboto"/>
                <a:cs typeface="Roboto"/>
                <a:sym typeface="Roboto"/>
              </a:rPr>
              <a:t>DSP, DCP protocols + PDI</a:t>
            </a:r>
            <a:endParaRPr sz="950">
              <a:solidFill>
                <a:schemeClr val="dk1"/>
              </a:solidFill>
              <a:latin typeface="Calibri"/>
              <a:ea typeface="Calibri"/>
              <a:cs typeface="Calibri"/>
              <a:sym typeface="Calibri"/>
            </a:endParaRPr>
          </a:p>
        </p:txBody>
      </p:sp>
      <p:sp>
        <p:nvSpPr>
          <p:cNvPr id="142" name="Google Shape;142;p3"/>
          <p:cNvSpPr/>
          <p:nvPr/>
        </p:nvSpPr>
        <p:spPr>
          <a:xfrm>
            <a:off x="530796" y="4079342"/>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3"/>
          <p:cNvSpPr/>
          <p:nvPr/>
        </p:nvSpPr>
        <p:spPr>
          <a:xfrm>
            <a:off x="716756" y="4011141"/>
            <a:ext cx="366928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lang="en-US" sz="950">
                <a:solidFill>
                  <a:srgbClr val="FFFFFF"/>
                </a:solidFill>
                <a:latin typeface="Roboto"/>
                <a:ea typeface="Roboto"/>
                <a:cs typeface="Roboto"/>
                <a:sym typeface="Roboto"/>
              </a:rPr>
              <a:t>Machine-readable ODRL policies</a:t>
            </a:r>
            <a:endParaRPr sz="950">
              <a:solidFill>
                <a:schemeClr val="dk1"/>
              </a:solidFill>
              <a:latin typeface="Calibri"/>
              <a:ea typeface="Calibri"/>
              <a:cs typeface="Calibri"/>
              <a:sym typeface="Calibri"/>
            </a:endParaRPr>
          </a:p>
        </p:txBody>
      </p:sp>
      <p:sp>
        <p:nvSpPr>
          <p:cNvPr id="144" name="Google Shape;144;p3"/>
          <p:cNvSpPr/>
          <p:nvPr/>
        </p:nvSpPr>
        <p:spPr>
          <a:xfrm>
            <a:off x="530796" y="4525826"/>
            <a:ext cx="61987" cy="61987"/>
          </a:xfrm>
          <a:prstGeom prst="roundRect">
            <a:avLst>
              <a:gd fmla="val 4609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3"/>
          <p:cNvSpPr/>
          <p:nvPr/>
        </p:nvSpPr>
        <p:spPr>
          <a:xfrm>
            <a:off x="716756" y="4457626"/>
            <a:ext cx="366928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lang="en-US" sz="950">
                <a:solidFill>
                  <a:srgbClr val="FFFFFF"/>
                </a:solidFill>
                <a:latin typeface="Roboto"/>
                <a:ea typeface="Roboto"/>
                <a:cs typeface="Roboto"/>
                <a:sym typeface="Roboto"/>
              </a:rPr>
              <a:t>Supporting services for onboarding</a:t>
            </a:r>
            <a:endParaRPr sz="950">
              <a:solidFill>
                <a:schemeClr val="dk1"/>
              </a:solidFill>
              <a:latin typeface="Calibri"/>
              <a:ea typeface="Calibri"/>
              <a:cs typeface="Calibri"/>
              <a:sym typeface="Calibri"/>
            </a:endParaRPr>
          </a:p>
        </p:txBody>
      </p:sp>
      <p:sp>
        <p:nvSpPr>
          <p:cNvPr id="146" name="Google Shape;146;p3"/>
          <p:cNvSpPr/>
          <p:nvPr/>
        </p:nvSpPr>
        <p:spPr>
          <a:xfrm>
            <a:off x="4728046" y="1445344"/>
            <a:ext cx="245097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What Data Spaces Are NOT</a:t>
            </a:r>
            <a:endParaRPr sz="1200">
              <a:solidFill>
                <a:schemeClr val="dk1"/>
              </a:solidFill>
              <a:latin typeface="Calibri"/>
              <a:ea typeface="Calibri"/>
              <a:cs typeface="Calibri"/>
              <a:sym typeface="Calibri"/>
            </a:endParaRPr>
          </a:p>
        </p:txBody>
      </p:sp>
      <p:sp>
        <p:nvSpPr>
          <p:cNvPr id="147" name="Google Shape;147;p3"/>
          <p:cNvSpPr/>
          <p:nvPr/>
        </p:nvSpPr>
        <p:spPr>
          <a:xfrm>
            <a:off x="4728046" y="1763167"/>
            <a:ext cx="3924598" cy="1165845"/>
          </a:xfrm>
          <a:prstGeom prst="rect">
            <a:avLst/>
          </a:prstGeom>
          <a:noFill/>
          <a:ln>
            <a:noFill/>
          </a:ln>
        </p:spPr>
        <p:txBody>
          <a:bodyPr anchorCtr="0" anchor="t" bIns="0" lIns="0" spcFirstLastPara="1" rIns="0" wrap="square" tIns="0">
            <a:normAutofit/>
          </a:bodyPr>
          <a:lstStyle/>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Not data lakes or central repositories</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Not central platforms or hubs</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Not API gateways</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Not blockchain-dependent</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Not centralized identity providers</a:t>
            </a:r>
            <a:endParaRPr sz="950">
              <a:solidFill>
                <a:schemeClr val="dk1"/>
              </a:solidFill>
              <a:latin typeface="Calibri"/>
              <a:ea typeface="Calibri"/>
              <a:cs typeface="Calibri"/>
              <a:sym typeface="Calibri"/>
            </a:endParaRPr>
          </a:p>
        </p:txBody>
      </p:sp>
      <p:sp>
        <p:nvSpPr>
          <p:cNvPr id="148" name="Google Shape;148;p3"/>
          <p:cNvSpPr/>
          <p:nvPr/>
        </p:nvSpPr>
        <p:spPr>
          <a:xfrm>
            <a:off x="4728046" y="3068538"/>
            <a:ext cx="3924598" cy="923925"/>
          </a:xfrm>
          <a:prstGeom prst="roundRect">
            <a:avLst>
              <a:gd fmla="val 619"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149" name="Google Shape;149;p3"/>
          <p:cNvPicPr preferRelativeResize="0"/>
          <p:nvPr/>
        </p:nvPicPr>
        <p:blipFill rotWithShape="1">
          <a:blip r:embed="rId3">
            <a:alphaModFix/>
          </a:blip>
          <a:srcRect b="0" l="0" r="0" t="0"/>
          <a:stretch/>
        </p:blipFill>
        <p:spPr>
          <a:xfrm>
            <a:off x="4852020" y="3253085"/>
            <a:ext cx="155004" cy="123974"/>
          </a:xfrm>
          <a:prstGeom prst="rect">
            <a:avLst/>
          </a:prstGeom>
          <a:noFill/>
          <a:ln>
            <a:noFill/>
          </a:ln>
        </p:spPr>
      </p:pic>
      <p:sp>
        <p:nvSpPr>
          <p:cNvPr id="150" name="Google Shape;150;p3"/>
          <p:cNvSpPr/>
          <p:nvPr/>
        </p:nvSpPr>
        <p:spPr>
          <a:xfrm>
            <a:off x="5130998" y="3223468"/>
            <a:ext cx="339767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Key shift: You build components in a protocol-driven ecosystem, not a monolithic application. This changes everything about how you approach design and integration.</a:t>
            </a:r>
            <a:endParaRPr sz="95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30"/>
          <p:cNvSpPr/>
          <p:nvPr/>
        </p:nvSpPr>
        <p:spPr>
          <a:xfrm>
            <a:off x="496119" y="407938"/>
            <a:ext cx="5046762"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Where Implementation Often Fails</a:t>
            </a:r>
            <a:endParaRPr sz="2300">
              <a:solidFill>
                <a:schemeClr val="dk1"/>
              </a:solidFill>
              <a:latin typeface="Calibri"/>
              <a:ea typeface="Calibri"/>
              <a:cs typeface="Calibri"/>
              <a:sym typeface="Calibri"/>
            </a:endParaRPr>
          </a:p>
        </p:txBody>
      </p:sp>
      <p:sp>
        <p:nvSpPr>
          <p:cNvPr id="770" name="Google Shape;770;p30"/>
          <p:cNvSpPr/>
          <p:nvPr/>
        </p:nvSpPr>
        <p:spPr>
          <a:xfrm>
            <a:off x="496119" y="999976"/>
            <a:ext cx="8151763"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i="1" lang="en-US" sz="900">
                <a:solidFill>
                  <a:srgbClr val="01122E"/>
                </a:solidFill>
                <a:latin typeface="Roboto"/>
                <a:ea typeface="Roboto"/>
                <a:cs typeface="Roboto"/>
                <a:sym typeface="Roboto"/>
              </a:rPr>
              <a:t>These are not edge cases. These are the most common reasons data space implementations fail in practice; each one represents a fundamental misunderstanding of what "implementation" actually means.</a:t>
            </a:r>
            <a:endParaRPr sz="900">
              <a:solidFill>
                <a:schemeClr val="dk1"/>
              </a:solidFill>
              <a:latin typeface="Calibri"/>
              <a:ea typeface="Calibri"/>
              <a:cs typeface="Calibri"/>
              <a:sym typeface="Calibri"/>
            </a:endParaRPr>
          </a:p>
        </p:txBody>
      </p:sp>
      <p:sp>
        <p:nvSpPr>
          <p:cNvPr id="771" name="Google Shape;771;p30"/>
          <p:cNvSpPr/>
          <p:nvPr/>
        </p:nvSpPr>
        <p:spPr>
          <a:xfrm>
            <a:off x="496119" y="1493639"/>
            <a:ext cx="4019922" cy="883221"/>
          </a:xfrm>
          <a:prstGeom prst="roundRect">
            <a:avLst>
              <a:gd fmla="val 7765"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2" name="Google Shape;772;p30"/>
          <p:cNvSpPr/>
          <p:nvPr/>
        </p:nvSpPr>
        <p:spPr>
          <a:xfrm>
            <a:off x="481831" y="1493639"/>
            <a:ext cx="57150" cy="883221"/>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3" name="Google Shape;773;p30"/>
          <p:cNvSpPr/>
          <p:nvPr/>
        </p:nvSpPr>
        <p:spPr>
          <a:xfrm>
            <a:off x="671066" y="1625724"/>
            <a:ext cx="3509218"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 Deploy containers without configuring credentials</a:t>
            </a:r>
            <a:endParaRPr sz="1150">
              <a:solidFill>
                <a:schemeClr val="dk1"/>
              </a:solidFill>
              <a:latin typeface="Calibri"/>
              <a:ea typeface="Calibri"/>
              <a:cs typeface="Calibri"/>
              <a:sym typeface="Calibri"/>
            </a:endParaRPr>
          </a:p>
        </p:txBody>
      </p:sp>
      <p:sp>
        <p:nvSpPr>
          <p:cNvPr id="774" name="Google Shape;774;p30"/>
          <p:cNvSpPr/>
          <p:nvPr/>
        </p:nvSpPr>
        <p:spPr>
          <a:xfrm>
            <a:off x="671066" y="1877020"/>
            <a:ext cx="3712890"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The infrastructure runs but trust is impossible. No credentials = no catalog visibility = no negotiations.</a:t>
            </a:r>
            <a:endParaRPr sz="900">
              <a:solidFill>
                <a:schemeClr val="dk1"/>
              </a:solidFill>
              <a:latin typeface="Calibri"/>
              <a:ea typeface="Calibri"/>
              <a:cs typeface="Calibri"/>
              <a:sym typeface="Calibri"/>
            </a:endParaRPr>
          </a:p>
        </p:txBody>
      </p:sp>
      <p:sp>
        <p:nvSpPr>
          <p:cNvPr id="775" name="Google Shape;775;p30"/>
          <p:cNvSpPr/>
          <p:nvPr/>
        </p:nvSpPr>
        <p:spPr>
          <a:xfrm>
            <a:off x="4627959" y="1493639"/>
            <a:ext cx="4019922" cy="883221"/>
          </a:xfrm>
          <a:prstGeom prst="roundRect">
            <a:avLst>
              <a:gd fmla="val 7765"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6" name="Google Shape;776;p30"/>
          <p:cNvSpPr/>
          <p:nvPr/>
        </p:nvSpPr>
        <p:spPr>
          <a:xfrm>
            <a:off x="4613672" y="1493639"/>
            <a:ext cx="57150" cy="883221"/>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7" name="Google Shape;777;p30"/>
          <p:cNvSpPr/>
          <p:nvPr/>
        </p:nvSpPr>
        <p:spPr>
          <a:xfrm>
            <a:off x="4802907" y="1625724"/>
            <a:ext cx="2371874"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 Forget to register the Data Plane</a:t>
            </a:r>
            <a:endParaRPr sz="1150">
              <a:solidFill>
                <a:schemeClr val="dk1"/>
              </a:solidFill>
              <a:latin typeface="Calibri"/>
              <a:ea typeface="Calibri"/>
              <a:cs typeface="Calibri"/>
              <a:sym typeface="Calibri"/>
            </a:endParaRPr>
          </a:p>
        </p:txBody>
      </p:sp>
      <p:sp>
        <p:nvSpPr>
          <p:cNvPr id="778" name="Google Shape;778;p30"/>
          <p:cNvSpPr/>
          <p:nvPr/>
        </p:nvSpPr>
        <p:spPr>
          <a:xfrm>
            <a:off x="4802907" y="1877020"/>
            <a:ext cx="3712890"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The Control Plane has no capability to route transfers. Negotiations complete but transfers always fail.</a:t>
            </a:r>
            <a:endParaRPr sz="900">
              <a:solidFill>
                <a:schemeClr val="dk1"/>
              </a:solidFill>
              <a:latin typeface="Calibri"/>
              <a:ea typeface="Calibri"/>
              <a:cs typeface="Calibri"/>
              <a:sym typeface="Calibri"/>
            </a:endParaRPr>
          </a:p>
        </p:txBody>
      </p:sp>
      <p:sp>
        <p:nvSpPr>
          <p:cNvPr id="779" name="Google Shape;779;p30"/>
          <p:cNvSpPr/>
          <p:nvPr/>
        </p:nvSpPr>
        <p:spPr>
          <a:xfrm>
            <a:off x="496119" y="2488778"/>
            <a:ext cx="4019922" cy="1067395"/>
          </a:xfrm>
          <a:prstGeom prst="roundRect">
            <a:avLst>
              <a:gd fmla="val 6425"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0" name="Google Shape;780;p30"/>
          <p:cNvSpPr/>
          <p:nvPr/>
        </p:nvSpPr>
        <p:spPr>
          <a:xfrm>
            <a:off x="481831" y="2488778"/>
            <a:ext cx="57150" cy="1067395"/>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1" name="Google Shape;781;p30"/>
          <p:cNvSpPr/>
          <p:nvPr/>
        </p:nvSpPr>
        <p:spPr>
          <a:xfrm>
            <a:off x="671066" y="2620863"/>
            <a:ext cx="3712890" cy="368350"/>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 Write policies referencing non-existent credential types</a:t>
            </a:r>
            <a:endParaRPr sz="1150">
              <a:solidFill>
                <a:schemeClr val="dk1"/>
              </a:solidFill>
              <a:latin typeface="Calibri"/>
              <a:ea typeface="Calibri"/>
              <a:cs typeface="Calibri"/>
              <a:sym typeface="Calibri"/>
            </a:endParaRPr>
          </a:p>
        </p:txBody>
      </p:sp>
      <p:sp>
        <p:nvSpPr>
          <p:cNvPr id="782" name="Google Shape;782;p30"/>
          <p:cNvSpPr/>
          <p:nvPr/>
        </p:nvSpPr>
        <p:spPr>
          <a:xfrm>
            <a:off x="671066" y="3056334"/>
            <a:ext cx="3712890"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Policies evaluate to false for every Consumer. Offering appears in catalog but is never negotiable.</a:t>
            </a:r>
            <a:endParaRPr sz="900">
              <a:solidFill>
                <a:schemeClr val="dk1"/>
              </a:solidFill>
              <a:latin typeface="Calibri"/>
              <a:ea typeface="Calibri"/>
              <a:cs typeface="Calibri"/>
              <a:sym typeface="Calibri"/>
            </a:endParaRPr>
          </a:p>
        </p:txBody>
      </p:sp>
      <p:sp>
        <p:nvSpPr>
          <p:cNvPr id="783" name="Google Shape;783;p30"/>
          <p:cNvSpPr/>
          <p:nvPr/>
        </p:nvSpPr>
        <p:spPr>
          <a:xfrm>
            <a:off x="4627959" y="2488778"/>
            <a:ext cx="4019922" cy="1067395"/>
          </a:xfrm>
          <a:prstGeom prst="roundRect">
            <a:avLst>
              <a:gd fmla="val 6425"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4" name="Google Shape;784;p30"/>
          <p:cNvSpPr/>
          <p:nvPr/>
        </p:nvSpPr>
        <p:spPr>
          <a:xfrm>
            <a:off x="4613672" y="2488778"/>
            <a:ext cx="57150" cy="1067395"/>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5" name="Google Shape;785;p30"/>
          <p:cNvSpPr/>
          <p:nvPr/>
        </p:nvSpPr>
        <p:spPr>
          <a:xfrm>
            <a:off x="4802907" y="2620863"/>
            <a:ext cx="3230240"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 Hardcode trust instead of using the PDC protocol stack</a:t>
            </a:r>
            <a:endParaRPr sz="1150">
              <a:solidFill>
                <a:schemeClr val="dk1"/>
              </a:solidFill>
              <a:latin typeface="Calibri"/>
              <a:ea typeface="Calibri"/>
              <a:cs typeface="Calibri"/>
              <a:sym typeface="Calibri"/>
            </a:endParaRPr>
          </a:p>
        </p:txBody>
      </p:sp>
      <p:sp>
        <p:nvSpPr>
          <p:cNvPr id="786" name="Google Shape;786;p30"/>
          <p:cNvSpPr/>
          <p:nvPr/>
        </p:nvSpPr>
        <p:spPr>
          <a:xfrm>
            <a:off x="4802907" y="2872160"/>
            <a:ext cx="3712890"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Bypasses the entire trust framework. Not interoperable. Not compliant. Not a data space.</a:t>
            </a:r>
            <a:endParaRPr sz="900">
              <a:solidFill>
                <a:schemeClr val="dk1"/>
              </a:solidFill>
              <a:latin typeface="Calibri"/>
              <a:ea typeface="Calibri"/>
              <a:cs typeface="Calibri"/>
              <a:sym typeface="Calibri"/>
            </a:endParaRPr>
          </a:p>
        </p:txBody>
      </p:sp>
      <p:sp>
        <p:nvSpPr>
          <p:cNvPr id="787" name="Google Shape;787;p30"/>
          <p:cNvSpPr/>
          <p:nvPr/>
        </p:nvSpPr>
        <p:spPr>
          <a:xfrm>
            <a:off x="496119" y="3668092"/>
            <a:ext cx="4019922" cy="1067395"/>
          </a:xfrm>
          <a:prstGeom prst="roundRect">
            <a:avLst>
              <a:gd fmla="val 6425"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8" name="Google Shape;788;p30"/>
          <p:cNvSpPr/>
          <p:nvPr/>
        </p:nvSpPr>
        <p:spPr>
          <a:xfrm>
            <a:off x="481831" y="3668092"/>
            <a:ext cx="57150" cy="1067395"/>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30"/>
          <p:cNvSpPr/>
          <p:nvPr/>
        </p:nvSpPr>
        <p:spPr>
          <a:xfrm>
            <a:off x="671066" y="3800177"/>
            <a:ext cx="2745581"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 Treat catalog as static documentation</a:t>
            </a:r>
            <a:endParaRPr sz="1150">
              <a:solidFill>
                <a:schemeClr val="dk1"/>
              </a:solidFill>
              <a:latin typeface="Calibri"/>
              <a:ea typeface="Calibri"/>
              <a:cs typeface="Calibri"/>
              <a:sym typeface="Calibri"/>
            </a:endParaRPr>
          </a:p>
        </p:txBody>
      </p:sp>
      <p:sp>
        <p:nvSpPr>
          <p:cNvPr id="790" name="Google Shape;790;p30"/>
          <p:cNvSpPr/>
          <p:nvPr/>
        </p:nvSpPr>
        <p:spPr>
          <a:xfrm>
            <a:off x="671066" y="4051474"/>
            <a:ext cx="3712890"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The catalog is a dynamic, credential-filtered view. Static approaches break the entire discovery model.</a:t>
            </a:r>
            <a:endParaRPr sz="900">
              <a:solidFill>
                <a:schemeClr val="dk1"/>
              </a:solidFill>
              <a:latin typeface="Calibri"/>
              <a:ea typeface="Calibri"/>
              <a:cs typeface="Calibri"/>
              <a:sym typeface="Calibri"/>
            </a:endParaRPr>
          </a:p>
        </p:txBody>
      </p:sp>
      <p:sp>
        <p:nvSpPr>
          <p:cNvPr id="791" name="Google Shape;791;p30"/>
          <p:cNvSpPr/>
          <p:nvPr/>
        </p:nvSpPr>
        <p:spPr>
          <a:xfrm>
            <a:off x="4627959" y="3668092"/>
            <a:ext cx="4019922" cy="1067395"/>
          </a:xfrm>
          <a:prstGeom prst="roundRect">
            <a:avLst>
              <a:gd fmla="val 6425"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2" name="Google Shape;792;p30"/>
          <p:cNvSpPr/>
          <p:nvPr/>
        </p:nvSpPr>
        <p:spPr>
          <a:xfrm>
            <a:off x="4613672" y="3668092"/>
            <a:ext cx="57150" cy="1067395"/>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3" name="Google Shape;793;p30"/>
          <p:cNvSpPr/>
          <p:nvPr/>
        </p:nvSpPr>
        <p:spPr>
          <a:xfrm>
            <a:off x="4802907" y="3800177"/>
            <a:ext cx="3712890" cy="368350"/>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 Skip governance, no Trust Framework, no credential issuance</a:t>
            </a:r>
            <a:endParaRPr sz="1150">
              <a:solidFill>
                <a:schemeClr val="dk1"/>
              </a:solidFill>
              <a:latin typeface="Calibri"/>
              <a:ea typeface="Calibri"/>
              <a:cs typeface="Calibri"/>
              <a:sym typeface="Calibri"/>
            </a:endParaRPr>
          </a:p>
        </p:txBody>
      </p:sp>
      <p:sp>
        <p:nvSpPr>
          <p:cNvPr id="794" name="Google Shape;794;p30"/>
          <p:cNvSpPr/>
          <p:nvPr/>
        </p:nvSpPr>
        <p:spPr>
          <a:xfrm>
            <a:off x="4802907" y="4235648"/>
            <a:ext cx="3712890"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Without a governance layer, no credentials can be issued and no policies can be evaluated.</a:t>
            </a:r>
            <a:endParaRPr sz="9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31"/>
          <p:cNvSpPr/>
          <p:nvPr/>
        </p:nvSpPr>
        <p:spPr>
          <a:xfrm>
            <a:off x="496119" y="629915"/>
            <a:ext cx="5088508"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DevOps &amp; Operational Practices</a:t>
            </a:r>
            <a:endParaRPr sz="2400">
              <a:solidFill>
                <a:schemeClr val="dk1"/>
              </a:solidFill>
              <a:latin typeface="Calibri"/>
              <a:ea typeface="Calibri"/>
              <a:cs typeface="Calibri"/>
              <a:sym typeface="Calibri"/>
            </a:endParaRPr>
          </a:p>
        </p:txBody>
      </p:sp>
      <p:sp>
        <p:nvSpPr>
          <p:cNvPr id="801" name="Google Shape;801;p31"/>
          <p:cNvSpPr/>
          <p:nvPr/>
        </p:nvSpPr>
        <p:spPr>
          <a:xfrm>
            <a:off x="496119" y="1265486"/>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Running a data space node in production requires the same operational rigor as any distributed system, with the added complexity of protocol conformance and trust chain integrity.</a:t>
            </a:r>
            <a:endParaRPr sz="950">
              <a:solidFill>
                <a:schemeClr val="dk1"/>
              </a:solidFill>
              <a:latin typeface="Calibri"/>
              <a:ea typeface="Calibri"/>
              <a:cs typeface="Calibri"/>
              <a:sym typeface="Calibri"/>
            </a:endParaRPr>
          </a:p>
        </p:txBody>
      </p:sp>
      <p:sp>
        <p:nvSpPr>
          <p:cNvPr id="802" name="Google Shape;802;p31"/>
          <p:cNvSpPr/>
          <p:nvPr/>
        </p:nvSpPr>
        <p:spPr>
          <a:xfrm>
            <a:off x="496119" y="1801937"/>
            <a:ext cx="2634555" cy="1846659"/>
          </a:xfrm>
          <a:prstGeom prst="roundRect">
            <a:avLst>
              <a:gd fmla="val 30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3" name="Google Shape;803;p31"/>
          <p:cNvSpPr/>
          <p:nvPr/>
        </p:nvSpPr>
        <p:spPr>
          <a:xfrm>
            <a:off x="624855" y="193067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Infrastructure</a:t>
            </a:r>
            <a:endParaRPr sz="1200">
              <a:solidFill>
                <a:schemeClr val="dk1"/>
              </a:solidFill>
              <a:latin typeface="Calibri"/>
              <a:ea typeface="Calibri"/>
              <a:cs typeface="Calibri"/>
              <a:sym typeface="Calibri"/>
            </a:endParaRPr>
          </a:p>
        </p:txBody>
      </p:sp>
      <p:sp>
        <p:nvSpPr>
          <p:cNvPr id="804" name="Google Shape;804;p31"/>
          <p:cNvSpPr/>
          <p:nvPr/>
        </p:nvSpPr>
        <p:spPr>
          <a:xfrm>
            <a:off x="624855" y="2198936"/>
            <a:ext cx="2377083" cy="1320924"/>
          </a:xfrm>
          <a:prstGeom prst="rect">
            <a:avLst/>
          </a:prstGeom>
          <a:noFill/>
          <a:ln>
            <a:noFill/>
          </a:ln>
        </p:spPr>
        <p:txBody>
          <a:bodyPr anchorCtr="0" anchor="t" bIns="0" lIns="0" spcFirstLastPara="1" rIns="0" wrap="square" tIns="0">
            <a:normAutofit/>
          </a:bodyPr>
          <a:lstStyle/>
          <a:p>
            <a:pPr indent="-342900" lvl="0" marL="342900" marR="0" rtl="0" algn="l">
              <a:lnSpc>
                <a:spcPct val="12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PostgreSQL for persistent state</a:t>
            </a:r>
            <a:endParaRPr sz="950">
              <a:solidFill>
                <a:schemeClr val="dk1"/>
              </a:solidFill>
              <a:latin typeface="Calibri"/>
              <a:ea typeface="Calibri"/>
              <a:cs typeface="Calibri"/>
              <a:sym typeface="Calibri"/>
            </a:endParaRPr>
          </a:p>
          <a:p>
            <a:pPr indent="-342900" lvl="0" marL="342900" marR="0" rtl="0" algn="l">
              <a:lnSpc>
                <a:spcPct val="12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NATS messaging for async coordination</a:t>
            </a:r>
            <a:endParaRPr sz="950">
              <a:solidFill>
                <a:schemeClr val="dk1"/>
              </a:solidFill>
              <a:latin typeface="Calibri"/>
              <a:ea typeface="Calibri"/>
              <a:cs typeface="Calibri"/>
              <a:sym typeface="Calibri"/>
            </a:endParaRPr>
          </a:p>
          <a:p>
            <a:pPr indent="-342900" lvl="0" marL="342900" marR="0" rtl="0" algn="l">
              <a:lnSpc>
                <a:spcPct val="12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Kubernetes for container orchestration</a:t>
            </a:r>
            <a:endParaRPr sz="950">
              <a:solidFill>
                <a:schemeClr val="dk1"/>
              </a:solidFill>
              <a:latin typeface="Calibri"/>
              <a:ea typeface="Calibri"/>
              <a:cs typeface="Calibri"/>
              <a:sym typeface="Calibri"/>
            </a:endParaRPr>
          </a:p>
          <a:p>
            <a:pPr indent="-342900" lvl="0" marL="342900" marR="0" rtl="0" algn="l">
              <a:lnSpc>
                <a:spcPct val="12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Secret Store for credential and key management</a:t>
            </a:r>
            <a:endParaRPr sz="950">
              <a:solidFill>
                <a:schemeClr val="dk1"/>
              </a:solidFill>
              <a:latin typeface="Calibri"/>
              <a:ea typeface="Calibri"/>
              <a:cs typeface="Calibri"/>
              <a:sym typeface="Calibri"/>
            </a:endParaRPr>
          </a:p>
        </p:txBody>
      </p:sp>
      <p:sp>
        <p:nvSpPr>
          <p:cNvPr id="805" name="Google Shape;805;p31"/>
          <p:cNvSpPr/>
          <p:nvPr/>
        </p:nvSpPr>
        <p:spPr>
          <a:xfrm>
            <a:off x="3254648" y="1801937"/>
            <a:ext cx="2634630" cy="1846659"/>
          </a:xfrm>
          <a:prstGeom prst="roundRect">
            <a:avLst>
              <a:gd fmla="val 30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p31"/>
          <p:cNvSpPr/>
          <p:nvPr/>
        </p:nvSpPr>
        <p:spPr>
          <a:xfrm>
            <a:off x="3383384" y="193067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Deployment</a:t>
            </a:r>
            <a:endParaRPr sz="1200">
              <a:solidFill>
                <a:schemeClr val="dk1"/>
              </a:solidFill>
              <a:latin typeface="Calibri"/>
              <a:ea typeface="Calibri"/>
              <a:cs typeface="Calibri"/>
              <a:sym typeface="Calibri"/>
            </a:endParaRPr>
          </a:p>
        </p:txBody>
      </p:sp>
      <p:sp>
        <p:nvSpPr>
          <p:cNvPr id="807" name="Google Shape;807;p31"/>
          <p:cNvSpPr/>
          <p:nvPr/>
        </p:nvSpPr>
        <p:spPr>
          <a:xfrm>
            <a:off x="3383384" y="2198936"/>
            <a:ext cx="2377157" cy="1277541"/>
          </a:xfrm>
          <a:prstGeom prst="rect">
            <a:avLst/>
          </a:prstGeom>
          <a:noFill/>
          <a:ln>
            <a:noFill/>
          </a:ln>
        </p:spPr>
        <p:txBody>
          <a:bodyPr anchorCtr="0" anchor="t" bIns="0" lIns="0" spcFirstLastPara="1" rIns="0" wrap="square" tIns="0">
            <a:normAutofit/>
          </a:bodyPr>
          <a:lstStyle/>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Config-based isolation between tenants</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Single deployment serving all tenant contexts</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Shared Identity Provider across participants</a:t>
            </a:r>
            <a:endParaRPr sz="950">
              <a:solidFill>
                <a:schemeClr val="dk1"/>
              </a:solidFill>
              <a:latin typeface="Calibri"/>
              <a:ea typeface="Calibri"/>
              <a:cs typeface="Calibri"/>
              <a:sym typeface="Calibri"/>
            </a:endParaRPr>
          </a:p>
        </p:txBody>
      </p:sp>
      <p:sp>
        <p:nvSpPr>
          <p:cNvPr id="808" name="Google Shape;808;p31"/>
          <p:cNvSpPr/>
          <p:nvPr/>
        </p:nvSpPr>
        <p:spPr>
          <a:xfrm>
            <a:off x="6013252" y="1801937"/>
            <a:ext cx="2634555" cy="1846659"/>
          </a:xfrm>
          <a:prstGeom prst="roundRect">
            <a:avLst>
              <a:gd fmla="val 30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9" name="Google Shape;809;p31"/>
          <p:cNvSpPr/>
          <p:nvPr/>
        </p:nvSpPr>
        <p:spPr>
          <a:xfrm>
            <a:off x="6141988" y="193067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Observability</a:t>
            </a:r>
            <a:endParaRPr sz="1200">
              <a:solidFill>
                <a:schemeClr val="dk1"/>
              </a:solidFill>
              <a:latin typeface="Calibri"/>
              <a:ea typeface="Calibri"/>
              <a:cs typeface="Calibri"/>
              <a:sym typeface="Calibri"/>
            </a:endParaRPr>
          </a:p>
        </p:txBody>
      </p:sp>
      <p:sp>
        <p:nvSpPr>
          <p:cNvPr id="810" name="Google Shape;810;p31"/>
          <p:cNvSpPr/>
          <p:nvPr/>
        </p:nvSpPr>
        <p:spPr>
          <a:xfrm>
            <a:off x="6141988" y="2198936"/>
            <a:ext cx="2377083" cy="1320924"/>
          </a:xfrm>
          <a:prstGeom prst="rect">
            <a:avLst/>
          </a:prstGeom>
          <a:noFill/>
          <a:ln>
            <a:noFill/>
          </a:ln>
        </p:spPr>
        <p:txBody>
          <a:bodyPr anchorCtr="0" anchor="t" bIns="0" lIns="0" spcFirstLastPara="1" rIns="0" wrap="square" tIns="0">
            <a:normAutofit/>
          </a:bodyPr>
          <a:lstStyle/>
          <a:p>
            <a:pPr indent="-342900" lvl="0" marL="342900" marR="0" rtl="0" algn="l">
              <a:lnSpc>
                <a:spcPct val="12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Health &amp; Readiness APIs for liveness checks</a:t>
            </a:r>
            <a:endParaRPr sz="950">
              <a:solidFill>
                <a:schemeClr val="dk1"/>
              </a:solidFill>
              <a:latin typeface="Calibri"/>
              <a:ea typeface="Calibri"/>
              <a:cs typeface="Calibri"/>
              <a:sym typeface="Calibri"/>
            </a:endParaRPr>
          </a:p>
          <a:p>
            <a:pPr indent="-342900" lvl="0" marL="342900" marR="0" rtl="0" algn="l">
              <a:lnSpc>
                <a:spcPct val="12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Prometheus metrics for monitoring</a:t>
            </a:r>
            <a:endParaRPr sz="950">
              <a:solidFill>
                <a:schemeClr val="dk1"/>
              </a:solidFill>
              <a:latin typeface="Calibri"/>
              <a:ea typeface="Calibri"/>
              <a:cs typeface="Calibri"/>
              <a:sym typeface="Calibri"/>
            </a:endParaRPr>
          </a:p>
          <a:p>
            <a:pPr indent="-342900" lvl="0" marL="342900" marR="0" rtl="0" algn="l">
              <a:lnSpc>
                <a:spcPct val="12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Log aggregation and alerting pipelines</a:t>
            </a:r>
            <a:endParaRPr sz="950">
              <a:solidFill>
                <a:schemeClr val="dk1"/>
              </a:solidFill>
              <a:latin typeface="Calibri"/>
              <a:ea typeface="Calibri"/>
              <a:cs typeface="Calibri"/>
              <a:sym typeface="Calibri"/>
            </a:endParaRPr>
          </a:p>
          <a:p>
            <a:pPr indent="-342900" lvl="0" marL="342900" marR="0" rtl="0" algn="l">
              <a:lnSpc>
                <a:spcPct val="12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Connector Observability API for protocol-level tracing</a:t>
            </a:r>
            <a:endParaRPr sz="950">
              <a:solidFill>
                <a:schemeClr val="dk1"/>
              </a:solidFill>
              <a:latin typeface="Calibri"/>
              <a:ea typeface="Calibri"/>
              <a:cs typeface="Calibri"/>
              <a:sym typeface="Calibri"/>
            </a:endParaRPr>
          </a:p>
        </p:txBody>
      </p:sp>
      <p:sp>
        <p:nvSpPr>
          <p:cNvPr id="811" name="Google Shape;811;p31"/>
          <p:cNvSpPr/>
          <p:nvPr/>
        </p:nvSpPr>
        <p:spPr>
          <a:xfrm>
            <a:off x="496119" y="3788122"/>
            <a:ext cx="8151763" cy="725463"/>
          </a:xfrm>
          <a:prstGeom prst="roundRect">
            <a:avLst>
              <a:gd fmla="val 788" name="adj"/>
            </a:avLst>
          </a:prstGeom>
          <a:solidFill>
            <a:srgbClr val="B6FC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812" name="Google Shape;812;p31"/>
          <p:cNvPicPr preferRelativeResize="0"/>
          <p:nvPr/>
        </p:nvPicPr>
        <p:blipFill rotWithShape="1">
          <a:blip r:embed="rId3">
            <a:alphaModFix/>
          </a:blip>
          <a:srcRect b="0" l="0" r="0" t="0"/>
          <a:stretch/>
        </p:blipFill>
        <p:spPr>
          <a:xfrm>
            <a:off x="620092" y="3972669"/>
            <a:ext cx="155004" cy="123974"/>
          </a:xfrm>
          <a:prstGeom prst="rect">
            <a:avLst/>
          </a:prstGeom>
          <a:noFill/>
          <a:ln>
            <a:noFill/>
          </a:ln>
        </p:spPr>
      </p:pic>
      <p:sp>
        <p:nvSpPr>
          <p:cNvPr id="813" name="Google Shape;813;p31"/>
          <p:cNvSpPr/>
          <p:nvPr/>
        </p:nvSpPr>
        <p:spPr>
          <a:xfrm>
            <a:off x="899071" y="3943052"/>
            <a:ext cx="762483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b="1" lang="en-US" sz="950">
                <a:solidFill>
                  <a:srgbClr val="000000"/>
                </a:solidFill>
                <a:latin typeface="Roboto"/>
                <a:ea typeface="Roboto"/>
                <a:cs typeface="Roboto"/>
                <a:sym typeface="Roboto"/>
              </a:rPr>
              <a:t>Core Principle:</a:t>
            </a:r>
            <a:r>
              <a:rPr lang="en-US" sz="950">
                <a:solidFill>
                  <a:srgbClr val="000000"/>
                </a:solidFill>
                <a:latin typeface="Roboto"/>
                <a:ea typeface="Roboto"/>
                <a:cs typeface="Roboto"/>
                <a:sym typeface="Roboto"/>
              </a:rPr>
              <a:t> For file/JSON sharing over HTTP, the only custom code is a minimal Data Plane. Invest heavily in configuration, not reimplementation of the Building Blocks.</a:t>
            </a:r>
            <a:endParaRPr sz="95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32"/>
          <p:cNvSpPr/>
          <p:nvPr/>
        </p:nvSpPr>
        <p:spPr>
          <a:xfrm>
            <a:off x="496119" y="523726"/>
            <a:ext cx="4119935"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The Implementation Toolkit</a:t>
            </a:r>
            <a:endParaRPr sz="2300">
              <a:solidFill>
                <a:schemeClr val="dk1"/>
              </a:solidFill>
              <a:latin typeface="Calibri"/>
              <a:ea typeface="Calibri"/>
              <a:cs typeface="Calibri"/>
              <a:sym typeface="Calibri"/>
            </a:endParaRPr>
          </a:p>
        </p:txBody>
      </p:sp>
      <p:sp>
        <p:nvSpPr>
          <p:cNvPr id="820" name="Google Shape;820;p32"/>
          <p:cNvSpPr/>
          <p:nvPr/>
        </p:nvSpPr>
        <p:spPr>
          <a:xfrm>
            <a:off x="496119" y="1115764"/>
            <a:ext cx="8151763"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You don't need to build the ecosystem from scratch. These building blocks, platforms, and frameworks form the production-ready foundation for any Prometheus-X data space implementation.</a:t>
            </a:r>
            <a:endParaRPr sz="900">
              <a:solidFill>
                <a:schemeClr val="dk1"/>
              </a:solidFill>
              <a:latin typeface="Calibri"/>
              <a:ea typeface="Calibri"/>
              <a:cs typeface="Calibri"/>
              <a:sym typeface="Calibri"/>
            </a:endParaRPr>
          </a:p>
        </p:txBody>
      </p:sp>
      <p:pic>
        <p:nvPicPr>
          <p:cNvPr descr="preencoded.png" id="821" name="Google Shape;821;p32"/>
          <p:cNvPicPr preferRelativeResize="0"/>
          <p:nvPr/>
        </p:nvPicPr>
        <p:blipFill rotWithShape="1">
          <a:blip r:embed="rId3">
            <a:alphaModFix/>
          </a:blip>
          <a:srcRect b="0" l="0" r="0" t="0"/>
          <a:stretch/>
        </p:blipFill>
        <p:spPr>
          <a:xfrm>
            <a:off x="496119" y="1609427"/>
            <a:ext cx="1445791" cy="893564"/>
          </a:xfrm>
          <a:prstGeom prst="rect">
            <a:avLst/>
          </a:prstGeom>
          <a:noFill/>
          <a:ln>
            <a:noFill/>
          </a:ln>
        </p:spPr>
      </p:pic>
      <p:sp>
        <p:nvSpPr>
          <p:cNvPr id="822" name="Google Shape;822;p32"/>
          <p:cNvSpPr/>
          <p:nvPr/>
        </p:nvSpPr>
        <p:spPr>
          <a:xfrm>
            <a:off x="496119" y="2642890"/>
            <a:ext cx="2056581"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Prometheus-X open source stack</a:t>
            </a:r>
            <a:endParaRPr sz="1150">
              <a:solidFill>
                <a:schemeClr val="dk1"/>
              </a:solidFill>
              <a:latin typeface="Calibri"/>
              <a:ea typeface="Calibri"/>
              <a:cs typeface="Calibri"/>
              <a:sym typeface="Calibri"/>
            </a:endParaRPr>
          </a:p>
        </p:txBody>
      </p:sp>
      <p:sp>
        <p:nvSpPr>
          <p:cNvPr id="823" name="Google Shape;823;p32"/>
          <p:cNvSpPr/>
          <p:nvPr/>
        </p:nvSpPr>
        <p:spPr>
          <a:xfrm>
            <a:off x="496119" y="2894186"/>
            <a:ext cx="2623989" cy="735509"/>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Catalogue, Contract Service, Consent Service: the three core Building Blocks that handle discovery, negotiation, and consent. Open source, protocol-conformant, production-ready.</a:t>
            </a:r>
            <a:endParaRPr sz="900">
              <a:solidFill>
                <a:schemeClr val="dk1"/>
              </a:solidFill>
              <a:latin typeface="Calibri"/>
              <a:ea typeface="Calibri"/>
              <a:cs typeface="Calibri"/>
              <a:sym typeface="Calibri"/>
            </a:endParaRPr>
          </a:p>
        </p:txBody>
      </p:sp>
      <p:pic>
        <p:nvPicPr>
          <p:cNvPr descr="preencoded.png" id="824" name="Google Shape;824;p32"/>
          <p:cNvPicPr preferRelativeResize="0"/>
          <p:nvPr/>
        </p:nvPicPr>
        <p:blipFill rotWithShape="1">
          <a:blip r:embed="rId4">
            <a:alphaModFix/>
          </a:blip>
          <a:srcRect b="0" l="0" r="0" t="0"/>
          <a:stretch/>
        </p:blipFill>
        <p:spPr>
          <a:xfrm>
            <a:off x="3260006" y="1609427"/>
            <a:ext cx="1445791" cy="893564"/>
          </a:xfrm>
          <a:prstGeom prst="rect">
            <a:avLst/>
          </a:prstGeom>
          <a:noFill/>
          <a:ln>
            <a:noFill/>
          </a:ln>
        </p:spPr>
      </p:pic>
      <p:sp>
        <p:nvSpPr>
          <p:cNvPr id="825" name="Google Shape;825;p32"/>
          <p:cNvSpPr/>
          <p:nvPr/>
        </p:nvSpPr>
        <p:spPr>
          <a:xfrm>
            <a:off x="3260006" y="2642890"/>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VisionsTrust</a:t>
            </a:r>
            <a:endParaRPr sz="1150">
              <a:solidFill>
                <a:schemeClr val="dk1"/>
              </a:solidFill>
              <a:latin typeface="Calibri"/>
              <a:ea typeface="Calibri"/>
              <a:cs typeface="Calibri"/>
              <a:sym typeface="Calibri"/>
            </a:endParaRPr>
          </a:p>
        </p:txBody>
      </p:sp>
      <p:sp>
        <p:nvSpPr>
          <p:cNvPr id="826" name="Google Shape;826;p32"/>
          <p:cNvSpPr/>
          <p:nvPr/>
        </p:nvSpPr>
        <p:spPr>
          <a:xfrm>
            <a:off x="3260006" y="2894186"/>
            <a:ext cx="2623989" cy="735509"/>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SaaS reference implementation: onboarding, discovery, negotiation, and exchange. Use it as your production environment or as a learning reference for your own deployment.</a:t>
            </a:r>
            <a:endParaRPr sz="900">
              <a:solidFill>
                <a:schemeClr val="dk1"/>
              </a:solidFill>
              <a:latin typeface="Calibri"/>
              <a:ea typeface="Calibri"/>
              <a:cs typeface="Calibri"/>
              <a:sym typeface="Calibri"/>
            </a:endParaRPr>
          </a:p>
        </p:txBody>
      </p:sp>
      <p:pic>
        <p:nvPicPr>
          <p:cNvPr descr="preencoded.png" id="827" name="Google Shape;827;p32"/>
          <p:cNvPicPr preferRelativeResize="0"/>
          <p:nvPr/>
        </p:nvPicPr>
        <p:blipFill rotWithShape="1">
          <a:blip r:embed="rId5">
            <a:alphaModFix/>
          </a:blip>
          <a:srcRect b="0" l="0" r="0" t="0"/>
          <a:stretch/>
        </p:blipFill>
        <p:spPr>
          <a:xfrm>
            <a:off x="6023893" y="1609427"/>
            <a:ext cx="1445791" cy="893564"/>
          </a:xfrm>
          <a:prstGeom prst="rect">
            <a:avLst/>
          </a:prstGeom>
          <a:noFill/>
          <a:ln>
            <a:noFill/>
          </a:ln>
        </p:spPr>
      </p:pic>
      <p:sp>
        <p:nvSpPr>
          <p:cNvPr id="828" name="Google Shape;828;p32"/>
          <p:cNvSpPr/>
          <p:nvPr/>
        </p:nvSpPr>
        <p:spPr>
          <a:xfrm>
            <a:off x="6023893" y="2642890"/>
            <a:ext cx="1788393"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PDC Operational Platform</a:t>
            </a:r>
            <a:endParaRPr sz="1150">
              <a:solidFill>
                <a:schemeClr val="dk1"/>
              </a:solidFill>
              <a:latin typeface="Calibri"/>
              <a:ea typeface="Calibri"/>
              <a:cs typeface="Calibri"/>
              <a:sym typeface="Calibri"/>
            </a:endParaRPr>
          </a:p>
        </p:txBody>
      </p:sp>
      <p:sp>
        <p:nvSpPr>
          <p:cNvPr id="829" name="Google Shape;829;p32"/>
          <p:cNvSpPr/>
          <p:nvPr/>
        </p:nvSpPr>
        <p:spPr>
          <a:xfrm>
            <a:off x="6023893" y="2894186"/>
            <a:ext cx="2623989" cy="735509"/>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Full operational platform: catalog management, governance tooling, compliance (DPP, CSRD, AI Act), and exchange monitoring. Connects via PDC to HTTP/REST, file storage, and cloud services.</a:t>
            </a:r>
            <a:endParaRPr sz="900">
              <a:solidFill>
                <a:schemeClr val="dk1"/>
              </a:solidFill>
              <a:latin typeface="Calibri"/>
              <a:ea typeface="Calibri"/>
              <a:cs typeface="Calibri"/>
              <a:sym typeface="Calibri"/>
            </a:endParaRPr>
          </a:p>
        </p:txBody>
      </p:sp>
      <p:sp>
        <p:nvSpPr>
          <p:cNvPr id="830" name="Google Shape;830;p32"/>
          <p:cNvSpPr/>
          <p:nvPr/>
        </p:nvSpPr>
        <p:spPr>
          <a:xfrm>
            <a:off x="496119" y="3755603"/>
            <a:ext cx="2642592" cy="864171"/>
          </a:xfrm>
          <a:prstGeom prst="roundRect">
            <a:avLst>
              <a:gd fmla="val 66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1" name="Google Shape;831;p32"/>
          <p:cNvSpPr/>
          <p:nvPr/>
        </p:nvSpPr>
        <p:spPr>
          <a:xfrm>
            <a:off x="618679" y="3878163"/>
            <a:ext cx="1700733"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Interoperable Ecosystem</a:t>
            </a:r>
            <a:endParaRPr sz="1150">
              <a:solidFill>
                <a:schemeClr val="dk1"/>
              </a:solidFill>
              <a:latin typeface="Calibri"/>
              <a:ea typeface="Calibri"/>
              <a:cs typeface="Calibri"/>
              <a:sym typeface="Calibri"/>
            </a:endParaRPr>
          </a:p>
        </p:txBody>
      </p:sp>
      <p:sp>
        <p:nvSpPr>
          <p:cNvPr id="832" name="Google Shape;832;p32"/>
          <p:cNvSpPr/>
          <p:nvPr/>
        </p:nvSpPr>
        <p:spPr>
          <a:xfrm>
            <a:off x="618679" y="4129460"/>
            <a:ext cx="2397472"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EDC (Go, Java, Rust, .NET), SIMPL, FIWARE stacks</a:t>
            </a:r>
            <a:endParaRPr sz="900">
              <a:solidFill>
                <a:schemeClr val="dk1"/>
              </a:solidFill>
              <a:latin typeface="Calibri"/>
              <a:ea typeface="Calibri"/>
              <a:cs typeface="Calibri"/>
              <a:sym typeface="Calibri"/>
            </a:endParaRPr>
          </a:p>
        </p:txBody>
      </p:sp>
      <p:sp>
        <p:nvSpPr>
          <p:cNvPr id="833" name="Google Shape;833;p32"/>
          <p:cNvSpPr/>
          <p:nvPr/>
        </p:nvSpPr>
        <p:spPr>
          <a:xfrm>
            <a:off x="3250629" y="3755603"/>
            <a:ext cx="2642667" cy="864171"/>
          </a:xfrm>
          <a:prstGeom prst="roundRect">
            <a:avLst>
              <a:gd fmla="val 66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4" name="Google Shape;834;p32"/>
          <p:cNvSpPr/>
          <p:nvPr/>
        </p:nvSpPr>
        <p:spPr>
          <a:xfrm>
            <a:off x="3373189" y="3878163"/>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Trust Frameworks</a:t>
            </a:r>
            <a:endParaRPr sz="1150">
              <a:solidFill>
                <a:schemeClr val="dk1"/>
              </a:solidFill>
              <a:latin typeface="Calibri"/>
              <a:ea typeface="Calibri"/>
              <a:cs typeface="Calibri"/>
              <a:sym typeface="Calibri"/>
            </a:endParaRPr>
          </a:p>
        </p:txBody>
      </p:sp>
      <p:sp>
        <p:nvSpPr>
          <p:cNvPr id="835" name="Google Shape;835;p32"/>
          <p:cNvSpPr/>
          <p:nvPr/>
        </p:nvSpPr>
        <p:spPr>
          <a:xfrm>
            <a:off x="3373189" y="4129460"/>
            <a:ext cx="2397547"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Gaia-X, EBSI, DSSC: decentralized identity &amp; trust anchors</a:t>
            </a:r>
            <a:endParaRPr sz="900">
              <a:solidFill>
                <a:schemeClr val="dk1"/>
              </a:solidFill>
              <a:latin typeface="Calibri"/>
              <a:ea typeface="Calibri"/>
              <a:cs typeface="Calibri"/>
              <a:sym typeface="Calibri"/>
            </a:endParaRPr>
          </a:p>
        </p:txBody>
      </p:sp>
      <p:sp>
        <p:nvSpPr>
          <p:cNvPr id="836" name="Google Shape;836;p32"/>
          <p:cNvSpPr/>
          <p:nvPr/>
        </p:nvSpPr>
        <p:spPr>
          <a:xfrm>
            <a:off x="6005215" y="3755603"/>
            <a:ext cx="2642592" cy="864171"/>
          </a:xfrm>
          <a:prstGeom prst="roundRect">
            <a:avLst>
              <a:gd fmla="val 66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7" name="Google Shape;837;p32"/>
          <p:cNvSpPr/>
          <p:nvPr/>
        </p:nvSpPr>
        <p:spPr>
          <a:xfrm>
            <a:off x="6127775" y="3878163"/>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Learning Resources</a:t>
            </a:r>
            <a:endParaRPr sz="1150">
              <a:solidFill>
                <a:schemeClr val="dk1"/>
              </a:solidFill>
              <a:latin typeface="Calibri"/>
              <a:ea typeface="Calibri"/>
              <a:cs typeface="Calibri"/>
              <a:sym typeface="Calibri"/>
            </a:endParaRPr>
          </a:p>
        </p:txBody>
      </p:sp>
      <p:sp>
        <p:nvSpPr>
          <p:cNvPr id="838" name="Google Shape;838;p32"/>
          <p:cNvSpPr/>
          <p:nvPr/>
        </p:nvSpPr>
        <p:spPr>
          <a:xfrm>
            <a:off x="6127775" y="4129460"/>
            <a:ext cx="2397472"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prometheus-x.org: concepts, BBs, integration guides</a:t>
            </a:r>
            <a:endParaRPr sz="9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33"/>
          <p:cNvSpPr/>
          <p:nvPr/>
        </p:nvSpPr>
        <p:spPr>
          <a:xfrm>
            <a:off x="496119" y="454149"/>
            <a:ext cx="5404693" cy="31008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950"/>
              <a:buFont typeface="Righteous"/>
              <a:buNone/>
            </a:pPr>
            <a:r>
              <a:rPr lang="en-US" sz="1950">
                <a:solidFill>
                  <a:srgbClr val="01122E"/>
                </a:solidFill>
                <a:latin typeface="Righteous"/>
                <a:ea typeface="Righteous"/>
                <a:cs typeface="Righteous"/>
                <a:sym typeface="Righteous"/>
              </a:rPr>
              <a:t>Apply This to Your Implementation Context</a:t>
            </a:r>
            <a:endParaRPr sz="1950">
              <a:solidFill>
                <a:schemeClr val="dk1"/>
              </a:solidFill>
              <a:latin typeface="Calibri"/>
              <a:ea typeface="Calibri"/>
              <a:cs typeface="Calibri"/>
              <a:sym typeface="Calibri"/>
            </a:endParaRPr>
          </a:p>
        </p:txBody>
      </p:sp>
      <p:sp>
        <p:nvSpPr>
          <p:cNvPr id="845" name="Google Shape;845;p33"/>
          <p:cNvSpPr/>
          <p:nvPr/>
        </p:nvSpPr>
        <p:spPr>
          <a:xfrm>
            <a:off x="496119" y="922958"/>
            <a:ext cx="8608963" cy="1428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1122E"/>
              </a:buClr>
              <a:buSzPts val="750"/>
              <a:buFont typeface="Roboto"/>
              <a:buNone/>
            </a:pPr>
            <a:r>
              <a:rPr i="1" lang="en-US" sz="750">
                <a:solidFill>
                  <a:srgbClr val="01122E"/>
                </a:solidFill>
                <a:latin typeface="Roboto"/>
                <a:ea typeface="Roboto"/>
                <a:cs typeface="Roboto"/>
                <a:sym typeface="Roboto"/>
              </a:rPr>
              <a:t>Before writing code or configuring infrastructure, answer these five questions. They define the complete scope of your data space implementation, and the order in which to tackle it.</a:t>
            </a:r>
            <a:endParaRPr sz="750">
              <a:solidFill>
                <a:schemeClr val="dk1"/>
              </a:solidFill>
              <a:latin typeface="Calibri"/>
              <a:ea typeface="Calibri"/>
              <a:cs typeface="Calibri"/>
              <a:sym typeface="Calibri"/>
            </a:endParaRPr>
          </a:p>
        </p:txBody>
      </p:sp>
      <p:sp>
        <p:nvSpPr>
          <p:cNvPr id="846" name="Google Shape;846;p33"/>
          <p:cNvSpPr/>
          <p:nvPr/>
        </p:nvSpPr>
        <p:spPr>
          <a:xfrm>
            <a:off x="496119" y="1155129"/>
            <a:ext cx="8151763" cy="715342"/>
          </a:xfrm>
          <a:prstGeom prst="roundRect">
            <a:avLst>
              <a:gd fmla="val 799"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7" name="Google Shape;847;p33"/>
          <p:cNvSpPr/>
          <p:nvPr/>
        </p:nvSpPr>
        <p:spPr>
          <a:xfrm>
            <a:off x="510406" y="1169417"/>
            <a:ext cx="396925" cy="686767"/>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8" name="Google Shape;848;p33"/>
          <p:cNvSpPr/>
          <p:nvPr/>
        </p:nvSpPr>
        <p:spPr>
          <a:xfrm>
            <a:off x="632073" y="1419746"/>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1</a:t>
            </a:r>
            <a:endParaRPr sz="1150">
              <a:solidFill>
                <a:schemeClr val="dk1"/>
              </a:solidFill>
              <a:latin typeface="Calibri"/>
              <a:ea typeface="Calibri"/>
              <a:cs typeface="Calibri"/>
              <a:sym typeface="Calibri"/>
            </a:endParaRPr>
          </a:p>
        </p:txBody>
      </p:sp>
      <p:sp>
        <p:nvSpPr>
          <p:cNvPr id="849" name="Google Shape;849;p33"/>
          <p:cNvSpPr/>
          <p:nvPr/>
        </p:nvSpPr>
        <p:spPr>
          <a:xfrm>
            <a:off x="986656" y="1268611"/>
            <a:ext cx="2168203" cy="15500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950"/>
              <a:buFont typeface="Righteous"/>
              <a:buNone/>
            </a:pPr>
            <a:r>
              <a:rPr lang="en-US" sz="950">
                <a:solidFill>
                  <a:srgbClr val="01122E"/>
                </a:solidFill>
                <a:latin typeface="Righteous"/>
                <a:ea typeface="Righteous"/>
                <a:cs typeface="Righteous"/>
                <a:sym typeface="Righteous"/>
              </a:rPr>
              <a:t>What data do you share or consume?</a:t>
            </a:r>
            <a:endParaRPr sz="950">
              <a:solidFill>
                <a:schemeClr val="dk1"/>
              </a:solidFill>
              <a:latin typeface="Calibri"/>
              <a:ea typeface="Calibri"/>
              <a:cs typeface="Calibri"/>
              <a:sym typeface="Calibri"/>
            </a:endParaRPr>
          </a:p>
        </p:txBody>
      </p:sp>
      <p:sp>
        <p:nvSpPr>
          <p:cNvPr id="850" name="Google Shape;850;p33"/>
          <p:cNvSpPr/>
          <p:nvPr/>
        </p:nvSpPr>
        <p:spPr>
          <a:xfrm>
            <a:off x="986656" y="1471240"/>
            <a:ext cx="7547744" cy="285750"/>
          </a:xfrm>
          <a:prstGeom prst="rect">
            <a:avLst/>
          </a:prstGeom>
          <a:noFill/>
          <a:ln>
            <a:noFill/>
          </a:ln>
        </p:spPr>
        <p:txBody>
          <a:bodyPr anchorCtr="0" anchor="t" bIns="0" lIns="0" spcFirstLastPara="1" rIns="0" wrap="square" tIns="0">
            <a:normAutofit/>
          </a:bodyPr>
          <a:lstStyle/>
          <a:p>
            <a:pPr indent="0" lvl="0" marL="0" marR="0" rtl="0" algn="l">
              <a:lnSpc>
                <a:spcPct val="120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Define your Assets: metadata structure, DataAddress configuration, and Data Plane endpoint. This determines your resource registration and offer structure in the Catalogue.</a:t>
            </a:r>
            <a:endParaRPr sz="750">
              <a:solidFill>
                <a:schemeClr val="dk1"/>
              </a:solidFill>
              <a:latin typeface="Calibri"/>
              <a:ea typeface="Calibri"/>
              <a:cs typeface="Calibri"/>
              <a:sym typeface="Calibri"/>
            </a:endParaRPr>
          </a:p>
        </p:txBody>
      </p:sp>
      <p:sp>
        <p:nvSpPr>
          <p:cNvPr id="851" name="Google Shape;851;p33"/>
          <p:cNvSpPr/>
          <p:nvPr/>
        </p:nvSpPr>
        <p:spPr>
          <a:xfrm>
            <a:off x="496119" y="1949797"/>
            <a:ext cx="8151763" cy="715342"/>
          </a:xfrm>
          <a:prstGeom prst="roundRect">
            <a:avLst>
              <a:gd fmla="val 799"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2" name="Google Shape;852;p33"/>
          <p:cNvSpPr/>
          <p:nvPr/>
        </p:nvSpPr>
        <p:spPr>
          <a:xfrm>
            <a:off x="510406" y="1964085"/>
            <a:ext cx="396925" cy="686767"/>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3" name="Google Shape;853;p33"/>
          <p:cNvSpPr/>
          <p:nvPr/>
        </p:nvSpPr>
        <p:spPr>
          <a:xfrm>
            <a:off x="632073" y="2214414"/>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2</a:t>
            </a:r>
            <a:endParaRPr sz="1150">
              <a:solidFill>
                <a:schemeClr val="dk1"/>
              </a:solidFill>
              <a:latin typeface="Calibri"/>
              <a:ea typeface="Calibri"/>
              <a:cs typeface="Calibri"/>
              <a:sym typeface="Calibri"/>
            </a:endParaRPr>
          </a:p>
        </p:txBody>
      </p:sp>
      <p:sp>
        <p:nvSpPr>
          <p:cNvPr id="854" name="Google Shape;854;p33"/>
          <p:cNvSpPr/>
          <p:nvPr/>
        </p:nvSpPr>
        <p:spPr>
          <a:xfrm>
            <a:off x="986656" y="2063279"/>
            <a:ext cx="1702222" cy="15500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950"/>
              <a:buFont typeface="Righteous"/>
              <a:buNone/>
            </a:pPr>
            <a:r>
              <a:rPr lang="en-US" sz="950">
                <a:solidFill>
                  <a:srgbClr val="01122E"/>
                </a:solidFill>
                <a:latin typeface="Righteous"/>
                <a:ea typeface="Righteous"/>
                <a:cs typeface="Righteous"/>
                <a:sym typeface="Righteous"/>
              </a:rPr>
              <a:t>What policies govern access?</a:t>
            </a:r>
            <a:endParaRPr sz="950">
              <a:solidFill>
                <a:schemeClr val="dk1"/>
              </a:solidFill>
              <a:latin typeface="Calibri"/>
              <a:ea typeface="Calibri"/>
              <a:cs typeface="Calibri"/>
              <a:sym typeface="Calibri"/>
            </a:endParaRPr>
          </a:p>
        </p:txBody>
      </p:sp>
      <p:sp>
        <p:nvSpPr>
          <p:cNvPr id="855" name="Google Shape;855;p33"/>
          <p:cNvSpPr/>
          <p:nvPr/>
        </p:nvSpPr>
        <p:spPr>
          <a:xfrm>
            <a:off x="986656" y="2265908"/>
            <a:ext cx="7547744" cy="285750"/>
          </a:xfrm>
          <a:prstGeom prst="rect">
            <a:avLst/>
          </a:prstGeom>
          <a:noFill/>
          <a:ln>
            <a:noFill/>
          </a:ln>
        </p:spPr>
        <p:txBody>
          <a:bodyPr anchorCtr="0" anchor="t" bIns="0" lIns="0" spcFirstLastPara="1" rIns="0" wrap="square" tIns="0">
            <a:normAutofit/>
          </a:bodyPr>
          <a:lstStyle/>
          <a:p>
            <a:pPr indent="0" lvl="0" marL="0" marR="0" rtl="0" algn="l">
              <a:lnSpc>
                <a:spcPct val="120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Identify required credential types, ODRL rule structures, and which of the five policy levels apply. This determines what your Identity Hub must store and what your Trust Framework must issue.</a:t>
            </a:r>
            <a:endParaRPr sz="750">
              <a:solidFill>
                <a:schemeClr val="dk1"/>
              </a:solidFill>
              <a:latin typeface="Calibri"/>
              <a:ea typeface="Calibri"/>
              <a:cs typeface="Calibri"/>
              <a:sym typeface="Calibri"/>
            </a:endParaRPr>
          </a:p>
        </p:txBody>
      </p:sp>
      <p:sp>
        <p:nvSpPr>
          <p:cNvPr id="856" name="Google Shape;856;p33"/>
          <p:cNvSpPr/>
          <p:nvPr/>
        </p:nvSpPr>
        <p:spPr>
          <a:xfrm>
            <a:off x="496119" y="2744465"/>
            <a:ext cx="8151763" cy="595387"/>
          </a:xfrm>
          <a:prstGeom prst="roundRect">
            <a:avLst>
              <a:gd fmla="val 960"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7" name="Google Shape;857;p33"/>
          <p:cNvSpPr/>
          <p:nvPr/>
        </p:nvSpPr>
        <p:spPr>
          <a:xfrm>
            <a:off x="510406" y="2758753"/>
            <a:ext cx="396925" cy="566812"/>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8" name="Google Shape;858;p33"/>
          <p:cNvSpPr/>
          <p:nvPr/>
        </p:nvSpPr>
        <p:spPr>
          <a:xfrm>
            <a:off x="632073" y="2949104"/>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3</a:t>
            </a:r>
            <a:endParaRPr sz="1150">
              <a:solidFill>
                <a:schemeClr val="dk1"/>
              </a:solidFill>
              <a:latin typeface="Calibri"/>
              <a:ea typeface="Calibri"/>
              <a:cs typeface="Calibri"/>
              <a:sym typeface="Calibri"/>
            </a:endParaRPr>
          </a:p>
        </p:txBody>
      </p:sp>
      <p:sp>
        <p:nvSpPr>
          <p:cNvPr id="859" name="Google Shape;859;p33"/>
          <p:cNvSpPr/>
          <p:nvPr/>
        </p:nvSpPr>
        <p:spPr>
          <a:xfrm>
            <a:off x="986656" y="2857946"/>
            <a:ext cx="1786012" cy="15500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950"/>
              <a:buFont typeface="Righteous"/>
              <a:buNone/>
            </a:pPr>
            <a:r>
              <a:rPr lang="en-US" sz="950">
                <a:solidFill>
                  <a:srgbClr val="01122E"/>
                </a:solidFill>
                <a:latin typeface="Righteous"/>
                <a:ea typeface="Righteous"/>
                <a:cs typeface="Righteous"/>
                <a:sym typeface="Righteous"/>
              </a:rPr>
              <a:t>What Data Plane do you need?</a:t>
            </a:r>
            <a:endParaRPr sz="950">
              <a:solidFill>
                <a:schemeClr val="dk1"/>
              </a:solidFill>
              <a:latin typeface="Calibri"/>
              <a:ea typeface="Calibri"/>
              <a:cs typeface="Calibri"/>
              <a:sym typeface="Calibri"/>
            </a:endParaRPr>
          </a:p>
        </p:txBody>
      </p:sp>
      <p:sp>
        <p:nvSpPr>
          <p:cNvPr id="860" name="Google Shape;860;p33"/>
          <p:cNvSpPr/>
          <p:nvPr/>
        </p:nvSpPr>
        <p:spPr>
          <a:xfrm>
            <a:off x="986656" y="3060576"/>
            <a:ext cx="7547744" cy="1428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Choose the transfer pattern (Pull/Push/Stream), wire protocol, and integration approach. For most HTTP/JSON scenarios, minimal custom code is needed.</a:t>
            </a:r>
            <a:endParaRPr sz="750">
              <a:solidFill>
                <a:schemeClr val="dk1"/>
              </a:solidFill>
              <a:latin typeface="Calibri"/>
              <a:ea typeface="Calibri"/>
              <a:cs typeface="Calibri"/>
              <a:sym typeface="Calibri"/>
            </a:endParaRPr>
          </a:p>
        </p:txBody>
      </p:sp>
      <p:sp>
        <p:nvSpPr>
          <p:cNvPr id="861" name="Google Shape;861;p33"/>
          <p:cNvSpPr/>
          <p:nvPr/>
        </p:nvSpPr>
        <p:spPr>
          <a:xfrm>
            <a:off x="496119" y="3419177"/>
            <a:ext cx="8151763" cy="595387"/>
          </a:xfrm>
          <a:prstGeom prst="roundRect">
            <a:avLst>
              <a:gd fmla="val 960"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2" name="Google Shape;862;p33"/>
          <p:cNvSpPr/>
          <p:nvPr/>
        </p:nvSpPr>
        <p:spPr>
          <a:xfrm>
            <a:off x="510406" y="3433465"/>
            <a:ext cx="396925" cy="566812"/>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3" name="Google Shape;863;p33"/>
          <p:cNvSpPr/>
          <p:nvPr/>
        </p:nvSpPr>
        <p:spPr>
          <a:xfrm>
            <a:off x="632073" y="3623816"/>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4</a:t>
            </a:r>
            <a:endParaRPr sz="1150">
              <a:solidFill>
                <a:schemeClr val="dk1"/>
              </a:solidFill>
              <a:latin typeface="Calibri"/>
              <a:ea typeface="Calibri"/>
              <a:cs typeface="Calibri"/>
              <a:sym typeface="Calibri"/>
            </a:endParaRPr>
          </a:p>
        </p:txBody>
      </p:sp>
      <p:sp>
        <p:nvSpPr>
          <p:cNvPr id="864" name="Google Shape;864;p33"/>
          <p:cNvSpPr/>
          <p:nvPr/>
        </p:nvSpPr>
        <p:spPr>
          <a:xfrm>
            <a:off x="986656" y="3532659"/>
            <a:ext cx="1833860" cy="15500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950"/>
              <a:buFont typeface="Righteous"/>
              <a:buNone/>
            </a:pPr>
            <a:r>
              <a:rPr lang="en-US" sz="950">
                <a:solidFill>
                  <a:srgbClr val="01122E"/>
                </a:solidFill>
                <a:latin typeface="Righteous"/>
                <a:ea typeface="Righteous"/>
                <a:cs typeface="Righteous"/>
                <a:sym typeface="Righteous"/>
              </a:rPr>
              <a:t>What Trust Framework applies?</a:t>
            </a:r>
            <a:endParaRPr sz="950">
              <a:solidFill>
                <a:schemeClr val="dk1"/>
              </a:solidFill>
              <a:latin typeface="Calibri"/>
              <a:ea typeface="Calibri"/>
              <a:cs typeface="Calibri"/>
              <a:sym typeface="Calibri"/>
            </a:endParaRPr>
          </a:p>
        </p:txBody>
      </p:sp>
      <p:sp>
        <p:nvSpPr>
          <p:cNvPr id="865" name="Google Shape;865;p33"/>
          <p:cNvSpPr/>
          <p:nvPr/>
        </p:nvSpPr>
        <p:spPr>
          <a:xfrm>
            <a:off x="986656" y="3735288"/>
            <a:ext cx="7547744" cy="1428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Identify the applicable governance framework (DGA, sector-specific), the Issuer Service for your credential types, and the onboarding process for participants.</a:t>
            </a:r>
            <a:endParaRPr sz="750">
              <a:solidFill>
                <a:schemeClr val="dk1"/>
              </a:solidFill>
              <a:latin typeface="Calibri"/>
              <a:ea typeface="Calibri"/>
              <a:cs typeface="Calibri"/>
              <a:sym typeface="Calibri"/>
            </a:endParaRPr>
          </a:p>
        </p:txBody>
      </p:sp>
      <p:sp>
        <p:nvSpPr>
          <p:cNvPr id="866" name="Google Shape;866;p33"/>
          <p:cNvSpPr/>
          <p:nvPr/>
        </p:nvSpPr>
        <p:spPr>
          <a:xfrm>
            <a:off x="496119" y="4093890"/>
            <a:ext cx="8151763" cy="595387"/>
          </a:xfrm>
          <a:prstGeom prst="roundRect">
            <a:avLst>
              <a:gd fmla="val 960"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7" name="Google Shape;867;p33"/>
          <p:cNvSpPr/>
          <p:nvPr/>
        </p:nvSpPr>
        <p:spPr>
          <a:xfrm>
            <a:off x="510406" y="4108177"/>
            <a:ext cx="396925" cy="566812"/>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8" name="Google Shape;868;p33"/>
          <p:cNvSpPr/>
          <p:nvPr/>
        </p:nvSpPr>
        <p:spPr>
          <a:xfrm>
            <a:off x="632073" y="4298528"/>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5</a:t>
            </a:r>
            <a:endParaRPr sz="1150">
              <a:solidFill>
                <a:schemeClr val="dk1"/>
              </a:solidFill>
              <a:latin typeface="Calibri"/>
              <a:ea typeface="Calibri"/>
              <a:cs typeface="Calibri"/>
              <a:sym typeface="Calibri"/>
            </a:endParaRPr>
          </a:p>
        </p:txBody>
      </p:sp>
      <p:sp>
        <p:nvSpPr>
          <p:cNvPr id="869" name="Google Shape;869;p33"/>
          <p:cNvSpPr/>
          <p:nvPr/>
        </p:nvSpPr>
        <p:spPr>
          <a:xfrm>
            <a:off x="986656" y="4207371"/>
            <a:ext cx="1875904" cy="15500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950"/>
              <a:buFont typeface="Righteous"/>
              <a:buNone/>
            </a:pPr>
            <a:r>
              <a:rPr lang="en-US" sz="950">
                <a:solidFill>
                  <a:srgbClr val="01122E"/>
                </a:solidFill>
                <a:latin typeface="Righteous"/>
                <a:ea typeface="Righteous"/>
                <a:cs typeface="Righteous"/>
                <a:sym typeface="Righteous"/>
              </a:rPr>
              <a:t>What is your deployment model?</a:t>
            </a:r>
            <a:endParaRPr sz="950">
              <a:solidFill>
                <a:schemeClr val="dk1"/>
              </a:solidFill>
              <a:latin typeface="Calibri"/>
              <a:ea typeface="Calibri"/>
              <a:cs typeface="Calibri"/>
              <a:sym typeface="Calibri"/>
            </a:endParaRPr>
          </a:p>
        </p:txBody>
      </p:sp>
      <p:sp>
        <p:nvSpPr>
          <p:cNvPr id="870" name="Google Shape;870;p33"/>
          <p:cNvSpPr/>
          <p:nvPr/>
        </p:nvSpPr>
        <p:spPr>
          <a:xfrm>
            <a:off x="986656" y="4410001"/>
            <a:ext cx="7547744" cy="1428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Single-tenant or multi-tenant? What infrastructure (Kubernetes, cloud, on-prem)? How will you handle observability, secret management, and operational runbooks?</a:t>
            </a:r>
            <a:endParaRPr sz="75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34"/>
          <p:cNvSpPr/>
          <p:nvPr/>
        </p:nvSpPr>
        <p:spPr>
          <a:xfrm>
            <a:off x="496119" y="443731"/>
            <a:ext cx="1681535" cy="217736"/>
          </a:xfrm>
          <a:prstGeom prst="roundRect">
            <a:avLst>
              <a:gd fmla="val 2625"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7" name="Google Shape;877;p34"/>
          <p:cNvSpPr/>
          <p:nvPr/>
        </p:nvSpPr>
        <p:spPr>
          <a:xfrm>
            <a:off x="566812" y="479078"/>
            <a:ext cx="1997348" cy="147042"/>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EDGE-SKILLS DEVELOPER TRAINING</a:t>
            </a:r>
            <a:endParaRPr sz="700">
              <a:solidFill>
                <a:schemeClr val="dk1"/>
              </a:solidFill>
              <a:latin typeface="Calibri"/>
              <a:ea typeface="Calibri"/>
              <a:cs typeface="Calibri"/>
              <a:sym typeface="Calibri"/>
            </a:endParaRPr>
          </a:p>
        </p:txBody>
      </p:sp>
      <p:sp>
        <p:nvSpPr>
          <p:cNvPr id="878" name="Google Shape;878;p34"/>
          <p:cNvSpPr/>
          <p:nvPr/>
        </p:nvSpPr>
        <p:spPr>
          <a:xfrm>
            <a:off x="2236515" y="438969"/>
            <a:ext cx="1562993" cy="227261"/>
          </a:xfrm>
          <a:prstGeom prst="roundRect">
            <a:avLst>
              <a:gd fmla="val 2515" name="adj"/>
            </a:avLst>
          </a:prstGeom>
          <a:noFill/>
          <a:ln cap="flat" cmpd="sng" w="9525">
            <a:solidFill>
              <a:srgbClr val="01122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9" name="Google Shape;879;p34"/>
          <p:cNvSpPr/>
          <p:nvPr/>
        </p:nvSpPr>
        <p:spPr>
          <a:xfrm>
            <a:off x="2311971" y="479078"/>
            <a:ext cx="1869281" cy="147042"/>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PROMETHEUS-X · VISIONSTRUST</a:t>
            </a:r>
            <a:endParaRPr sz="700">
              <a:solidFill>
                <a:schemeClr val="dk1"/>
              </a:solidFill>
              <a:latin typeface="Calibri"/>
              <a:ea typeface="Calibri"/>
              <a:cs typeface="Calibri"/>
              <a:sym typeface="Calibri"/>
            </a:endParaRPr>
          </a:p>
        </p:txBody>
      </p:sp>
      <p:sp>
        <p:nvSpPr>
          <p:cNvPr id="880" name="Google Shape;880;p34"/>
          <p:cNvSpPr/>
          <p:nvPr/>
        </p:nvSpPr>
        <p:spPr>
          <a:xfrm>
            <a:off x="496119" y="710952"/>
            <a:ext cx="5143723"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What to Remember as a Developer</a:t>
            </a:r>
            <a:endParaRPr sz="2300">
              <a:solidFill>
                <a:schemeClr val="dk1"/>
              </a:solidFill>
              <a:latin typeface="Calibri"/>
              <a:ea typeface="Calibri"/>
              <a:cs typeface="Calibri"/>
              <a:sym typeface="Calibri"/>
            </a:endParaRPr>
          </a:p>
        </p:txBody>
      </p:sp>
      <p:sp>
        <p:nvSpPr>
          <p:cNvPr id="881" name="Google Shape;881;p34"/>
          <p:cNvSpPr/>
          <p:nvPr/>
        </p:nvSpPr>
        <p:spPr>
          <a:xfrm>
            <a:off x="496119" y="1247031"/>
            <a:ext cx="265137" cy="265137"/>
          </a:xfrm>
          <a:prstGeom prst="roundRect">
            <a:avLst>
              <a:gd fmla="val 2155"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2" name="Google Shape;882;p34"/>
          <p:cNvSpPr/>
          <p:nvPr/>
        </p:nvSpPr>
        <p:spPr>
          <a:xfrm>
            <a:off x="540283" y="1269095"/>
            <a:ext cx="176733" cy="2209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350"/>
              <a:buFont typeface="Righteous"/>
              <a:buNone/>
            </a:pPr>
            <a:r>
              <a:rPr lang="en-US" sz="1350">
                <a:solidFill>
                  <a:srgbClr val="01122E"/>
                </a:solidFill>
                <a:latin typeface="Righteous"/>
                <a:ea typeface="Righteous"/>
                <a:cs typeface="Righteous"/>
                <a:sym typeface="Righteous"/>
              </a:rPr>
              <a:t>1</a:t>
            </a:r>
            <a:endParaRPr sz="1350">
              <a:solidFill>
                <a:schemeClr val="dk1"/>
              </a:solidFill>
              <a:latin typeface="Calibri"/>
              <a:ea typeface="Calibri"/>
              <a:cs typeface="Calibri"/>
              <a:sym typeface="Calibri"/>
            </a:endParaRPr>
          </a:p>
        </p:txBody>
      </p:sp>
      <p:sp>
        <p:nvSpPr>
          <p:cNvPr id="883" name="Google Shape;883;p34"/>
          <p:cNvSpPr/>
          <p:nvPr/>
        </p:nvSpPr>
        <p:spPr>
          <a:xfrm>
            <a:off x="873175" y="1287512"/>
            <a:ext cx="3365302"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Protocol-driven ecosystems, not monolithic apps</a:t>
            </a:r>
            <a:endParaRPr sz="1150">
              <a:solidFill>
                <a:schemeClr val="dk1"/>
              </a:solidFill>
              <a:latin typeface="Calibri"/>
              <a:ea typeface="Calibri"/>
              <a:cs typeface="Calibri"/>
              <a:sym typeface="Calibri"/>
            </a:endParaRPr>
          </a:p>
        </p:txBody>
      </p:sp>
      <p:sp>
        <p:nvSpPr>
          <p:cNvPr id="884" name="Google Shape;884;p34"/>
          <p:cNvSpPr/>
          <p:nvPr/>
        </p:nvSpPr>
        <p:spPr>
          <a:xfrm>
            <a:off x="873175" y="1538808"/>
            <a:ext cx="7774707"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The Prometheus-X open source stack handles protocol conformance for you. Think in terms of building block configuration and consent-driven flows from day one.</a:t>
            </a:r>
            <a:endParaRPr sz="900">
              <a:solidFill>
                <a:schemeClr val="dk1"/>
              </a:solidFill>
              <a:latin typeface="Calibri"/>
              <a:ea typeface="Calibri"/>
              <a:cs typeface="Calibri"/>
              <a:sym typeface="Calibri"/>
            </a:endParaRPr>
          </a:p>
        </p:txBody>
      </p:sp>
      <p:sp>
        <p:nvSpPr>
          <p:cNvPr id="885" name="Google Shape;885;p34"/>
          <p:cNvSpPr/>
          <p:nvPr/>
        </p:nvSpPr>
        <p:spPr>
          <a:xfrm>
            <a:off x="496119" y="1946523"/>
            <a:ext cx="265137" cy="265137"/>
          </a:xfrm>
          <a:prstGeom prst="roundRect">
            <a:avLst>
              <a:gd fmla="val 2155"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6" name="Google Shape;886;p34"/>
          <p:cNvSpPr/>
          <p:nvPr/>
        </p:nvSpPr>
        <p:spPr>
          <a:xfrm>
            <a:off x="540283" y="1968587"/>
            <a:ext cx="176733" cy="2209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350"/>
              <a:buFont typeface="Righteous"/>
              <a:buNone/>
            </a:pPr>
            <a:r>
              <a:rPr lang="en-US" sz="1350">
                <a:solidFill>
                  <a:srgbClr val="01122E"/>
                </a:solidFill>
                <a:latin typeface="Righteous"/>
                <a:ea typeface="Righteous"/>
                <a:cs typeface="Righteous"/>
                <a:sym typeface="Righteous"/>
              </a:rPr>
              <a:t>2</a:t>
            </a:r>
            <a:endParaRPr sz="1350">
              <a:solidFill>
                <a:schemeClr val="dk1"/>
              </a:solidFill>
              <a:latin typeface="Calibri"/>
              <a:ea typeface="Calibri"/>
              <a:cs typeface="Calibri"/>
              <a:sym typeface="Calibri"/>
            </a:endParaRPr>
          </a:p>
        </p:txBody>
      </p:sp>
      <p:sp>
        <p:nvSpPr>
          <p:cNvPr id="887" name="Google Shape;887;p34"/>
          <p:cNvSpPr/>
          <p:nvPr/>
        </p:nvSpPr>
        <p:spPr>
          <a:xfrm>
            <a:off x="873175" y="1987004"/>
            <a:ext cx="3051944"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Trust via Verifiable Credentials, not API keys</a:t>
            </a:r>
            <a:endParaRPr sz="1150">
              <a:solidFill>
                <a:schemeClr val="dk1"/>
              </a:solidFill>
              <a:latin typeface="Calibri"/>
              <a:ea typeface="Calibri"/>
              <a:cs typeface="Calibri"/>
              <a:sym typeface="Calibri"/>
            </a:endParaRPr>
          </a:p>
        </p:txBody>
      </p:sp>
      <p:sp>
        <p:nvSpPr>
          <p:cNvPr id="888" name="Google Shape;888;p34"/>
          <p:cNvSpPr/>
          <p:nvPr/>
        </p:nvSpPr>
        <p:spPr>
          <a:xfrm>
            <a:off x="873175" y="2238301"/>
            <a:ext cx="7774707"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Identity Hub stores and presents credentials → ODRL policy evaluates them at runtime. This is the trust model, not OAuth, not JWT, not API keys.</a:t>
            </a:r>
            <a:endParaRPr sz="900">
              <a:solidFill>
                <a:schemeClr val="dk1"/>
              </a:solidFill>
              <a:latin typeface="Calibri"/>
              <a:ea typeface="Calibri"/>
              <a:cs typeface="Calibri"/>
              <a:sym typeface="Calibri"/>
            </a:endParaRPr>
          </a:p>
        </p:txBody>
      </p:sp>
      <p:sp>
        <p:nvSpPr>
          <p:cNvPr id="889" name="Google Shape;889;p34"/>
          <p:cNvSpPr/>
          <p:nvPr/>
        </p:nvSpPr>
        <p:spPr>
          <a:xfrm>
            <a:off x="496119" y="2646015"/>
            <a:ext cx="265137" cy="265137"/>
          </a:xfrm>
          <a:prstGeom prst="roundRect">
            <a:avLst>
              <a:gd fmla="val 2155"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0" name="Google Shape;890;p34"/>
          <p:cNvSpPr/>
          <p:nvPr/>
        </p:nvSpPr>
        <p:spPr>
          <a:xfrm>
            <a:off x="540283" y="2668079"/>
            <a:ext cx="176733" cy="2209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350"/>
              <a:buFont typeface="Righteous"/>
              <a:buNone/>
            </a:pPr>
            <a:r>
              <a:rPr lang="en-US" sz="1350">
                <a:solidFill>
                  <a:srgbClr val="01122E"/>
                </a:solidFill>
                <a:latin typeface="Righteous"/>
                <a:ea typeface="Righteous"/>
                <a:cs typeface="Righteous"/>
                <a:sym typeface="Righteous"/>
              </a:rPr>
              <a:t>3</a:t>
            </a:r>
            <a:endParaRPr sz="1350">
              <a:solidFill>
                <a:schemeClr val="dk1"/>
              </a:solidFill>
              <a:latin typeface="Calibri"/>
              <a:ea typeface="Calibri"/>
              <a:cs typeface="Calibri"/>
              <a:sym typeface="Calibri"/>
            </a:endParaRPr>
          </a:p>
        </p:txBody>
      </p:sp>
      <p:sp>
        <p:nvSpPr>
          <p:cNvPr id="891" name="Google Shape;891;p34"/>
          <p:cNvSpPr/>
          <p:nvPr/>
        </p:nvSpPr>
        <p:spPr>
          <a:xfrm>
            <a:off x="873175" y="2686496"/>
            <a:ext cx="268597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Connector = brain, Data Plane = muscle</a:t>
            </a:r>
            <a:endParaRPr sz="1150">
              <a:solidFill>
                <a:schemeClr val="dk1"/>
              </a:solidFill>
              <a:latin typeface="Calibri"/>
              <a:ea typeface="Calibri"/>
              <a:cs typeface="Calibri"/>
              <a:sym typeface="Calibri"/>
            </a:endParaRPr>
          </a:p>
        </p:txBody>
      </p:sp>
      <p:sp>
        <p:nvSpPr>
          <p:cNvPr id="892" name="Google Shape;892;p34"/>
          <p:cNvSpPr/>
          <p:nvPr/>
        </p:nvSpPr>
        <p:spPr>
          <a:xfrm>
            <a:off x="873175" y="2937793"/>
            <a:ext cx="7774707"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Never mix trust decisions and data movement. The Connector governs; the Data Plane serves. This separation is fundamental.</a:t>
            </a:r>
            <a:endParaRPr sz="900">
              <a:solidFill>
                <a:schemeClr val="dk1"/>
              </a:solidFill>
              <a:latin typeface="Calibri"/>
              <a:ea typeface="Calibri"/>
              <a:cs typeface="Calibri"/>
              <a:sym typeface="Calibri"/>
            </a:endParaRPr>
          </a:p>
        </p:txBody>
      </p:sp>
      <p:sp>
        <p:nvSpPr>
          <p:cNvPr id="893" name="Google Shape;893;p34"/>
          <p:cNvSpPr/>
          <p:nvPr/>
        </p:nvSpPr>
        <p:spPr>
          <a:xfrm>
            <a:off x="496119" y="3345507"/>
            <a:ext cx="265137" cy="265137"/>
          </a:xfrm>
          <a:prstGeom prst="roundRect">
            <a:avLst>
              <a:gd fmla="val 2155"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4" name="Google Shape;894;p34"/>
          <p:cNvSpPr/>
          <p:nvPr/>
        </p:nvSpPr>
        <p:spPr>
          <a:xfrm>
            <a:off x="540283" y="3367571"/>
            <a:ext cx="176733" cy="2209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350"/>
              <a:buFont typeface="Righteous"/>
              <a:buNone/>
            </a:pPr>
            <a:r>
              <a:rPr lang="en-US" sz="1350">
                <a:solidFill>
                  <a:srgbClr val="01122E"/>
                </a:solidFill>
                <a:latin typeface="Righteous"/>
                <a:ea typeface="Righteous"/>
                <a:cs typeface="Righteous"/>
                <a:sym typeface="Righteous"/>
              </a:rPr>
              <a:t>4</a:t>
            </a:r>
            <a:endParaRPr sz="1350">
              <a:solidFill>
                <a:schemeClr val="dk1"/>
              </a:solidFill>
              <a:latin typeface="Calibri"/>
              <a:ea typeface="Calibri"/>
              <a:cs typeface="Calibri"/>
              <a:sym typeface="Calibri"/>
            </a:endParaRPr>
          </a:p>
        </p:txBody>
      </p:sp>
      <p:sp>
        <p:nvSpPr>
          <p:cNvPr id="895" name="Google Shape;895;p34"/>
          <p:cNvSpPr/>
          <p:nvPr/>
        </p:nvSpPr>
        <p:spPr>
          <a:xfrm>
            <a:off x="873175" y="3385989"/>
            <a:ext cx="2190601"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Configuration over custom code</a:t>
            </a:r>
            <a:endParaRPr sz="1150">
              <a:solidFill>
                <a:schemeClr val="dk1"/>
              </a:solidFill>
              <a:latin typeface="Calibri"/>
              <a:ea typeface="Calibri"/>
              <a:cs typeface="Calibri"/>
              <a:sym typeface="Calibri"/>
            </a:endParaRPr>
          </a:p>
        </p:txBody>
      </p:sp>
      <p:sp>
        <p:nvSpPr>
          <p:cNvPr id="896" name="Google Shape;896;p34"/>
          <p:cNvSpPr/>
          <p:nvPr/>
        </p:nvSpPr>
        <p:spPr>
          <a:xfrm>
            <a:off x="873175" y="3637285"/>
            <a:ext cx="7774707"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The Prometheus-X open source stack handles 90% of the implementation. Your job is to configure them correctly, not to reimplement them.</a:t>
            </a:r>
            <a:endParaRPr sz="900">
              <a:solidFill>
                <a:schemeClr val="dk1"/>
              </a:solidFill>
              <a:latin typeface="Calibri"/>
              <a:ea typeface="Calibri"/>
              <a:cs typeface="Calibri"/>
              <a:sym typeface="Calibri"/>
            </a:endParaRPr>
          </a:p>
        </p:txBody>
      </p:sp>
      <p:sp>
        <p:nvSpPr>
          <p:cNvPr id="897" name="Google Shape;897;p34"/>
          <p:cNvSpPr/>
          <p:nvPr/>
        </p:nvSpPr>
        <p:spPr>
          <a:xfrm>
            <a:off x="496119" y="4045000"/>
            <a:ext cx="265137" cy="265137"/>
          </a:xfrm>
          <a:prstGeom prst="roundRect">
            <a:avLst>
              <a:gd fmla="val 2155"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8" name="Google Shape;898;p34"/>
          <p:cNvSpPr/>
          <p:nvPr/>
        </p:nvSpPr>
        <p:spPr>
          <a:xfrm>
            <a:off x="540283" y="4067063"/>
            <a:ext cx="176733" cy="2209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350"/>
              <a:buFont typeface="Righteous"/>
              <a:buNone/>
            </a:pPr>
            <a:r>
              <a:rPr lang="en-US" sz="1350">
                <a:solidFill>
                  <a:srgbClr val="01122E"/>
                </a:solidFill>
                <a:latin typeface="Righteous"/>
                <a:ea typeface="Righteous"/>
                <a:cs typeface="Righteous"/>
                <a:sym typeface="Righteous"/>
              </a:rPr>
              <a:t>5</a:t>
            </a:r>
            <a:endParaRPr sz="1350">
              <a:solidFill>
                <a:schemeClr val="dk1"/>
              </a:solidFill>
              <a:latin typeface="Calibri"/>
              <a:ea typeface="Calibri"/>
              <a:cs typeface="Calibri"/>
              <a:sym typeface="Calibri"/>
            </a:endParaRPr>
          </a:p>
        </p:txBody>
      </p:sp>
      <p:sp>
        <p:nvSpPr>
          <p:cNvPr id="899" name="Google Shape;899;p34"/>
          <p:cNvSpPr/>
          <p:nvPr/>
        </p:nvSpPr>
        <p:spPr>
          <a:xfrm>
            <a:off x="873175" y="4085481"/>
            <a:ext cx="3596283"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Validate end-to-end, not component-by-component</a:t>
            </a:r>
            <a:endParaRPr sz="1150">
              <a:solidFill>
                <a:schemeClr val="dk1"/>
              </a:solidFill>
              <a:latin typeface="Calibri"/>
              <a:ea typeface="Calibri"/>
              <a:cs typeface="Calibri"/>
              <a:sym typeface="Calibri"/>
            </a:endParaRPr>
          </a:p>
        </p:txBody>
      </p:sp>
      <p:sp>
        <p:nvSpPr>
          <p:cNvPr id="900" name="Google Shape;900;p34"/>
          <p:cNvSpPr/>
          <p:nvPr/>
        </p:nvSpPr>
        <p:spPr>
          <a:xfrm>
            <a:off x="873175" y="4336777"/>
            <a:ext cx="7774707"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The full chain (membership, discovery, negotiation, agreement, execution, audit) must work together. A component that passes unit tests but breaks the chain is not a success.</a:t>
            </a:r>
            <a:endParaRPr sz="9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4"/>
          <p:cNvSpPr/>
          <p:nvPr/>
        </p:nvSpPr>
        <p:spPr>
          <a:xfrm>
            <a:off x="488379" y="344314"/>
            <a:ext cx="4859387" cy="36247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250"/>
              <a:buFont typeface="Righteous"/>
              <a:buNone/>
            </a:pPr>
            <a:r>
              <a:rPr lang="en-US" sz="2250">
                <a:solidFill>
                  <a:srgbClr val="01122E"/>
                </a:solidFill>
                <a:latin typeface="Righteous"/>
                <a:ea typeface="Righteous"/>
                <a:cs typeface="Righteous"/>
                <a:sym typeface="Righteous"/>
              </a:rPr>
              <a:t>Why This Matters for Developers</a:t>
            </a:r>
            <a:endParaRPr sz="2250">
              <a:solidFill>
                <a:schemeClr val="dk1"/>
              </a:solidFill>
              <a:latin typeface="Calibri"/>
              <a:ea typeface="Calibri"/>
              <a:cs typeface="Calibri"/>
              <a:sym typeface="Calibri"/>
            </a:endParaRPr>
          </a:p>
        </p:txBody>
      </p:sp>
      <p:sp>
        <p:nvSpPr>
          <p:cNvPr id="157" name="Google Shape;157;p4"/>
          <p:cNvSpPr/>
          <p:nvPr/>
        </p:nvSpPr>
        <p:spPr>
          <a:xfrm>
            <a:off x="488379" y="923702"/>
            <a:ext cx="8167241" cy="359122"/>
          </a:xfrm>
          <a:prstGeom prst="rect">
            <a:avLst/>
          </a:prstGeom>
          <a:noFill/>
          <a:ln>
            <a:noFill/>
          </a:ln>
        </p:spPr>
        <p:txBody>
          <a:bodyPr anchorCtr="0" anchor="t" bIns="0" lIns="0" spcFirstLastPara="1" rIns="0" wrap="square" tIns="0">
            <a:normAutofit/>
          </a:bodyPr>
          <a:lstStyle/>
          <a:p>
            <a:pPr indent="0" lvl="0" marL="0" marR="0" rtl="0" algn="l">
              <a:lnSpc>
                <a:spcPct val="129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The shift from traditional application development to data space implementation is fundamental, not cosmetic. Every assumption about how auth, data routing, and integration work must be re-examined.</a:t>
            </a:r>
            <a:endParaRPr sz="900">
              <a:solidFill>
                <a:schemeClr val="dk1"/>
              </a:solidFill>
              <a:latin typeface="Calibri"/>
              <a:ea typeface="Calibri"/>
              <a:cs typeface="Calibri"/>
              <a:sym typeface="Calibri"/>
            </a:endParaRPr>
          </a:p>
        </p:txBody>
      </p:sp>
      <p:sp>
        <p:nvSpPr>
          <p:cNvPr id="158" name="Google Shape;158;p4"/>
          <p:cNvSpPr/>
          <p:nvPr/>
        </p:nvSpPr>
        <p:spPr>
          <a:xfrm>
            <a:off x="488379" y="1404863"/>
            <a:ext cx="8167241" cy="667271"/>
          </a:xfrm>
          <a:prstGeom prst="roundRect">
            <a:avLst>
              <a:gd fmla="val 856"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4"/>
          <p:cNvSpPr/>
          <p:nvPr/>
        </p:nvSpPr>
        <p:spPr>
          <a:xfrm>
            <a:off x="493142" y="1409626"/>
            <a:ext cx="4078858" cy="657746"/>
          </a:xfrm>
          <a:prstGeom prst="roundRect">
            <a:avLst>
              <a:gd fmla="val 869"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4"/>
          <p:cNvSpPr/>
          <p:nvPr/>
        </p:nvSpPr>
        <p:spPr>
          <a:xfrm>
            <a:off x="609079" y="1525563"/>
            <a:ext cx="1450032"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Traditional</a:t>
            </a:r>
            <a:endParaRPr sz="1100">
              <a:solidFill>
                <a:schemeClr val="dk1"/>
              </a:solidFill>
              <a:latin typeface="Calibri"/>
              <a:ea typeface="Calibri"/>
              <a:cs typeface="Calibri"/>
              <a:sym typeface="Calibri"/>
            </a:endParaRPr>
          </a:p>
        </p:txBody>
      </p:sp>
      <p:sp>
        <p:nvSpPr>
          <p:cNvPr id="161" name="Google Shape;161;p4"/>
          <p:cNvSpPr/>
          <p:nvPr/>
        </p:nvSpPr>
        <p:spPr>
          <a:xfrm>
            <a:off x="609079" y="1771873"/>
            <a:ext cx="3846984" cy="179561"/>
          </a:xfrm>
          <a:prstGeom prst="rect">
            <a:avLst/>
          </a:prstGeom>
          <a:noFill/>
          <a:ln>
            <a:noFill/>
          </a:ln>
        </p:spPr>
        <p:txBody>
          <a:bodyPr anchorCtr="0" anchor="t" bIns="0" lIns="0" spcFirstLastPara="1" rIns="0" wrap="square" tIns="0">
            <a:noAutofit/>
          </a:bodyPr>
          <a:lstStyle/>
          <a:p>
            <a:pPr indent="0" lvl="0" marL="0" marR="0" rtl="0" algn="l">
              <a:lnSpc>
                <a:spcPct val="129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Single monolithic application with tightly coupled components</a:t>
            </a:r>
            <a:endParaRPr sz="900">
              <a:solidFill>
                <a:schemeClr val="dk1"/>
              </a:solidFill>
              <a:latin typeface="Calibri"/>
              <a:ea typeface="Calibri"/>
              <a:cs typeface="Calibri"/>
              <a:sym typeface="Calibri"/>
            </a:endParaRPr>
          </a:p>
        </p:txBody>
      </p:sp>
      <p:sp>
        <p:nvSpPr>
          <p:cNvPr id="162" name="Google Shape;162;p4"/>
          <p:cNvSpPr/>
          <p:nvPr/>
        </p:nvSpPr>
        <p:spPr>
          <a:xfrm>
            <a:off x="4572000" y="1409626"/>
            <a:ext cx="4078858" cy="657746"/>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4"/>
          <p:cNvSpPr/>
          <p:nvPr/>
        </p:nvSpPr>
        <p:spPr>
          <a:xfrm>
            <a:off x="4572000" y="1409626"/>
            <a:ext cx="14288" cy="657746"/>
          </a:xfrm>
          <a:prstGeom prst="roundRect">
            <a:avLst>
              <a:gd fmla="val 39999" name="adj"/>
            </a:avLst>
          </a:prstGeom>
          <a:solidFill>
            <a:srgbClr val="B3C6E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4"/>
          <p:cNvSpPr/>
          <p:nvPr/>
        </p:nvSpPr>
        <p:spPr>
          <a:xfrm>
            <a:off x="4687937" y="1525563"/>
            <a:ext cx="1450032"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Data Space</a:t>
            </a:r>
            <a:endParaRPr sz="1100">
              <a:solidFill>
                <a:schemeClr val="dk1"/>
              </a:solidFill>
              <a:latin typeface="Calibri"/>
              <a:ea typeface="Calibri"/>
              <a:cs typeface="Calibri"/>
              <a:sym typeface="Calibri"/>
            </a:endParaRPr>
          </a:p>
        </p:txBody>
      </p:sp>
      <p:sp>
        <p:nvSpPr>
          <p:cNvPr id="165" name="Google Shape;165;p4"/>
          <p:cNvSpPr/>
          <p:nvPr/>
        </p:nvSpPr>
        <p:spPr>
          <a:xfrm>
            <a:off x="4687937" y="1771873"/>
            <a:ext cx="3846984" cy="179561"/>
          </a:xfrm>
          <a:prstGeom prst="rect">
            <a:avLst/>
          </a:prstGeom>
          <a:noFill/>
          <a:ln>
            <a:noFill/>
          </a:ln>
        </p:spPr>
        <p:txBody>
          <a:bodyPr anchorCtr="0" anchor="t" bIns="0" lIns="0" spcFirstLastPara="1" rIns="0" wrap="square" tIns="0">
            <a:noAutofit/>
          </a:bodyPr>
          <a:lstStyle/>
          <a:p>
            <a:pPr indent="0" lvl="0" marL="0" marR="0" rtl="0" algn="l">
              <a:lnSpc>
                <a:spcPct val="129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Decentralized protocol ecosystem</a:t>
            </a:r>
            <a:r>
              <a:rPr lang="en-US" sz="900">
                <a:solidFill>
                  <a:srgbClr val="01122E"/>
                </a:solidFill>
                <a:latin typeface="Roboto"/>
                <a:ea typeface="Roboto"/>
                <a:cs typeface="Roboto"/>
                <a:sym typeface="Roboto"/>
              </a:rPr>
              <a:t> where each participant is sovereign</a:t>
            </a:r>
            <a:endParaRPr sz="900">
              <a:solidFill>
                <a:schemeClr val="dk1"/>
              </a:solidFill>
              <a:latin typeface="Calibri"/>
              <a:ea typeface="Calibri"/>
              <a:cs typeface="Calibri"/>
              <a:sym typeface="Calibri"/>
            </a:endParaRPr>
          </a:p>
        </p:txBody>
      </p:sp>
      <p:sp>
        <p:nvSpPr>
          <p:cNvPr id="166" name="Google Shape;166;p4"/>
          <p:cNvSpPr/>
          <p:nvPr/>
        </p:nvSpPr>
        <p:spPr>
          <a:xfrm>
            <a:off x="488379" y="2194173"/>
            <a:ext cx="8167241" cy="667271"/>
          </a:xfrm>
          <a:prstGeom prst="roundRect">
            <a:avLst>
              <a:gd fmla="val 856"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4"/>
          <p:cNvSpPr/>
          <p:nvPr/>
        </p:nvSpPr>
        <p:spPr>
          <a:xfrm>
            <a:off x="493142" y="2198936"/>
            <a:ext cx="4078858" cy="657746"/>
          </a:xfrm>
          <a:prstGeom prst="roundRect">
            <a:avLst>
              <a:gd fmla="val 869"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4"/>
          <p:cNvSpPr/>
          <p:nvPr/>
        </p:nvSpPr>
        <p:spPr>
          <a:xfrm>
            <a:off x="609079" y="2314873"/>
            <a:ext cx="2000399"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Central Auth (OAuth/API key)</a:t>
            </a:r>
            <a:endParaRPr sz="1100">
              <a:solidFill>
                <a:schemeClr val="dk1"/>
              </a:solidFill>
              <a:latin typeface="Calibri"/>
              <a:ea typeface="Calibri"/>
              <a:cs typeface="Calibri"/>
              <a:sym typeface="Calibri"/>
            </a:endParaRPr>
          </a:p>
        </p:txBody>
      </p:sp>
      <p:sp>
        <p:nvSpPr>
          <p:cNvPr id="169" name="Google Shape;169;p4"/>
          <p:cNvSpPr/>
          <p:nvPr/>
        </p:nvSpPr>
        <p:spPr>
          <a:xfrm>
            <a:off x="609079" y="2561183"/>
            <a:ext cx="3846984" cy="179561"/>
          </a:xfrm>
          <a:prstGeom prst="rect">
            <a:avLst/>
          </a:prstGeom>
          <a:noFill/>
          <a:ln>
            <a:noFill/>
          </a:ln>
        </p:spPr>
        <p:txBody>
          <a:bodyPr anchorCtr="0" anchor="t" bIns="0" lIns="0" spcFirstLastPara="1" rIns="0" wrap="square" tIns="0">
            <a:noAutofit/>
          </a:bodyPr>
          <a:lstStyle/>
          <a:p>
            <a:pPr indent="0" lvl="0" marL="0" marR="0" rtl="0" algn="l">
              <a:lnSpc>
                <a:spcPct val="129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Centralized identity provider controls access</a:t>
            </a:r>
            <a:endParaRPr sz="900">
              <a:solidFill>
                <a:schemeClr val="dk1"/>
              </a:solidFill>
              <a:latin typeface="Calibri"/>
              <a:ea typeface="Calibri"/>
              <a:cs typeface="Calibri"/>
              <a:sym typeface="Calibri"/>
            </a:endParaRPr>
          </a:p>
        </p:txBody>
      </p:sp>
      <p:sp>
        <p:nvSpPr>
          <p:cNvPr id="170" name="Google Shape;170;p4"/>
          <p:cNvSpPr/>
          <p:nvPr/>
        </p:nvSpPr>
        <p:spPr>
          <a:xfrm>
            <a:off x="4572000" y="2198936"/>
            <a:ext cx="4078858" cy="657746"/>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4"/>
          <p:cNvSpPr/>
          <p:nvPr/>
        </p:nvSpPr>
        <p:spPr>
          <a:xfrm>
            <a:off x="4572000" y="2198936"/>
            <a:ext cx="14288" cy="657746"/>
          </a:xfrm>
          <a:prstGeom prst="roundRect">
            <a:avLst>
              <a:gd fmla="val 39999" name="adj"/>
            </a:avLst>
          </a:prstGeom>
          <a:solidFill>
            <a:srgbClr val="B3C6E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4"/>
          <p:cNvSpPr/>
          <p:nvPr/>
        </p:nvSpPr>
        <p:spPr>
          <a:xfrm>
            <a:off x="4687937" y="2314873"/>
            <a:ext cx="1450032"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Data Space</a:t>
            </a:r>
            <a:endParaRPr sz="1100">
              <a:solidFill>
                <a:schemeClr val="dk1"/>
              </a:solidFill>
              <a:latin typeface="Calibri"/>
              <a:ea typeface="Calibri"/>
              <a:cs typeface="Calibri"/>
              <a:sym typeface="Calibri"/>
            </a:endParaRPr>
          </a:p>
        </p:txBody>
      </p:sp>
      <p:sp>
        <p:nvSpPr>
          <p:cNvPr id="173" name="Google Shape;173;p4"/>
          <p:cNvSpPr/>
          <p:nvPr/>
        </p:nvSpPr>
        <p:spPr>
          <a:xfrm>
            <a:off x="4687937" y="2561183"/>
            <a:ext cx="3846984" cy="179561"/>
          </a:xfrm>
          <a:prstGeom prst="rect">
            <a:avLst/>
          </a:prstGeom>
          <a:noFill/>
          <a:ln>
            <a:noFill/>
          </a:ln>
        </p:spPr>
        <p:txBody>
          <a:bodyPr anchorCtr="0" anchor="t" bIns="0" lIns="0" spcFirstLastPara="1" rIns="0" wrap="square" tIns="0">
            <a:noAutofit/>
          </a:bodyPr>
          <a:lstStyle/>
          <a:p>
            <a:pPr indent="0" lvl="0" marL="0" marR="0" rtl="0" algn="l">
              <a:lnSpc>
                <a:spcPct val="129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Verifiable Credentials + ODRL policies</a:t>
            </a:r>
            <a:r>
              <a:rPr lang="en-US" sz="900">
                <a:solidFill>
                  <a:srgbClr val="01122E"/>
                </a:solidFill>
                <a:latin typeface="Roboto"/>
                <a:ea typeface="Roboto"/>
                <a:cs typeface="Roboto"/>
                <a:sym typeface="Roboto"/>
              </a:rPr>
              <a:t> evaluated at runtime, peer-to-peer</a:t>
            </a:r>
            <a:endParaRPr sz="900">
              <a:solidFill>
                <a:schemeClr val="dk1"/>
              </a:solidFill>
              <a:latin typeface="Calibri"/>
              <a:ea typeface="Calibri"/>
              <a:cs typeface="Calibri"/>
              <a:sym typeface="Calibri"/>
            </a:endParaRPr>
          </a:p>
        </p:txBody>
      </p:sp>
      <p:sp>
        <p:nvSpPr>
          <p:cNvPr id="174" name="Google Shape;174;p4"/>
          <p:cNvSpPr/>
          <p:nvPr/>
        </p:nvSpPr>
        <p:spPr>
          <a:xfrm>
            <a:off x="488379" y="2983483"/>
            <a:ext cx="8167241" cy="846832"/>
          </a:xfrm>
          <a:prstGeom prst="roundRect">
            <a:avLst>
              <a:gd fmla="val 675"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4"/>
          <p:cNvSpPr/>
          <p:nvPr/>
        </p:nvSpPr>
        <p:spPr>
          <a:xfrm>
            <a:off x="493142" y="2988246"/>
            <a:ext cx="4078858" cy="837307"/>
          </a:xfrm>
          <a:prstGeom prst="roundRect">
            <a:avLst>
              <a:gd fmla="val 683"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4"/>
          <p:cNvSpPr/>
          <p:nvPr/>
        </p:nvSpPr>
        <p:spPr>
          <a:xfrm>
            <a:off x="609079" y="3104183"/>
            <a:ext cx="1773287"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Data Through Central Hub</a:t>
            </a:r>
            <a:endParaRPr sz="1100">
              <a:solidFill>
                <a:schemeClr val="dk1"/>
              </a:solidFill>
              <a:latin typeface="Calibri"/>
              <a:ea typeface="Calibri"/>
              <a:cs typeface="Calibri"/>
              <a:sym typeface="Calibri"/>
            </a:endParaRPr>
          </a:p>
        </p:txBody>
      </p:sp>
      <p:sp>
        <p:nvSpPr>
          <p:cNvPr id="177" name="Google Shape;177;p4"/>
          <p:cNvSpPr/>
          <p:nvPr/>
        </p:nvSpPr>
        <p:spPr>
          <a:xfrm>
            <a:off x="609079" y="3350493"/>
            <a:ext cx="3846984" cy="179561"/>
          </a:xfrm>
          <a:prstGeom prst="rect">
            <a:avLst/>
          </a:prstGeom>
          <a:noFill/>
          <a:ln>
            <a:noFill/>
          </a:ln>
        </p:spPr>
        <p:txBody>
          <a:bodyPr anchorCtr="0" anchor="t" bIns="0" lIns="0" spcFirstLastPara="1" rIns="0" wrap="square" tIns="0">
            <a:noAutofit/>
          </a:bodyPr>
          <a:lstStyle/>
          <a:p>
            <a:pPr indent="0" lvl="0" marL="0" marR="0" rtl="0" algn="l">
              <a:lnSpc>
                <a:spcPct val="129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All data flows through a mediating platform</a:t>
            </a:r>
            <a:endParaRPr sz="900">
              <a:solidFill>
                <a:schemeClr val="dk1"/>
              </a:solidFill>
              <a:latin typeface="Calibri"/>
              <a:ea typeface="Calibri"/>
              <a:cs typeface="Calibri"/>
              <a:sym typeface="Calibri"/>
            </a:endParaRPr>
          </a:p>
        </p:txBody>
      </p:sp>
      <p:sp>
        <p:nvSpPr>
          <p:cNvPr id="178" name="Google Shape;178;p4"/>
          <p:cNvSpPr/>
          <p:nvPr/>
        </p:nvSpPr>
        <p:spPr>
          <a:xfrm>
            <a:off x="4572000" y="2988246"/>
            <a:ext cx="4078858" cy="837307"/>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4"/>
          <p:cNvSpPr/>
          <p:nvPr/>
        </p:nvSpPr>
        <p:spPr>
          <a:xfrm>
            <a:off x="4572000" y="2988246"/>
            <a:ext cx="14288" cy="837307"/>
          </a:xfrm>
          <a:prstGeom prst="roundRect">
            <a:avLst>
              <a:gd fmla="val 39999" name="adj"/>
            </a:avLst>
          </a:prstGeom>
          <a:solidFill>
            <a:srgbClr val="B3C6E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4"/>
          <p:cNvSpPr/>
          <p:nvPr/>
        </p:nvSpPr>
        <p:spPr>
          <a:xfrm>
            <a:off x="4687937" y="3104183"/>
            <a:ext cx="1450032"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Data Space</a:t>
            </a:r>
            <a:endParaRPr sz="1100">
              <a:solidFill>
                <a:schemeClr val="dk1"/>
              </a:solidFill>
              <a:latin typeface="Calibri"/>
              <a:ea typeface="Calibri"/>
              <a:cs typeface="Calibri"/>
              <a:sym typeface="Calibri"/>
            </a:endParaRPr>
          </a:p>
        </p:txBody>
      </p:sp>
      <p:sp>
        <p:nvSpPr>
          <p:cNvPr id="181" name="Google Shape;181;p4"/>
          <p:cNvSpPr/>
          <p:nvPr/>
        </p:nvSpPr>
        <p:spPr>
          <a:xfrm>
            <a:off x="4687937" y="3350493"/>
            <a:ext cx="3846984" cy="359122"/>
          </a:xfrm>
          <a:prstGeom prst="rect">
            <a:avLst/>
          </a:prstGeom>
          <a:noFill/>
          <a:ln>
            <a:noFill/>
          </a:ln>
        </p:spPr>
        <p:txBody>
          <a:bodyPr anchorCtr="0" anchor="t" bIns="0" lIns="0" spcFirstLastPara="1" rIns="0" wrap="square" tIns="0">
            <a:normAutofit/>
          </a:bodyPr>
          <a:lstStyle/>
          <a:p>
            <a:pPr indent="0" lvl="0" marL="0" marR="0" rtl="0" algn="l">
              <a:lnSpc>
                <a:spcPct val="129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Direct peer-to-peer Data Plane transfer</a:t>
            </a:r>
            <a:r>
              <a:rPr lang="en-US" sz="900">
                <a:solidFill>
                  <a:srgbClr val="01122E"/>
                </a:solidFill>
                <a:latin typeface="Roboto"/>
                <a:ea typeface="Roboto"/>
                <a:cs typeface="Roboto"/>
                <a:sym typeface="Roboto"/>
              </a:rPr>
              <a:t> with no intermediary in the data path</a:t>
            </a:r>
            <a:endParaRPr sz="900">
              <a:solidFill>
                <a:schemeClr val="dk1"/>
              </a:solidFill>
              <a:latin typeface="Calibri"/>
              <a:ea typeface="Calibri"/>
              <a:cs typeface="Calibri"/>
              <a:sym typeface="Calibri"/>
            </a:endParaRPr>
          </a:p>
        </p:txBody>
      </p:sp>
      <p:sp>
        <p:nvSpPr>
          <p:cNvPr id="182" name="Google Shape;182;p4"/>
          <p:cNvSpPr/>
          <p:nvPr/>
        </p:nvSpPr>
        <p:spPr>
          <a:xfrm>
            <a:off x="488379" y="3952354"/>
            <a:ext cx="8167241" cy="846832"/>
          </a:xfrm>
          <a:prstGeom prst="roundRect">
            <a:avLst>
              <a:gd fmla="val 675"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4"/>
          <p:cNvSpPr/>
          <p:nvPr/>
        </p:nvSpPr>
        <p:spPr>
          <a:xfrm>
            <a:off x="493142" y="3957117"/>
            <a:ext cx="4078858" cy="837307"/>
          </a:xfrm>
          <a:prstGeom prst="roundRect">
            <a:avLst>
              <a:gd fmla="val 683"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4"/>
          <p:cNvSpPr/>
          <p:nvPr/>
        </p:nvSpPr>
        <p:spPr>
          <a:xfrm>
            <a:off x="609079" y="4073054"/>
            <a:ext cx="1450032"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API Integration</a:t>
            </a:r>
            <a:endParaRPr sz="1100">
              <a:solidFill>
                <a:schemeClr val="dk1"/>
              </a:solidFill>
              <a:latin typeface="Calibri"/>
              <a:ea typeface="Calibri"/>
              <a:cs typeface="Calibri"/>
              <a:sym typeface="Calibri"/>
            </a:endParaRPr>
          </a:p>
        </p:txBody>
      </p:sp>
      <p:sp>
        <p:nvSpPr>
          <p:cNvPr id="185" name="Google Shape;185;p4"/>
          <p:cNvSpPr/>
          <p:nvPr/>
        </p:nvSpPr>
        <p:spPr>
          <a:xfrm>
            <a:off x="609079" y="4319364"/>
            <a:ext cx="3846984" cy="179561"/>
          </a:xfrm>
          <a:prstGeom prst="rect">
            <a:avLst/>
          </a:prstGeom>
          <a:noFill/>
          <a:ln>
            <a:noFill/>
          </a:ln>
        </p:spPr>
        <p:txBody>
          <a:bodyPr anchorCtr="0" anchor="t" bIns="0" lIns="0" spcFirstLastPara="1" rIns="0" wrap="square" tIns="0">
            <a:noAutofit/>
          </a:bodyPr>
          <a:lstStyle/>
          <a:p>
            <a:pPr indent="0" lvl="0" marL="0" marR="0" rtl="0" algn="l">
              <a:lnSpc>
                <a:spcPct val="129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Custom point-to-point integrations per partner</a:t>
            </a:r>
            <a:endParaRPr sz="900">
              <a:solidFill>
                <a:schemeClr val="dk1"/>
              </a:solidFill>
              <a:latin typeface="Calibri"/>
              <a:ea typeface="Calibri"/>
              <a:cs typeface="Calibri"/>
              <a:sym typeface="Calibri"/>
            </a:endParaRPr>
          </a:p>
        </p:txBody>
      </p:sp>
      <p:sp>
        <p:nvSpPr>
          <p:cNvPr id="186" name="Google Shape;186;p4"/>
          <p:cNvSpPr/>
          <p:nvPr/>
        </p:nvSpPr>
        <p:spPr>
          <a:xfrm>
            <a:off x="4572000" y="3957117"/>
            <a:ext cx="4078858" cy="837307"/>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4"/>
          <p:cNvSpPr/>
          <p:nvPr/>
        </p:nvSpPr>
        <p:spPr>
          <a:xfrm>
            <a:off x="4572000" y="3957117"/>
            <a:ext cx="14288" cy="837307"/>
          </a:xfrm>
          <a:prstGeom prst="roundRect">
            <a:avLst>
              <a:gd fmla="val 39999" name="adj"/>
            </a:avLst>
          </a:prstGeom>
          <a:solidFill>
            <a:srgbClr val="B3C6E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4"/>
          <p:cNvSpPr/>
          <p:nvPr/>
        </p:nvSpPr>
        <p:spPr>
          <a:xfrm>
            <a:off x="4687937" y="4073054"/>
            <a:ext cx="1450032"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Data Space</a:t>
            </a:r>
            <a:endParaRPr sz="1100">
              <a:solidFill>
                <a:schemeClr val="dk1"/>
              </a:solidFill>
              <a:latin typeface="Calibri"/>
              <a:ea typeface="Calibri"/>
              <a:cs typeface="Calibri"/>
              <a:sym typeface="Calibri"/>
            </a:endParaRPr>
          </a:p>
        </p:txBody>
      </p:sp>
      <p:sp>
        <p:nvSpPr>
          <p:cNvPr id="189" name="Google Shape;189;p4"/>
          <p:cNvSpPr/>
          <p:nvPr/>
        </p:nvSpPr>
        <p:spPr>
          <a:xfrm>
            <a:off x="4687937" y="4319364"/>
            <a:ext cx="3846984" cy="359122"/>
          </a:xfrm>
          <a:prstGeom prst="rect">
            <a:avLst/>
          </a:prstGeom>
          <a:noFill/>
          <a:ln>
            <a:noFill/>
          </a:ln>
        </p:spPr>
        <p:txBody>
          <a:bodyPr anchorCtr="0" anchor="t" bIns="0" lIns="0" spcFirstLastPara="1" rIns="0" wrap="square" tIns="0">
            <a:normAutofit/>
          </a:bodyPr>
          <a:lstStyle/>
          <a:p>
            <a:pPr indent="0" lvl="0" marL="0" marR="0" rtl="0" algn="l">
              <a:lnSpc>
                <a:spcPct val="129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Prometheus-X building blocks (PDC, PDI, Consent)</a:t>
            </a:r>
            <a:r>
              <a:rPr lang="en-US" sz="900">
                <a:solidFill>
                  <a:srgbClr val="01122E"/>
                </a:solidFill>
                <a:latin typeface="Roboto"/>
                <a:ea typeface="Roboto"/>
                <a:cs typeface="Roboto"/>
                <a:sym typeface="Roboto"/>
              </a:rPr>
              <a:t>: standardized, interoperable, automated</a:t>
            </a:r>
            <a:endParaRPr sz="9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5"/>
          <p:cNvSpPr/>
          <p:nvPr/>
        </p:nvSpPr>
        <p:spPr>
          <a:xfrm>
            <a:off x="496119" y="889471"/>
            <a:ext cx="5002932"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The Prometheus-X Architecture</a:t>
            </a:r>
            <a:endParaRPr sz="2400">
              <a:solidFill>
                <a:schemeClr val="dk1"/>
              </a:solidFill>
              <a:latin typeface="Calibri"/>
              <a:ea typeface="Calibri"/>
              <a:cs typeface="Calibri"/>
              <a:sym typeface="Calibri"/>
            </a:endParaRPr>
          </a:p>
        </p:txBody>
      </p:sp>
      <p:sp>
        <p:nvSpPr>
          <p:cNvPr id="196" name="Google Shape;196;p5"/>
          <p:cNvSpPr/>
          <p:nvPr/>
        </p:nvSpPr>
        <p:spPr>
          <a:xfrm>
            <a:off x="496119" y="1525042"/>
            <a:ext cx="860896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Five building blocks, consent-driven PDI; every element has a defined role in the Prometheus-X ecosystem.</a:t>
            </a:r>
            <a:endParaRPr sz="950">
              <a:solidFill>
                <a:schemeClr val="dk1"/>
              </a:solidFill>
              <a:latin typeface="Calibri"/>
              <a:ea typeface="Calibri"/>
              <a:cs typeface="Calibri"/>
              <a:sym typeface="Calibri"/>
            </a:endParaRPr>
          </a:p>
        </p:txBody>
      </p:sp>
      <p:sp>
        <p:nvSpPr>
          <p:cNvPr descr="preencoded.png" id="197" name="Google Shape;197;p5"/>
          <p:cNvSpPr/>
          <p:nvPr/>
        </p:nvSpPr>
        <p:spPr>
          <a:xfrm>
            <a:off x="496119" y="1863030"/>
            <a:ext cx="310083" cy="310083"/>
          </a:xfrm>
          <a:prstGeom prst="rect">
            <a:avLst/>
          </a:prstGeom>
          <a:noFill/>
          <a:ln>
            <a:noFill/>
          </a:ln>
        </p:spPr>
      </p:sp>
      <p:sp>
        <p:nvSpPr>
          <p:cNvPr id="198" name="Google Shape;198;p5"/>
          <p:cNvSpPr/>
          <p:nvPr/>
        </p:nvSpPr>
        <p:spPr>
          <a:xfrm>
            <a:off x="496119" y="2328118"/>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Legislative Layer</a:t>
            </a:r>
            <a:endParaRPr sz="1200">
              <a:solidFill>
                <a:schemeClr val="dk1"/>
              </a:solidFill>
              <a:latin typeface="Calibri"/>
              <a:ea typeface="Calibri"/>
              <a:cs typeface="Calibri"/>
              <a:sym typeface="Calibri"/>
            </a:endParaRPr>
          </a:p>
        </p:txBody>
      </p:sp>
      <p:sp>
        <p:nvSpPr>
          <p:cNvPr id="199" name="Google Shape;199;p5"/>
          <p:cNvSpPr/>
          <p:nvPr/>
        </p:nvSpPr>
        <p:spPr>
          <a:xfrm>
            <a:off x="496119" y="2596381"/>
            <a:ext cx="2613868"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Governance, Compliance, Legal framework. Defines the rules of participation and data use across the ecosystem.</a:t>
            </a:r>
            <a:endParaRPr sz="950">
              <a:solidFill>
                <a:schemeClr val="dk1"/>
              </a:solidFill>
              <a:latin typeface="Calibri"/>
              <a:ea typeface="Calibri"/>
              <a:cs typeface="Calibri"/>
              <a:sym typeface="Calibri"/>
            </a:endParaRPr>
          </a:p>
        </p:txBody>
      </p:sp>
      <p:sp>
        <p:nvSpPr>
          <p:cNvPr descr="preencoded.png" id="200" name="Google Shape;200;p5"/>
          <p:cNvSpPr/>
          <p:nvPr/>
        </p:nvSpPr>
        <p:spPr>
          <a:xfrm>
            <a:off x="3264991" y="1863030"/>
            <a:ext cx="310083" cy="310083"/>
          </a:xfrm>
          <a:prstGeom prst="rect">
            <a:avLst/>
          </a:prstGeom>
          <a:noFill/>
          <a:ln>
            <a:noFill/>
          </a:ln>
        </p:spPr>
      </p:sp>
      <p:sp>
        <p:nvSpPr>
          <p:cNvPr id="201" name="Google Shape;201;p5"/>
          <p:cNvSpPr/>
          <p:nvPr/>
        </p:nvSpPr>
        <p:spPr>
          <a:xfrm>
            <a:off x="3264991" y="2328118"/>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Economic Layer</a:t>
            </a:r>
            <a:endParaRPr sz="1200">
              <a:solidFill>
                <a:schemeClr val="dk1"/>
              </a:solidFill>
              <a:latin typeface="Calibri"/>
              <a:ea typeface="Calibri"/>
              <a:cs typeface="Calibri"/>
              <a:sym typeface="Calibri"/>
            </a:endParaRPr>
          </a:p>
        </p:txBody>
      </p:sp>
      <p:sp>
        <p:nvSpPr>
          <p:cNvPr id="202" name="Google Shape;202;p5"/>
          <p:cNvSpPr/>
          <p:nvPr/>
        </p:nvSpPr>
        <p:spPr>
          <a:xfrm>
            <a:off x="3264991" y="2596381"/>
            <a:ext cx="2613943"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Providers, Consumers, Marketplaces. Handles discovery, negotiation, and commercial relationships between participants.</a:t>
            </a:r>
            <a:endParaRPr sz="950">
              <a:solidFill>
                <a:schemeClr val="dk1"/>
              </a:solidFill>
              <a:latin typeface="Calibri"/>
              <a:ea typeface="Calibri"/>
              <a:cs typeface="Calibri"/>
              <a:sym typeface="Calibri"/>
            </a:endParaRPr>
          </a:p>
        </p:txBody>
      </p:sp>
      <p:sp>
        <p:nvSpPr>
          <p:cNvPr descr="preencoded.png" id="203" name="Google Shape;203;p5"/>
          <p:cNvSpPr/>
          <p:nvPr/>
        </p:nvSpPr>
        <p:spPr>
          <a:xfrm>
            <a:off x="6033939" y="1863030"/>
            <a:ext cx="310083" cy="310083"/>
          </a:xfrm>
          <a:prstGeom prst="rect">
            <a:avLst/>
          </a:prstGeom>
          <a:noFill/>
          <a:ln>
            <a:noFill/>
          </a:ln>
        </p:spPr>
      </p:sp>
      <p:sp>
        <p:nvSpPr>
          <p:cNvPr id="204" name="Google Shape;204;p5"/>
          <p:cNvSpPr/>
          <p:nvPr/>
        </p:nvSpPr>
        <p:spPr>
          <a:xfrm>
            <a:off x="6033939" y="2328118"/>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Technical Layer</a:t>
            </a:r>
            <a:endParaRPr sz="1200">
              <a:solidFill>
                <a:schemeClr val="dk1"/>
              </a:solidFill>
              <a:latin typeface="Calibri"/>
              <a:ea typeface="Calibri"/>
              <a:cs typeface="Calibri"/>
              <a:sym typeface="Calibri"/>
            </a:endParaRPr>
          </a:p>
        </p:txBody>
      </p:sp>
      <p:sp>
        <p:nvSpPr>
          <p:cNvPr id="205" name="Google Shape;205;p5"/>
          <p:cNvSpPr/>
          <p:nvPr/>
        </p:nvSpPr>
        <p:spPr>
          <a:xfrm>
            <a:off x="6033939" y="2596381"/>
            <a:ext cx="2613943"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Protocols, Connectors, Identity, Data Planes. Components: Connector (PDC), Data Planes, Identity Hub, Catalogue, Contract Service.</a:t>
            </a:r>
            <a:endParaRPr sz="950">
              <a:solidFill>
                <a:schemeClr val="dk1"/>
              </a:solidFill>
              <a:latin typeface="Calibri"/>
              <a:ea typeface="Calibri"/>
              <a:cs typeface="Calibri"/>
              <a:sym typeface="Calibri"/>
            </a:endParaRPr>
          </a:p>
        </p:txBody>
      </p:sp>
      <p:sp>
        <p:nvSpPr>
          <p:cNvPr id="206" name="Google Shape;206;p5"/>
          <p:cNvSpPr/>
          <p:nvPr/>
        </p:nvSpPr>
        <p:spPr>
          <a:xfrm>
            <a:off x="496119" y="3331294"/>
            <a:ext cx="2634555" cy="922660"/>
          </a:xfrm>
          <a:prstGeom prst="roundRect">
            <a:avLst>
              <a:gd fmla="val 61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5"/>
          <p:cNvSpPr/>
          <p:nvPr/>
        </p:nvSpPr>
        <p:spPr>
          <a:xfrm>
            <a:off x="624855" y="3460031"/>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DSP (interop)</a:t>
            </a:r>
            <a:endParaRPr sz="1200">
              <a:solidFill>
                <a:schemeClr val="dk1"/>
              </a:solidFill>
              <a:latin typeface="Calibri"/>
              <a:ea typeface="Calibri"/>
              <a:cs typeface="Calibri"/>
              <a:sym typeface="Calibri"/>
            </a:endParaRPr>
          </a:p>
        </p:txBody>
      </p:sp>
      <p:sp>
        <p:nvSpPr>
          <p:cNvPr id="208" name="Google Shape;208;p5"/>
          <p:cNvSpPr/>
          <p:nvPr/>
        </p:nvSpPr>
        <p:spPr>
          <a:xfrm>
            <a:off x="624855" y="3728293"/>
            <a:ext cx="237708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Control Plane </a:t>
            </a:r>
            <a:r>
              <a:rPr lang="en-US" sz="950">
                <a:solidFill>
                  <a:srgbClr val="000000"/>
                </a:solidFill>
                <a:latin typeface="Roboto"/>
                <a:ea typeface="Roboto"/>
                <a:cs typeface="Roboto"/>
                <a:sym typeface="Roboto"/>
              </a:rPr>
              <a:t>↔</a:t>
            </a:r>
            <a:r>
              <a:rPr lang="en-US" sz="950">
                <a:solidFill>
                  <a:srgbClr val="01122E"/>
                </a:solidFill>
                <a:latin typeface="Roboto"/>
                <a:ea typeface="Roboto"/>
                <a:cs typeface="Roboto"/>
                <a:sym typeface="Roboto"/>
              </a:rPr>
              <a:t> Control Plane</a:t>
            </a:r>
            <a:endParaRPr sz="950">
              <a:solidFill>
                <a:schemeClr val="dk1"/>
              </a:solidFill>
              <a:latin typeface="Calibri"/>
              <a:ea typeface="Calibri"/>
              <a:cs typeface="Calibri"/>
              <a:sym typeface="Calibri"/>
            </a:endParaRPr>
          </a:p>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Discovery, Negotiation, Transfer</a:t>
            </a:r>
            <a:endParaRPr sz="950">
              <a:solidFill>
                <a:schemeClr val="dk1"/>
              </a:solidFill>
              <a:latin typeface="Calibri"/>
              <a:ea typeface="Calibri"/>
              <a:cs typeface="Calibri"/>
              <a:sym typeface="Calibri"/>
            </a:endParaRPr>
          </a:p>
        </p:txBody>
      </p:sp>
      <p:sp>
        <p:nvSpPr>
          <p:cNvPr id="209" name="Google Shape;209;p5"/>
          <p:cNvSpPr/>
          <p:nvPr/>
        </p:nvSpPr>
        <p:spPr>
          <a:xfrm>
            <a:off x="3254648" y="3331294"/>
            <a:ext cx="2634630" cy="922660"/>
          </a:xfrm>
          <a:prstGeom prst="roundRect">
            <a:avLst>
              <a:gd fmla="val 61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5"/>
          <p:cNvSpPr/>
          <p:nvPr/>
        </p:nvSpPr>
        <p:spPr>
          <a:xfrm>
            <a:off x="3383384" y="3460031"/>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DCP (identity)</a:t>
            </a:r>
            <a:endParaRPr sz="1200">
              <a:solidFill>
                <a:schemeClr val="dk1"/>
              </a:solidFill>
              <a:latin typeface="Calibri"/>
              <a:ea typeface="Calibri"/>
              <a:cs typeface="Calibri"/>
              <a:sym typeface="Calibri"/>
            </a:endParaRPr>
          </a:p>
        </p:txBody>
      </p:sp>
      <p:sp>
        <p:nvSpPr>
          <p:cNvPr id="211" name="Google Shape;211;p5"/>
          <p:cNvSpPr/>
          <p:nvPr/>
        </p:nvSpPr>
        <p:spPr>
          <a:xfrm>
            <a:off x="3383384" y="3728293"/>
            <a:ext cx="237715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Identity Hub </a:t>
            </a:r>
            <a:r>
              <a:rPr lang="en-US" sz="950">
                <a:solidFill>
                  <a:srgbClr val="000000"/>
                </a:solidFill>
                <a:latin typeface="Roboto"/>
                <a:ea typeface="Roboto"/>
                <a:cs typeface="Roboto"/>
                <a:sym typeface="Roboto"/>
              </a:rPr>
              <a:t>↔</a:t>
            </a:r>
            <a:r>
              <a:rPr lang="en-US" sz="950">
                <a:solidFill>
                  <a:srgbClr val="01122E"/>
                </a:solidFill>
                <a:latin typeface="Roboto"/>
                <a:ea typeface="Roboto"/>
                <a:cs typeface="Roboto"/>
                <a:sym typeface="Roboto"/>
              </a:rPr>
              <a:t> Identity Hub</a:t>
            </a:r>
            <a:endParaRPr sz="950">
              <a:solidFill>
                <a:schemeClr val="dk1"/>
              </a:solidFill>
              <a:latin typeface="Calibri"/>
              <a:ea typeface="Calibri"/>
              <a:cs typeface="Calibri"/>
              <a:sym typeface="Calibri"/>
            </a:endParaRPr>
          </a:p>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Credential Presentation &amp; Verification</a:t>
            </a:r>
            <a:endParaRPr sz="950">
              <a:solidFill>
                <a:schemeClr val="dk1"/>
              </a:solidFill>
              <a:latin typeface="Calibri"/>
              <a:ea typeface="Calibri"/>
              <a:cs typeface="Calibri"/>
              <a:sym typeface="Calibri"/>
            </a:endParaRPr>
          </a:p>
        </p:txBody>
      </p:sp>
      <p:sp>
        <p:nvSpPr>
          <p:cNvPr id="212" name="Google Shape;212;p5"/>
          <p:cNvSpPr/>
          <p:nvPr/>
        </p:nvSpPr>
        <p:spPr>
          <a:xfrm>
            <a:off x="6013252" y="3331294"/>
            <a:ext cx="2634555" cy="922660"/>
          </a:xfrm>
          <a:prstGeom prst="roundRect">
            <a:avLst>
              <a:gd fmla="val 61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5"/>
          <p:cNvSpPr/>
          <p:nvPr/>
        </p:nvSpPr>
        <p:spPr>
          <a:xfrm>
            <a:off x="6141988" y="3460031"/>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PDI (consent)</a:t>
            </a:r>
            <a:endParaRPr sz="1200">
              <a:solidFill>
                <a:schemeClr val="dk1"/>
              </a:solidFill>
              <a:latin typeface="Calibri"/>
              <a:ea typeface="Calibri"/>
              <a:cs typeface="Calibri"/>
              <a:sym typeface="Calibri"/>
            </a:endParaRPr>
          </a:p>
        </p:txBody>
      </p:sp>
      <p:sp>
        <p:nvSpPr>
          <p:cNvPr id="214" name="Google Shape;214;p5"/>
          <p:cNvSpPr/>
          <p:nvPr/>
        </p:nvSpPr>
        <p:spPr>
          <a:xfrm>
            <a:off x="6141988" y="3728293"/>
            <a:ext cx="237708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User </a:t>
            </a:r>
            <a:r>
              <a:rPr lang="en-US" sz="950">
                <a:solidFill>
                  <a:srgbClr val="000000"/>
                </a:solidFill>
                <a:latin typeface="Roboto"/>
                <a:ea typeface="Roboto"/>
                <a:cs typeface="Roboto"/>
                <a:sym typeface="Roboto"/>
              </a:rPr>
              <a:t>↔</a:t>
            </a:r>
            <a:r>
              <a:rPr lang="en-US" sz="950">
                <a:solidFill>
                  <a:srgbClr val="01122E"/>
                </a:solidFill>
                <a:latin typeface="Roboto"/>
                <a:ea typeface="Roboto"/>
                <a:cs typeface="Roboto"/>
                <a:sym typeface="Roboto"/>
              </a:rPr>
              <a:t> Service</a:t>
            </a:r>
            <a:endParaRPr sz="950">
              <a:solidFill>
                <a:schemeClr val="dk1"/>
              </a:solidFill>
              <a:latin typeface="Calibri"/>
              <a:ea typeface="Calibri"/>
              <a:cs typeface="Calibri"/>
              <a:sym typeface="Calibri"/>
            </a:endParaRPr>
          </a:p>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Consent-driven personal data sharing</a:t>
            </a:r>
            <a:endParaRPr sz="95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6"/>
          <p:cNvSpPr/>
          <p:nvPr/>
        </p:nvSpPr>
        <p:spPr>
          <a:xfrm>
            <a:off x="496119" y="442392"/>
            <a:ext cx="1189806"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6"/>
          <p:cNvSpPr/>
          <p:nvPr/>
        </p:nvSpPr>
        <p:spPr>
          <a:xfrm>
            <a:off x="570533" y="479599"/>
            <a:ext cx="1498178"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CRITICAL DISTINCTION</a:t>
            </a:r>
            <a:endParaRPr sz="750">
              <a:solidFill>
                <a:schemeClr val="dk1"/>
              </a:solidFill>
              <a:latin typeface="Calibri"/>
              <a:ea typeface="Calibri"/>
              <a:cs typeface="Calibri"/>
              <a:sym typeface="Calibri"/>
            </a:endParaRPr>
          </a:p>
        </p:txBody>
      </p:sp>
      <p:sp>
        <p:nvSpPr>
          <p:cNvPr id="222" name="Google Shape;222;p6"/>
          <p:cNvSpPr/>
          <p:nvPr/>
        </p:nvSpPr>
        <p:spPr>
          <a:xfrm>
            <a:off x="496119" y="725165"/>
            <a:ext cx="6287095" cy="53488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3350"/>
              <a:buFont typeface="Righteous"/>
              <a:buNone/>
            </a:pPr>
            <a:r>
              <a:rPr lang="en-US" sz="3350">
                <a:solidFill>
                  <a:srgbClr val="01122E"/>
                </a:solidFill>
                <a:latin typeface="Righteous"/>
                <a:ea typeface="Righteous"/>
                <a:cs typeface="Righteous"/>
                <a:sym typeface="Righteous"/>
              </a:rPr>
              <a:t>Implementation ≠ Deployment</a:t>
            </a:r>
            <a:endParaRPr sz="3350">
              <a:solidFill>
                <a:schemeClr val="dk1"/>
              </a:solidFill>
              <a:latin typeface="Calibri"/>
              <a:ea typeface="Calibri"/>
              <a:cs typeface="Calibri"/>
              <a:sym typeface="Calibri"/>
            </a:endParaRPr>
          </a:p>
        </p:txBody>
      </p:sp>
      <p:sp>
        <p:nvSpPr>
          <p:cNvPr id="223" name="Google Shape;223;p6"/>
          <p:cNvSpPr/>
          <p:nvPr/>
        </p:nvSpPr>
        <p:spPr>
          <a:xfrm>
            <a:off x="496119" y="1446088"/>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Deploying containers is </a:t>
            </a:r>
            <a:r>
              <a:rPr b="1" lang="en-US" sz="950">
                <a:solidFill>
                  <a:srgbClr val="01122E"/>
                </a:solidFill>
                <a:latin typeface="Roboto"/>
                <a:ea typeface="Roboto"/>
                <a:cs typeface="Roboto"/>
                <a:sym typeface="Roboto"/>
              </a:rPr>
              <a:t>not</a:t>
            </a:r>
            <a:r>
              <a:rPr lang="en-US" sz="950">
                <a:solidFill>
                  <a:srgbClr val="01122E"/>
                </a:solidFill>
                <a:latin typeface="Roboto"/>
                <a:ea typeface="Roboto"/>
                <a:cs typeface="Roboto"/>
                <a:sym typeface="Roboto"/>
              </a:rPr>
              <a:t> implementing a data space. A functioning data space implementation requires each of these five conditions to be true simultaneously, not just the infrastructure being up.</a:t>
            </a:r>
            <a:endParaRPr sz="950">
              <a:solidFill>
                <a:schemeClr val="dk1"/>
              </a:solidFill>
              <a:latin typeface="Calibri"/>
              <a:ea typeface="Calibri"/>
              <a:cs typeface="Calibri"/>
              <a:sym typeface="Calibri"/>
            </a:endParaRPr>
          </a:p>
        </p:txBody>
      </p:sp>
      <p:sp>
        <p:nvSpPr>
          <p:cNvPr id="224" name="Google Shape;224;p6"/>
          <p:cNvSpPr/>
          <p:nvPr/>
        </p:nvSpPr>
        <p:spPr>
          <a:xfrm>
            <a:off x="496119" y="2168575"/>
            <a:ext cx="2634555" cy="1307381"/>
          </a:xfrm>
          <a:prstGeom prst="roundRect">
            <a:avLst>
              <a:gd fmla="val 5246"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6"/>
          <p:cNvSpPr/>
          <p:nvPr/>
        </p:nvSpPr>
        <p:spPr>
          <a:xfrm>
            <a:off x="496119" y="2154287"/>
            <a:ext cx="2634555"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6"/>
          <p:cNvSpPr/>
          <p:nvPr/>
        </p:nvSpPr>
        <p:spPr>
          <a:xfrm>
            <a:off x="1627361" y="1982539"/>
            <a:ext cx="372070" cy="372070"/>
          </a:xfrm>
          <a:prstGeom prst="roundRect">
            <a:avLst>
              <a:gd fmla="val 1536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6"/>
          <p:cNvSpPr/>
          <p:nvPr/>
        </p:nvSpPr>
        <p:spPr>
          <a:xfrm>
            <a:off x="1738982" y="2075557"/>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1</a:t>
            </a:r>
            <a:endParaRPr sz="1150">
              <a:solidFill>
                <a:schemeClr val="dk1"/>
              </a:solidFill>
              <a:latin typeface="Calibri"/>
              <a:ea typeface="Calibri"/>
              <a:cs typeface="Calibri"/>
              <a:sym typeface="Calibri"/>
            </a:endParaRPr>
          </a:p>
        </p:txBody>
      </p:sp>
      <p:sp>
        <p:nvSpPr>
          <p:cNvPr id="228" name="Google Shape;228;p6"/>
          <p:cNvSpPr/>
          <p:nvPr/>
        </p:nvSpPr>
        <p:spPr>
          <a:xfrm>
            <a:off x="634380" y="2478658"/>
            <a:ext cx="2358033"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Connector Implements DSP for Interoperability</a:t>
            </a:r>
            <a:endParaRPr sz="1200">
              <a:solidFill>
                <a:schemeClr val="dk1"/>
              </a:solidFill>
              <a:latin typeface="Calibri"/>
              <a:ea typeface="Calibri"/>
              <a:cs typeface="Calibri"/>
              <a:sym typeface="Calibri"/>
            </a:endParaRPr>
          </a:p>
        </p:txBody>
      </p:sp>
      <p:sp>
        <p:nvSpPr>
          <p:cNvPr id="229" name="Google Shape;229;p6"/>
          <p:cNvSpPr/>
          <p:nvPr/>
        </p:nvSpPr>
        <p:spPr>
          <a:xfrm>
            <a:off x="634380" y="2940769"/>
            <a:ext cx="235803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Protocol conformance, not just reachability</a:t>
            </a:r>
            <a:endParaRPr sz="950">
              <a:solidFill>
                <a:schemeClr val="dk1"/>
              </a:solidFill>
              <a:latin typeface="Calibri"/>
              <a:ea typeface="Calibri"/>
              <a:cs typeface="Calibri"/>
              <a:sym typeface="Calibri"/>
            </a:endParaRPr>
          </a:p>
        </p:txBody>
      </p:sp>
      <p:sp>
        <p:nvSpPr>
          <p:cNvPr id="230" name="Google Shape;230;p6"/>
          <p:cNvSpPr/>
          <p:nvPr/>
        </p:nvSpPr>
        <p:spPr>
          <a:xfrm>
            <a:off x="3254648" y="2168575"/>
            <a:ext cx="2634630" cy="1307381"/>
          </a:xfrm>
          <a:prstGeom prst="roundRect">
            <a:avLst>
              <a:gd fmla="val 5246"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6"/>
          <p:cNvSpPr/>
          <p:nvPr/>
        </p:nvSpPr>
        <p:spPr>
          <a:xfrm>
            <a:off x="3254648" y="2154287"/>
            <a:ext cx="2634630"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6"/>
          <p:cNvSpPr/>
          <p:nvPr/>
        </p:nvSpPr>
        <p:spPr>
          <a:xfrm>
            <a:off x="4385890" y="1982539"/>
            <a:ext cx="372070" cy="372070"/>
          </a:xfrm>
          <a:prstGeom prst="roundRect">
            <a:avLst>
              <a:gd fmla="val 1536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6"/>
          <p:cNvSpPr/>
          <p:nvPr/>
        </p:nvSpPr>
        <p:spPr>
          <a:xfrm>
            <a:off x="4497512" y="2075557"/>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2</a:t>
            </a:r>
            <a:endParaRPr sz="1150">
              <a:solidFill>
                <a:schemeClr val="dk1"/>
              </a:solidFill>
              <a:latin typeface="Calibri"/>
              <a:ea typeface="Calibri"/>
              <a:cs typeface="Calibri"/>
              <a:sym typeface="Calibri"/>
            </a:endParaRPr>
          </a:p>
        </p:txBody>
      </p:sp>
      <p:sp>
        <p:nvSpPr>
          <p:cNvPr id="234" name="Google Shape;234;p6"/>
          <p:cNvSpPr/>
          <p:nvPr/>
        </p:nvSpPr>
        <p:spPr>
          <a:xfrm>
            <a:off x="3392909" y="2478658"/>
            <a:ext cx="2358107"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Identity Hub Presents Valid Credentials</a:t>
            </a:r>
            <a:endParaRPr sz="1200">
              <a:solidFill>
                <a:schemeClr val="dk1"/>
              </a:solidFill>
              <a:latin typeface="Calibri"/>
              <a:ea typeface="Calibri"/>
              <a:cs typeface="Calibri"/>
              <a:sym typeface="Calibri"/>
            </a:endParaRPr>
          </a:p>
        </p:txBody>
      </p:sp>
      <p:sp>
        <p:nvSpPr>
          <p:cNvPr id="235" name="Google Shape;235;p6"/>
          <p:cNvSpPr/>
          <p:nvPr/>
        </p:nvSpPr>
        <p:spPr>
          <a:xfrm>
            <a:off x="3392909" y="2940769"/>
            <a:ext cx="235810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Cryptographically sound, not just configured</a:t>
            </a:r>
            <a:endParaRPr sz="950">
              <a:solidFill>
                <a:schemeClr val="dk1"/>
              </a:solidFill>
              <a:latin typeface="Calibri"/>
              <a:ea typeface="Calibri"/>
              <a:cs typeface="Calibri"/>
              <a:sym typeface="Calibri"/>
            </a:endParaRPr>
          </a:p>
        </p:txBody>
      </p:sp>
      <p:sp>
        <p:nvSpPr>
          <p:cNvPr id="236" name="Google Shape;236;p6"/>
          <p:cNvSpPr/>
          <p:nvPr/>
        </p:nvSpPr>
        <p:spPr>
          <a:xfrm>
            <a:off x="6013252" y="2168575"/>
            <a:ext cx="2634555" cy="1307381"/>
          </a:xfrm>
          <a:prstGeom prst="roundRect">
            <a:avLst>
              <a:gd fmla="val 5246"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6"/>
          <p:cNvSpPr/>
          <p:nvPr/>
        </p:nvSpPr>
        <p:spPr>
          <a:xfrm>
            <a:off x="6013252" y="2154287"/>
            <a:ext cx="2634555"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6"/>
          <p:cNvSpPr/>
          <p:nvPr/>
        </p:nvSpPr>
        <p:spPr>
          <a:xfrm>
            <a:off x="7144494" y="1982539"/>
            <a:ext cx="372070" cy="372070"/>
          </a:xfrm>
          <a:prstGeom prst="roundRect">
            <a:avLst>
              <a:gd fmla="val 1536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6"/>
          <p:cNvSpPr/>
          <p:nvPr/>
        </p:nvSpPr>
        <p:spPr>
          <a:xfrm>
            <a:off x="7256115" y="2075557"/>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3</a:t>
            </a:r>
            <a:endParaRPr sz="1150">
              <a:solidFill>
                <a:schemeClr val="dk1"/>
              </a:solidFill>
              <a:latin typeface="Calibri"/>
              <a:ea typeface="Calibri"/>
              <a:cs typeface="Calibri"/>
              <a:sym typeface="Calibri"/>
            </a:endParaRPr>
          </a:p>
        </p:txBody>
      </p:sp>
      <p:sp>
        <p:nvSpPr>
          <p:cNvPr id="240" name="Google Shape;240;p6"/>
          <p:cNvSpPr/>
          <p:nvPr/>
        </p:nvSpPr>
        <p:spPr>
          <a:xfrm>
            <a:off x="6151513" y="2478658"/>
            <a:ext cx="2358033"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Data Plane Handles Actual Transfer</a:t>
            </a:r>
            <a:endParaRPr sz="1200">
              <a:solidFill>
                <a:schemeClr val="dk1"/>
              </a:solidFill>
              <a:latin typeface="Calibri"/>
              <a:ea typeface="Calibri"/>
              <a:cs typeface="Calibri"/>
              <a:sym typeface="Calibri"/>
            </a:endParaRPr>
          </a:p>
        </p:txBody>
      </p:sp>
      <p:sp>
        <p:nvSpPr>
          <p:cNvPr id="241" name="Google Shape;241;p6"/>
          <p:cNvSpPr/>
          <p:nvPr/>
        </p:nvSpPr>
        <p:spPr>
          <a:xfrm>
            <a:off x="6151513" y="2940769"/>
            <a:ext cx="235803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Data flows end-to-end, not just registered</a:t>
            </a:r>
            <a:endParaRPr sz="950">
              <a:solidFill>
                <a:schemeClr val="dk1"/>
              </a:solidFill>
              <a:latin typeface="Calibri"/>
              <a:ea typeface="Calibri"/>
              <a:cs typeface="Calibri"/>
              <a:sym typeface="Calibri"/>
            </a:endParaRPr>
          </a:p>
        </p:txBody>
      </p:sp>
      <p:sp>
        <p:nvSpPr>
          <p:cNvPr id="242" name="Google Shape;242;p6"/>
          <p:cNvSpPr/>
          <p:nvPr/>
        </p:nvSpPr>
        <p:spPr>
          <a:xfrm>
            <a:off x="496119" y="3785964"/>
            <a:ext cx="4013820" cy="915070"/>
          </a:xfrm>
          <a:prstGeom prst="roundRect">
            <a:avLst>
              <a:gd fmla="val 7495"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6"/>
          <p:cNvSpPr/>
          <p:nvPr/>
        </p:nvSpPr>
        <p:spPr>
          <a:xfrm>
            <a:off x="496119" y="3771677"/>
            <a:ext cx="4013820"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6"/>
          <p:cNvSpPr/>
          <p:nvPr/>
        </p:nvSpPr>
        <p:spPr>
          <a:xfrm>
            <a:off x="2316956" y="3599929"/>
            <a:ext cx="372070" cy="372070"/>
          </a:xfrm>
          <a:prstGeom prst="roundRect">
            <a:avLst>
              <a:gd fmla="val 1536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6"/>
          <p:cNvSpPr/>
          <p:nvPr/>
        </p:nvSpPr>
        <p:spPr>
          <a:xfrm>
            <a:off x="2428577" y="3692947"/>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4</a:t>
            </a:r>
            <a:endParaRPr sz="1150">
              <a:solidFill>
                <a:schemeClr val="dk1"/>
              </a:solidFill>
              <a:latin typeface="Calibri"/>
              <a:ea typeface="Calibri"/>
              <a:cs typeface="Calibri"/>
              <a:sym typeface="Calibri"/>
            </a:endParaRPr>
          </a:p>
        </p:txBody>
      </p:sp>
      <p:sp>
        <p:nvSpPr>
          <p:cNvPr id="246" name="Google Shape;246;p6"/>
          <p:cNvSpPr/>
          <p:nvPr/>
        </p:nvSpPr>
        <p:spPr>
          <a:xfrm>
            <a:off x="634380" y="4096048"/>
            <a:ext cx="239486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Policies Are Evaluable at Runtime</a:t>
            </a:r>
            <a:endParaRPr sz="1200">
              <a:solidFill>
                <a:schemeClr val="dk1"/>
              </a:solidFill>
              <a:latin typeface="Calibri"/>
              <a:ea typeface="Calibri"/>
              <a:cs typeface="Calibri"/>
              <a:sym typeface="Calibri"/>
            </a:endParaRPr>
          </a:p>
        </p:txBody>
      </p:sp>
      <p:sp>
        <p:nvSpPr>
          <p:cNvPr id="247" name="Google Shape;247;p6"/>
          <p:cNvSpPr/>
          <p:nvPr/>
        </p:nvSpPr>
        <p:spPr>
          <a:xfrm>
            <a:off x="634380" y="4364310"/>
            <a:ext cx="3737297"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ODRL rules resolve without errors</a:t>
            </a:r>
            <a:endParaRPr sz="950">
              <a:solidFill>
                <a:schemeClr val="dk1"/>
              </a:solidFill>
              <a:latin typeface="Calibri"/>
              <a:ea typeface="Calibri"/>
              <a:cs typeface="Calibri"/>
              <a:sym typeface="Calibri"/>
            </a:endParaRPr>
          </a:p>
        </p:txBody>
      </p:sp>
      <p:sp>
        <p:nvSpPr>
          <p:cNvPr id="248" name="Google Shape;248;p6"/>
          <p:cNvSpPr/>
          <p:nvPr/>
        </p:nvSpPr>
        <p:spPr>
          <a:xfrm>
            <a:off x="4633913" y="3785964"/>
            <a:ext cx="4013895" cy="915070"/>
          </a:xfrm>
          <a:prstGeom prst="roundRect">
            <a:avLst>
              <a:gd fmla="val 7495"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6"/>
          <p:cNvSpPr/>
          <p:nvPr/>
        </p:nvSpPr>
        <p:spPr>
          <a:xfrm>
            <a:off x="4633913" y="3771677"/>
            <a:ext cx="4013895"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6"/>
          <p:cNvSpPr/>
          <p:nvPr/>
        </p:nvSpPr>
        <p:spPr>
          <a:xfrm>
            <a:off x="6454825" y="3599929"/>
            <a:ext cx="372070" cy="372070"/>
          </a:xfrm>
          <a:prstGeom prst="roundRect">
            <a:avLst>
              <a:gd fmla="val 1536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6"/>
          <p:cNvSpPr/>
          <p:nvPr/>
        </p:nvSpPr>
        <p:spPr>
          <a:xfrm>
            <a:off x="6566446" y="3692947"/>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5</a:t>
            </a:r>
            <a:endParaRPr sz="1150">
              <a:solidFill>
                <a:schemeClr val="dk1"/>
              </a:solidFill>
              <a:latin typeface="Calibri"/>
              <a:ea typeface="Calibri"/>
              <a:cs typeface="Calibri"/>
              <a:sym typeface="Calibri"/>
            </a:endParaRPr>
          </a:p>
        </p:txBody>
      </p:sp>
      <p:sp>
        <p:nvSpPr>
          <p:cNvPr id="252" name="Google Shape;252;p6"/>
          <p:cNvSpPr/>
          <p:nvPr/>
        </p:nvSpPr>
        <p:spPr>
          <a:xfrm>
            <a:off x="4772174" y="4096048"/>
            <a:ext cx="3085802"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Participant Is Provisioned with Credentials</a:t>
            </a:r>
            <a:endParaRPr sz="1200">
              <a:solidFill>
                <a:schemeClr val="dk1"/>
              </a:solidFill>
              <a:latin typeface="Calibri"/>
              <a:ea typeface="Calibri"/>
              <a:cs typeface="Calibri"/>
              <a:sym typeface="Calibri"/>
            </a:endParaRPr>
          </a:p>
        </p:txBody>
      </p:sp>
      <p:sp>
        <p:nvSpPr>
          <p:cNvPr id="253" name="Google Shape;253;p6"/>
          <p:cNvSpPr/>
          <p:nvPr/>
        </p:nvSpPr>
        <p:spPr>
          <a:xfrm>
            <a:off x="4772174" y="4364310"/>
            <a:ext cx="3737372"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VCs issued and stored in Identity Hub</a:t>
            </a:r>
            <a:endParaRPr sz="95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7"/>
          <p:cNvSpPr/>
          <p:nvPr/>
        </p:nvSpPr>
        <p:spPr>
          <a:xfrm>
            <a:off x="496119" y="640407"/>
            <a:ext cx="4807000"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Think in Protocols, Not in APIs</a:t>
            </a:r>
            <a:endParaRPr sz="2400">
              <a:solidFill>
                <a:schemeClr val="dk1"/>
              </a:solidFill>
              <a:latin typeface="Calibri"/>
              <a:ea typeface="Calibri"/>
              <a:cs typeface="Calibri"/>
              <a:sym typeface="Calibri"/>
            </a:endParaRPr>
          </a:p>
        </p:txBody>
      </p:sp>
      <p:sp>
        <p:nvSpPr>
          <p:cNvPr id="260" name="Google Shape;260;p7"/>
          <p:cNvSpPr/>
          <p:nvPr/>
        </p:nvSpPr>
        <p:spPr>
          <a:xfrm>
            <a:off x="496119" y="1275978"/>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The Prometheus-X approach combines interoperability protocols with its own consent-driven architecture. DSP and DCP provide cross-data-space compatibility, while the PDI is the distinctive Prometheus-X component for personal data sharing.</a:t>
            </a:r>
            <a:endParaRPr sz="950">
              <a:solidFill>
                <a:schemeClr val="dk1"/>
              </a:solidFill>
              <a:latin typeface="Calibri"/>
              <a:ea typeface="Calibri"/>
              <a:cs typeface="Calibri"/>
              <a:sym typeface="Calibri"/>
            </a:endParaRPr>
          </a:p>
        </p:txBody>
      </p:sp>
      <p:sp>
        <p:nvSpPr>
          <p:cNvPr id="261" name="Google Shape;261;p7"/>
          <p:cNvSpPr/>
          <p:nvPr/>
        </p:nvSpPr>
        <p:spPr>
          <a:xfrm>
            <a:off x="496119" y="1812429"/>
            <a:ext cx="2634555" cy="2690589"/>
          </a:xfrm>
          <a:prstGeom prst="roundRect">
            <a:avLst>
              <a:gd fmla="val 217"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7"/>
          <p:cNvSpPr/>
          <p:nvPr/>
        </p:nvSpPr>
        <p:spPr>
          <a:xfrm>
            <a:off x="634380" y="1950690"/>
            <a:ext cx="1890564"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Dataspace Protocol (DSP)</a:t>
            </a:r>
            <a:endParaRPr sz="1200">
              <a:solidFill>
                <a:schemeClr val="dk1"/>
              </a:solidFill>
              <a:latin typeface="Calibri"/>
              <a:ea typeface="Calibri"/>
              <a:cs typeface="Calibri"/>
              <a:sym typeface="Calibri"/>
            </a:endParaRPr>
          </a:p>
        </p:txBody>
      </p:sp>
      <p:sp>
        <p:nvSpPr>
          <p:cNvPr id="263" name="Google Shape;263;p7"/>
          <p:cNvSpPr/>
          <p:nvPr/>
        </p:nvSpPr>
        <p:spPr>
          <a:xfrm>
            <a:off x="634380" y="2218953"/>
            <a:ext cx="2358033" cy="1674465"/>
          </a:xfrm>
          <a:prstGeom prst="rect">
            <a:avLst/>
          </a:prstGeom>
          <a:noFill/>
          <a:ln>
            <a:noFill/>
          </a:ln>
        </p:spPr>
        <p:txBody>
          <a:bodyPr anchorCtr="0" anchor="t" bIns="0" lIns="0" spcFirstLastPara="1" rIns="0" wrap="square" tIns="0">
            <a:normAutofit/>
          </a:bodyPr>
          <a:lstStyle/>
          <a:p>
            <a:pPr indent="-342900" lvl="0" marL="342900" marR="0" rtl="0" algn="l">
              <a:lnSpc>
                <a:spcPct val="123000"/>
              </a:lnSpc>
              <a:spcBef>
                <a:spcPts val="0"/>
              </a:spcBef>
              <a:spcAft>
                <a:spcPts val="0"/>
              </a:spcAft>
              <a:buClr>
                <a:srgbClr val="01122E"/>
              </a:buClr>
              <a:buSzPts val="950"/>
              <a:buFont typeface="Calibri"/>
              <a:buAutoNum type="arabicPeriod"/>
            </a:pPr>
            <a:r>
              <a:rPr b="1" lang="en-US" sz="950">
                <a:solidFill>
                  <a:srgbClr val="01122E"/>
                </a:solidFill>
                <a:latin typeface="Roboto"/>
                <a:ea typeface="Roboto"/>
                <a:cs typeface="Roboto"/>
                <a:sym typeface="Roboto"/>
              </a:rPr>
              <a:t>Catalog Discovery</a:t>
            </a:r>
            <a:r>
              <a:rPr lang="en-US" sz="950">
                <a:solidFill>
                  <a:srgbClr val="01122E"/>
                </a:solidFill>
                <a:latin typeface="Roboto"/>
                <a:ea typeface="Roboto"/>
                <a:cs typeface="Roboto"/>
                <a:sym typeface="Roboto"/>
              </a:rPr>
              <a:t>: Consumer queries Provider's offerings dynamically</a:t>
            </a:r>
            <a:endParaRPr sz="950">
              <a:solidFill>
                <a:schemeClr val="dk1"/>
              </a:solidFill>
              <a:latin typeface="Calibri"/>
              <a:ea typeface="Calibri"/>
              <a:cs typeface="Calibri"/>
              <a:sym typeface="Calibri"/>
            </a:endParaRPr>
          </a:p>
          <a:p>
            <a:pPr indent="-342900" lvl="0" marL="342900" marR="0" rtl="0" algn="l">
              <a:lnSpc>
                <a:spcPct val="123000"/>
              </a:lnSpc>
              <a:spcBef>
                <a:spcPts val="0"/>
              </a:spcBef>
              <a:spcAft>
                <a:spcPts val="0"/>
              </a:spcAft>
              <a:buClr>
                <a:srgbClr val="01122E"/>
              </a:buClr>
              <a:buSzPts val="950"/>
              <a:buFont typeface="Calibri"/>
              <a:buAutoNum type="arabicPeriod"/>
            </a:pPr>
            <a:r>
              <a:rPr b="1" lang="en-US" sz="950">
                <a:solidFill>
                  <a:srgbClr val="01122E"/>
                </a:solidFill>
                <a:latin typeface="Roboto"/>
                <a:ea typeface="Roboto"/>
                <a:cs typeface="Roboto"/>
                <a:sym typeface="Roboto"/>
              </a:rPr>
              <a:t>Contract Negotiation</a:t>
            </a:r>
            <a:r>
              <a:rPr lang="en-US" sz="950">
                <a:solidFill>
                  <a:srgbClr val="01122E"/>
                </a:solidFill>
                <a:latin typeface="Roboto"/>
                <a:ea typeface="Roboto"/>
                <a:cs typeface="Roboto"/>
                <a:sym typeface="Roboto"/>
              </a:rPr>
              <a:t>: REQUESTED → OFFERED → AGREED → VERIFIED → FINALIZED</a:t>
            </a:r>
            <a:endParaRPr sz="950">
              <a:solidFill>
                <a:schemeClr val="dk1"/>
              </a:solidFill>
              <a:latin typeface="Calibri"/>
              <a:ea typeface="Calibri"/>
              <a:cs typeface="Calibri"/>
              <a:sym typeface="Calibri"/>
            </a:endParaRPr>
          </a:p>
          <a:p>
            <a:pPr indent="-342900" lvl="0" marL="342900" marR="0" rtl="0" algn="l">
              <a:lnSpc>
                <a:spcPct val="123000"/>
              </a:lnSpc>
              <a:spcBef>
                <a:spcPts val="0"/>
              </a:spcBef>
              <a:spcAft>
                <a:spcPts val="0"/>
              </a:spcAft>
              <a:buClr>
                <a:srgbClr val="01122E"/>
              </a:buClr>
              <a:buSzPts val="950"/>
              <a:buFont typeface="Calibri"/>
              <a:buAutoNum type="arabicPeriod"/>
            </a:pPr>
            <a:r>
              <a:rPr b="1" lang="en-US" sz="950">
                <a:solidFill>
                  <a:srgbClr val="01122E"/>
                </a:solidFill>
                <a:latin typeface="Roboto"/>
                <a:ea typeface="Roboto"/>
                <a:cs typeface="Roboto"/>
                <a:sym typeface="Roboto"/>
              </a:rPr>
              <a:t>Transfer Coordination</a:t>
            </a:r>
            <a:r>
              <a:rPr lang="en-US" sz="950">
                <a:solidFill>
                  <a:srgbClr val="01122E"/>
                </a:solidFill>
                <a:latin typeface="Roboto"/>
                <a:ea typeface="Roboto"/>
                <a:cs typeface="Roboto"/>
                <a:sym typeface="Roboto"/>
              </a:rPr>
              <a:t>: Control Plane orchestrates Data Plane activation</a:t>
            </a:r>
            <a:endParaRPr sz="950">
              <a:solidFill>
                <a:schemeClr val="dk1"/>
              </a:solidFill>
              <a:latin typeface="Calibri"/>
              <a:ea typeface="Calibri"/>
              <a:cs typeface="Calibri"/>
              <a:sym typeface="Calibri"/>
            </a:endParaRPr>
          </a:p>
        </p:txBody>
      </p:sp>
      <p:sp>
        <p:nvSpPr>
          <p:cNvPr id="264" name="Google Shape;264;p7"/>
          <p:cNvSpPr/>
          <p:nvPr/>
        </p:nvSpPr>
        <p:spPr>
          <a:xfrm>
            <a:off x="634380" y="3967832"/>
            <a:ext cx="235803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HTTPS + JSON-LD | Machine-to-machine | Zero-trust</a:t>
            </a:r>
            <a:endParaRPr sz="950">
              <a:solidFill>
                <a:schemeClr val="dk1"/>
              </a:solidFill>
              <a:latin typeface="Calibri"/>
              <a:ea typeface="Calibri"/>
              <a:cs typeface="Calibri"/>
              <a:sym typeface="Calibri"/>
            </a:endParaRPr>
          </a:p>
        </p:txBody>
      </p:sp>
      <p:sp>
        <p:nvSpPr>
          <p:cNvPr id="265" name="Google Shape;265;p7"/>
          <p:cNvSpPr/>
          <p:nvPr/>
        </p:nvSpPr>
        <p:spPr>
          <a:xfrm>
            <a:off x="3254648" y="1812429"/>
            <a:ext cx="2634630" cy="2690589"/>
          </a:xfrm>
          <a:prstGeom prst="roundRect">
            <a:avLst>
              <a:gd fmla="val 217"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6" name="Google Shape;266;p7"/>
          <p:cNvSpPr/>
          <p:nvPr/>
        </p:nvSpPr>
        <p:spPr>
          <a:xfrm>
            <a:off x="3392909" y="1950690"/>
            <a:ext cx="2358107"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Decentralized Claims Protocol (DCP)</a:t>
            </a:r>
            <a:endParaRPr sz="1200">
              <a:solidFill>
                <a:schemeClr val="dk1"/>
              </a:solidFill>
              <a:latin typeface="Calibri"/>
              <a:ea typeface="Calibri"/>
              <a:cs typeface="Calibri"/>
              <a:sym typeface="Calibri"/>
            </a:endParaRPr>
          </a:p>
        </p:txBody>
      </p:sp>
      <p:sp>
        <p:nvSpPr>
          <p:cNvPr id="267" name="Google Shape;267;p7"/>
          <p:cNvSpPr/>
          <p:nvPr/>
        </p:nvSpPr>
        <p:spPr>
          <a:xfrm>
            <a:off x="3392909" y="2412802"/>
            <a:ext cx="2358107" cy="880616"/>
          </a:xfrm>
          <a:prstGeom prst="rect">
            <a:avLst/>
          </a:prstGeom>
          <a:noFill/>
          <a:ln>
            <a:noFill/>
          </a:ln>
        </p:spPr>
        <p:txBody>
          <a:bodyPr anchorCtr="0" anchor="t" bIns="0" lIns="0" spcFirstLastPara="1" rIns="0" wrap="square" tIns="0">
            <a:normAutofit/>
          </a:bodyPr>
          <a:lstStyle/>
          <a:p>
            <a:pPr indent="-342900" lvl="0" marL="342900" marR="0" rtl="0" algn="l">
              <a:lnSpc>
                <a:spcPct val="133000"/>
              </a:lnSpc>
              <a:spcBef>
                <a:spcPts val="0"/>
              </a:spcBef>
              <a:spcAft>
                <a:spcPts val="0"/>
              </a:spcAft>
              <a:buClr>
                <a:srgbClr val="01122E"/>
              </a:buClr>
              <a:buSzPts val="878"/>
              <a:buFont typeface="Roboto"/>
              <a:buChar char="•"/>
            </a:pPr>
            <a:r>
              <a:rPr lang="en-US" sz="879">
                <a:solidFill>
                  <a:srgbClr val="01122E"/>
                </a:solidFill>
                <a:latin typeface="Roboto"/>
                <a:ea typeface="Roboto"/>
                <a:cs typeface="Roboto"/>
                <a:sym typeface="Roboto"/>
              </a:rPr>
              <a:t>Peer-to-peer credential exchange, no central authority</a:t>
            </a:r>
            <a:endParaRPr sz="879">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878"/>
              <a:buFont typeface="Roboto"/>
              <a:buChar char="•"/>
            </a:pPr>
            <a:r>
              <a:rPr lang="en-US" sz="879">
                <a:solidFill>
                  <a:srgbClr val="01122E"/>
                </a:solidFill>
                <a:latin typeface="Roboto"/>
                <a:ea typeface="Roboto"/>
                <a:cs typeface="Roboto"/>
                <a:sym typeface="Roboto"/>
              </a:rPr>
              <a:t>Credentials sourced from Identity Hub</a:t>
            </a:r>
            <a:endParaRPr sz="879">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878"/>
              <a:buFont typeface="Roboto"/>
              <a:buChar char="•"/>
            </a:pPr>
            <a:r>
              <a:rPr lang="en-US" sz="879">
                <a:solidFill>
                  <a:srgbClr val="01122E"/>
                </a:solidFill>
                <a:latin typeface="Roboto"/>
                <a:ea typeface="Roboto"/>
                <a:cs typeface="Roboto"/>
                <a:sym typeface="Roboto"/>
              </a:rPr>
              <a:t>Cryptographic verification at every step</a:t>
            </a:r>
            <a:endParaRPr sz="879">
              <a:solidFill>
                <a:schemeClr val="dk1"/>
              </a:solidFill>
              <a:latin typeface="Calibri"/>
              <a:ea typeface="Calibri"/>
              <a:cs typeface="Calibri"/>
              <a:sym typeface="Calibri"/>
            </a:endParaRPr>
          </a:p>
        </p:txBody>
      </p:sp>
      <p:sp>
        <p:nvSpPr>
          <p:cNvPr id="268" name="Google Shape;268;p7"/>
          <p:cNvSpPr/>
          <p:nvPr/>
        </p:nvSpPr>
        <p:spPr>
          <a:xfrm>
            <a:off x="6013252" y="1812429"/>
            <a:ext cx="2634555" cy="2690589"/>
          </a:xfrm>
          <a:prstGeom prst="roundRect">
            <a:avLst>
              <a:gd fmla="val 217"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7"/>
          <p:cNvSpPr/>
          <p:nvPr/>
        </p:nvSpPr>
        <p:spPr>
          <a:xfrm>
            <a:off x="6151513" y="1950690"/>
            <a:ext cx="1952253"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Service Chain Protocol</a:t>
            </a:r>
            <a:endParaRPr sz="1200">
              <a:solidFill>
                <a:schemeClr val="dk1"/>
              </a:solidFill>
              <a:latin typeface="Calibri"/>
              <a:ea typeface="Calibri"/>
              <a:cs typeface="Calibri"/>
              <a:sym typeface="Calibri"/>
            </a:endParaRPr>
          </a:p>
        </p:txBody>
      </p:sp>
      <p:sp>
        <p:nvSpPr>
          <p:cNvPr id="270" name="Google Shape;270;p7"/>
          <p:cNvSpPr/>
          <p:nvPr/>
        </p:nvSpPr>
        <p:spPr>
          <a:xfrm>
            <a:off x="6151513" y="2218953"/>
            <a:ext cx="2358033" cy="1277541"/>
          </a:xfrm>
          <a:prstGeom prst="rect">
            <a:avLst/>
          </a:prstGeom>
          <a:noFill/>
          <a:ln>
            <a:noFill/>
          </a:ln>
        </p:spPr>
        <p:txBody>
          <a:bodyPr anchorCtr="0" anchor="t" bIns="0" lIns="0" spcFirstLastPara="1" rIns="0" wrap="square" tIns="0">
            <a:normAutofit/>
          </a:bodyPr>
          <a:lstStyle/>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Multi-participant data flows orchestrated across organisations</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Orchestrator builds visual service chains (PDC v1.9+)</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Data + Service + Infrastructure offers combined end-to-end</a:t>
            </a:r>
            <a:endParaRPr sz="95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8"/>
          <p:cNvSpPr/>
          <p:nvPr/>
        </p:nvSpPr>
        <p:spPr>
          <a:xfrm>
            <a:off x="496119" y="1156990"/>
            <a:ext cx="7041952"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The Four Layers Developers Must Understand</a:t>
            </a:r>
            <a:endParaRPr sz="2400">
              <a:solidFill>
                <a:schemeClr val="dk1"/>
              </a:solidFill>
              <a:latin typeface="Calibri"/>
              <a:ea typeface="Calibri"/>
              <a:cs typeface="Calibri"/>
              <a:sym typeface="Calibri"/>
            </a:endParaRPr>
          </a:p>
        </p:txBody>
      </p:sp>
      <p:sp>
        <p:nvSpPr>
          <p:cNvPr id="277" name="Google Shape;277;p8"/>
          <p:cNvSpPr/>
          <p:nvPr/>
        </p:nvSpPr>
        <p:spPr>
          <a:xfrm>
            <a:off x="496119" y="1792560"/>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Each layer has a distinct responsibility. Mixing concerns (especially trust decisions with data movement) is one of the most common implementation mistakes.</a:t>
            </a:r>
            <a:endParaRPr sz="950">
              <a:solidFill>
                <a:schemeClr val="dk1"/>
              </a:solidFill>
              <a:latin typeface="Calibri"/>
              <a:ea typeface="Calibri"/>
              <a:cs typeface="Calibri"/>
              <a:sym typeface="Calibri"/>
            </a:endParaRPr>
          </a:p>
        </p:txBody>
      </p:sp>
      <p:pic>
        <p:nvPicPr>
          <p:cNvPr descr="preencoded.png" id="278" name="Google Shape;278;p8"/>
          <p:cNvPicPr preferRelativeResize="0"/>
          <p:nvPr/>
        </p:nvPicPr>
        <p:blipFill rotWithShape="1">
          <a:blip r:embed="rId3">
            <a:alphaModFix/>
          </a:blip>
          <a:srcRect b="0" l="0" r="0" t="0"/>
          <a:stretch/>
        </p:blipFill>
        <p:spPr>
          <a:xfrm>
            <a:off x="496119" y="2329011"/>
            <a:ext cx="422746" cy="422746"/>
          </a:xfrm>
          <a:prstGeom prst="rect">
            <a:avLst/>
          </a:prstGeom>
          <a:noFill/>
          <a:ln>
            <a:noFill/>
          </a:ln>
        </p:spPr>
      </p:pic>
      <p:sp>
        <p:nvSpPr>
          <p:cNvPr id="279" name="Google Shape;279;p8"/>
          <p:cNvSpPr/>
          <p:nvPr/>
        </p:nvSpPr>
        <p:spPr>
          <a:xfrm>
            <a:off x="1073869" y="2329011"/>
            <a:ext cx="134391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1. Control Plane</a:t>
            </a:r>
            <a:endParaRPr sz="1200">
              <a:solidFill>
                <a:schemeClr val="dk1"/>
              </a:solidFill>
              <a:latin typeface="Calibri"/>
              <a:ea typeface="Calibri"/>
              <a:cs typeface="Calibri"/>
              <a:sym typeface="Calibri"/>
            </a:endParaRPr>
          </a:p>
        </p:txBody>
      </p:sp>
      <p:sp>
        <p:nvSpPr>
          <p:cNvPr id="280" name="Google Shape;280;p8"/>
          <p:cNvSpPr/>
          <p:nvPr/>
        </p:nvSpPr>
        <p:spPr>
          <a:xfrm>
            <a:off x="1073869" y="2597274"/>
            <a:ext cx="1343918" cy="1389236"/>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The PDC implements DSP for catalogs, negotiations, contracts, and ODRL policy evaluation. This is the governance brain of your participant node.</a:t>
            </a:r>
            <a:endParaRPr sz="950">
              <a:solidFill>
                <a:schemeClr val="dk1"/>
              </a:solidFill>
              <a:latin typeface="Calibri"/>
              <a:ea typeface="Calibri"/>
              <a:cs typeface="Calibri"/>
              <a:sym typeface="Calibri"/>
            </a:endParaRPr>
          </a:p>
        </p:txBody>
      </p:sp>
      <p:pic>
        <p:nvPicPr>
          <p:cNvPr descr="preencoded.png" id="281" name="Google Shape;281;p8"/>
          <p:cNvPicPr preferRelativeResize="0"/>
          <p:nvPr/>
        </p:nvPicPr>
        <p:blipFill rotWithShape="1">
          <a:blip r:embed="rId4">
            <a:alphaModFix/>
          </a:blip>
          <a:srcRect b="0" l="0" r="0" t="0"/>
          <a:stretch/>
        </p:blipFill>
        <p:spPr>
          <a:xfrm>
            <a:off x="2572792" y="2329011"/>
            <a:ext cx="422746" cy="422746"/>
          </a:xfrm>
          <a:prstGeom prst="rect">
            <a:avLst/>
          </a:prstGeom>
          <a:noFill/>
          <a:ln>
            <a:noFill/>
          </a:ln>
        </p:spPr>
      </p:pic>
      <p:sp>
        <p:nvSpPr>
          <p:cNvPr id="282" name="Google Shape;282;p8"/>
          <p:cNvSpPr/>
          <p:nvPr/>
        </p:nvSpPr>
        <p:spPr>
          <a:xfrm>
            <a:off x="3150543" y="2329011"/>
            <a:ext cx="134391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2. Data Plane</a:t>
            </a:r>
            <a:endParaRPr sz="1200">
              <a:solidFill>
                <a:schemeClr val="dk1"/>
              </a:solidFill>
              <a:latin typeface="Calibri"/>
              <a:ea typeface="Calibri"/>
              <a:cs typeface="Calibri"/>
              <a:sym typeface="Calibri"/>
            </a:endParaRPr>
          </a:p>
        </p:txBody>
      </p:sp>
      <p:sp>
        <p:nvSpPr>
          <p:cNvPr id="283" name="Google Shape;283;p8"/>
          <p:cNvSpPr/>
          <p:nvPr/>
        </p:nvSpPr>
        <p:spPr>
          <a:xfrm>
            <a:off x="3150543" y="2597274"/>
            <a:ext cx="1343918" cy="1389236"/>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Where actual data moves: Pull, Push, or Stream. Exposes REST APIs via PDC. Interoperable with EDC SDKs in Go, Java, Rust, and .NET.</a:t>
            </a:r>
            <a:endParaRPr sz="950">
              <a:solidFill>
                <a:schemeClr val="dk1"/>
              </a:solidFill>
              <a:latin typeface="Calibri"/>
              <a:ea typeface="Calibri"/>
              <a:cs typeface="Calibri"/>
              <a:sym typeface="Calibri"/>
            </a:endParaRPr>
          </a:p>
        </p:txBody>
      </p:sp>
      <p:pic>
        <p:nvPicPr>
          <p:cNvPr descr="preencoded.png" id="284" name="Google Shape;284;p8"/>
          <p:cNvPicPr preferRelativeResize="0"/>
          <p:nvPr/>
        </p:nvPicPr>
        <p:blipFill rotWithShape="1">
          <a:blip r:embed="rId5">
            <a:alphaModFix/>
          </a:blip>
          <a:srcRect b="0" l="0" r="0" t="0"/>
          <a:stretch/>
        </p:blipFill>
        <p:spPr>
          <a:xfrm>
            <a:off x="4649465" y="2329011"/>
            <a:ext cx="422746" cy="422746"/>
          </a:xfrm>
          <a:prstGeom prst="rect">
            <a:avLst/>
          </a:prstGeom>
          <a:noFill/>
          <a:ln>
            <a:noFill/>
          </a:ln>
        </p:spPr>
      </p:pic>
      <p:sp>
        <p:nvSpPr>
          <p:cNvPr id="285" name="Google Shape;285;p8"/>
          <p:cNvSpPr/>
          <p:nvPr/>
        </p:nvSpPr>
        <p:spPr>
          <a:xfrm>
            <a:off x="5227216" y="2329011"/>
            <a:ext cx="134391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3. Identity Hub</a:t>
            </a:r>
            <a:endParaRPr sz="1200">
              <a:solidFill>
                <a:schemeClr val="dk1"/>
              </a:solidFill>
              <a:latin typeface="Calibri"/>
              <a:ea typeface="Calibri"/>
              <a:cs typeface="Calibri"/>
              <a:sym typeface="Calibri"/>
            </a:endParaRPr>
          </a:p>
        </p:txBody>
      </p:sp>
      <p:sp>
        <p:nvSpPr>
          <p:cNvPr id="286" name="Google Shape;286;p8"/>
          <p:cNvSpPr/>
          <p:nvPr/>
        </p:nvSpPr>
        <p:spPr>
          <a:xfrm>
            <a:off x="5227216" y="2597274"/>
            <a:ext cx="1343918" cy="1190774"/>
          </a:xfrm>
          <a:prstGeom prst="rect">
            <a:avLst/>
          </a:prstGeom>
          <a:noFill/>
          <a:ln>
            <a:noFill/>
          </a:ln>
        </p:spPr>
        <p:txBody>
          <a:bodyPr anchorCtr="0" anchor="t" bIns="0" lIns="0" spcFirstLastPara="1" rIns="0" wrap="square" tIns="0">
            <a:normAutofit/>
          </a:bodyPr>
          <a:lstStyle/>
          <a:p>
            <a:pPr indent="0" lvl="0" marL="0" marR="0" rtl="0" algn="l">
              <a:lnSpc>
                <a:spcPct val="123000"/>
              </a:lnSpc>
              <a:spcBef>
                <a:spcPts val="0"/>
              </a:spcBef>
              <a:spcAft>
                <a:spcPts val="0"/>
              </a:spcAft>
              <a:buClr>
                <a:srgbClr val="01122E"/>
              </a:buClr>
              <a:buSzPts val="807"/>
              <a:buFont typeface="Roboto"/>
              <a:buNone/>
            </a:pPr>
            <a:r>
              <a:rPr lang="en-US" sz="808">
                <a:solidFill>
                  <a:srgbClr val="01122E"/>
                </a:solidFill>
                <a:latin typeface="Roboto"/>
                <a:ea typeface="Roboto"/>
                <a:cs typeface="Roboto"/>
                <a:sym typeface="Roboto"/>
              </a:rPr>
              <a:t>Manages DIDs (did:web), stores Verifiable Credentials, and composes DCP proofs for peer-to-peer credential exchange. DCP is used for cross-data-space identity interoperability.</a:t>
            </a:r>
            <a:endParaRPr sz="808">
              <a:solidFill>
                <a:schemeClr val="dk1"/>
              </a:solidFill>
              <a:latin typeface="Calibri"/>
              <a:ea typeface="Calibri"/>
              <a:cs typeface="Calibri"/>
              <a:sym typeface="Calibri"/>
            </a:endParaRPr>
          </a:p>
        </p:txBody>
      </p:sp>
      <p:pic>
        <p:nvPicPr>
          <p:cNvPr descr="preencoded.png" id="287" name="Google Shape;287;p8"/>
          <p:cNvPicPr preferRelativeResize="0"/>
          <p:nvPr/>
        </p:nvPicPr>
        <p:blipFill rotWithShape="1">
          <a:blip r:embed="rId6">
            <a:alphaModFix/>
          </a:blip>
          <a:srcRect b="0" l="0" r="0" t="0"/>
          <a:stretch/>
        </p:blipFill>
        <p:spPr>
          <a:xfrm>
            <a:off x="6726138" y="2329011"/>
            <a:ext cx="422746" cy="422746"/>
          </a:xfrm>
          <a:prstGeom prst="rect">
            <a:avLst/>
          </a:prstGeom>
          <a:noFill/>
          <a:ln>
            <a:noFill/>
          </a:ln>
        </p:spPr>
      </p:pic>
      <p:sp>
        <p:nvSpPr>
          <p:cNvPr id="288" name="Google Shape;288;p8"/>
          <p:cNvSpPr/>
          <p:nvPr/>
        </p:nvSpPr>
        <p:spPr>
          <a:xfrm>
            <a:off x="7303889" y="2329011"/>
            <a:ext cx="1343992"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4. Tenant Management</a:t>
            </a:r>
            <a:endParaRPr sz="1200">
              <a:solidFill>
                <a:schemeClr val="dk1"/>
              </a:solidFill>
              <a:latin typeface="Calibri"/>
              <a:ea typeface="Calibri"/>
              <a:cs typeface="Calibri"/>
              <a:sym typeface="Calibri"/>
            </a:endParaRPr>
          </a:p>
        </p:txBody>
      </p:sp>
      <p:sp>
        <p:nvSpPr>
          <p:cNvPr id="289" name="Google Shape;289;p8"/>
          <p:cNvSpPr/>
          <p:nvPr/>
        </p:nvSpPr>
        <p:spPr>
          <a:xfrm>
            <a:off x="7303889" y="2791123"/>
            <a:ext cx="1343992" cy="1190774"/>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Handles multi-tenant lifecycle and participant provisioning. </a:t>
            </a:r>
            <a:r>
              <a:rPr b="1" lang="en-US" sz="950">
                <a:solidFill>
                  <a:srgbClr val="01122E"/>
                </a:solidFill>
                <a:latin typeface="Roboto"/>
                <a:ea typeface="Roboto"/>
                <a:cs typeface="Roboto"/>
                <a:sym typeface="Roboto"/>
              </a:rPr>
              <a:t>Not in the trust decision path</a:t>
            </a:r>
            <a:r>
              <a:rPr lang="en-US" sz="950">
                <a:solidFill>
                  <a:srgbClr val="01122E"/>
                </a:solidFill>
                <a:latin typeface="Roboto"/>
                <a:ea typeface="Roboto"/>
                <a:cs typeface="Roboto"/>
                <a:sym typeface="Roboto"/>
              </a:rPr>
              <a:t>: trust happens directly between Connectors.</a:t>
            </a:r>
            <a:endParaRPr sz="95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preencoded.png" id="295" name="Google Shape;295;p9"/>
          <p:cNvPicPr preferRelativeResize="0"/>
          <p:nvPr/>
        </p:nvPicPr>
        <p:blipFill rotWithShape="1">
          <a:blip r:embed="rId3">
            <a:alphaModFix/>
          </a:blip>
          <a:srcRect b="0" l="0" r="0" t="0"/>
          <a:stretch/>
        </p:blipFill>
        <p:spPr>
          <a:xfrm>
            <a:off x="5715000" y="0"/>
            <a:ext cx="3429000" cy="5143500"/>
          </a:xfrm>
          <a:prstGeom prst="rect">
            <a:avLst/>
          </a:prstGeom>
          <a:noFill/>
          <a:ln>
            <a:noFill/>
          </a:ln>
        </p:spPr>
      </p:pic>
      <p:sp>
        <p:nvSpPr>
          <p:cNvPr id="296" name="Google Shape;296;p9"/>
          <p:cNvSpPr/>
          <p:nvPr/>
        </p:nvSpPr>
        <p:spPr>
          <a:xfrm>
            <a:off x="488379" y="373261"/>
            <a:ext cx="4738241" cy="648593"/>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2000"/>
              <a:buFont typeface="Righteous"/>
              <a:buNone/>
            </a:pPr>
            <a:r>
              <a:rPr lang="en-US" sz="2000">
                <a:solidFill>
                  <a:srgbClr val="01122E"/>
                </a:solidFill>
                <a:latin typeface="Righteous"/>
                <a:ea typeface="Righteous"/>
                <a:cs typeface="Righteous"/>
                <a:sym typeface="Righteous"/>
              </a:rPr>
              <a:t>EDGE-Skills Use Case: Skill Gap Analytics</a:t>
            </a:r>
            <a:endParaRPr sz="2000">
              <a:solidFill>
                <a:schemeClr val="dk1"/>
              </a:solidFill>
              <a:latin typeface="Calibri"/>
              <a:ea typeface="Calibri"/>
              <a:cs typeface="Calibri"/>
              <a:sym typeface="Calibri"/>
            </a:endParaRPr>
          </a:p>
        </p:txBody>
      </p:sp>
      <p:sp>
        <p:nvSpPr>
          <p:cNvPr id="297" name="Google Shape;297;p9"/>
          <p:cNvSpPr/>
          <p:nvPr/>
        </p:nvSpPr>
        <p:spPr>
          <a:xfrm>
            <a:off x="488379" y="1152079"/>
            <a:ext cx="207541" cy="129704"/>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800"/>
              <a:buFont typeface="Righteous"/>
              <a:buNone/>
            </a:pPr>
            <a:r>
              <a:rPr lang="en-US" sz="800">
                <a:solidFill>
                  <a:srgbClr val="01122E"/>
                </a:solidFill>
                <a:latin typeface="Righteous"/>
                <a:ea typeface="Righteous"/>
                <a:cs typeface="Righteous"/>
                <a:sym typeface="Righteous"/>
              </a:rPr>
              <a:t>01</a:t>
            </a:r>
            <a:endParaRPr sz="800">
              <a:solidFill>
                <a:schemeClr val="dk1"/>
              </a:solidFill>
              <a:latin typeface="Calibri"/>
              <a:ea typeface="Calibri"/>
              <a:cs typeface="Calibri"/>
              <a:sym typeface="Calibri"/>
            </a:endParaRPr>
          </a:p>
        </p:txBody>
      </p:sp>
      <p:sp>
        <p:nvSpPr>
          <p:cNvPr id="298" name="Google Shape;298;p9"/>
          <p:cNvSpPr/>
          <p:nvPr/>
        </p:nvSpPr>
        <p:spPr>
          <a:xfrm>
            <a:off x="488379" y="1314078"/>
            <a:ext cx="4738241"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9"/>
          <p:cNvSpPr/>
          <p:nvPr/>
        </p:nvSpPr>
        <p:spPr>
          <a:xfrm>
            <a:off x="488379" y="1394520"/>
            <a:ext cx="1418332" cy="16207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The EDGE-Skills Project</a:t>
            </a:r>
            <a:endParaRPr sz="1000">
              <a:solidFill>
                <a:schemeClr val="dk1"/>
              </a:solidFill>
              <a:latin typeface="Calibri"/>
              <a:ea typeface="Calibri"/>
              <a:cs typeface="Calibri"/>
              <a:sym typeface="Calibri"/>
            </a:endParaRPr>
          </a:p>
        </p:txBody>
      </p:sp>
      <p:sp>
        <p:nvSpPr>
          <p:cNvPr id="300" name="Google Shape;300;p9"/>
          <p:cNvSpPr/>
          <p:nvPr/>
        </p:nvSpPr>
        <p:spPr>
          <a:xfrm>
            <a:off x="488379" y="1608683"/>
            <a:ext cx="4738241" cy="304949"/>
          </a:xfrm>
          <a:prstGeom prst="rect">
            <a:avLst/>
          </a:prstGeom>
          <a:noFill/>
          <a:ln>
            <a:noFill/>
          </a:ln>
        </p:spPr>
        <p:txBody>
          <a:bodyPr anchorCtr="0" anchor="t" bIns="0" lIns="0" spcFirstLastPara="1" rIns="0" wrap="square" tIns="0">
            <a:normAutofit/>
          </a:bodyPr>
          <a:lstStyle/>
          <a:p>
            <a:pPr indent="0" lvl="0" marL="0" marR="0" rtl="0" algn="l">
              <a:lnSpc>
                <a:spcPct val="122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EU-funded data space for education and skills, led by Prometheus-X with 36 organizations across 8 EU countries. A real production-grade ecosystem.</a:t>
            </a:r>
            <a:endParaRPr sz="800">
              <a:solidFill>
                <a:schemeClr val="dk1"/>
              </a:solidFill>
              <a:latin typeface="Calibri"/>
              <a:ea typeface="Calibri"/>
              <a:cs typeface="Calibri"/>
              <a:sym typeface="Calibri"/>
            </a:endParaRPr>
          </a:p>
        </p:txBody>
      </p:sp>
      <p:sp>
        <p:nvSpPr>
          <p:cNvPr id="301" name="Google Shape;301;p9"/>
          <p:cNvSpPr/>
          <p:nvPr/>
        </p:nvSpPr>
        <p:spPr>
          <a:xfrm>
            <a:off x="488379" y="2078310"/>
            <a:ext cx="207541" cy="129704"/>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800"/>
              <a:buFont typeface="Righteous"/>
              <a:buNone/>
            </a:pPr>
            <a:r>
              <a:rPr lang="en-US" sz="800">
                <a:solidFill>
                  <a:srgbClr val="01122E"/>
                </a:solidFill>
                <a:latin typeface="Righteous"/>
                <a:ea typeface="Righteous"/>
                <a:cs typeface="Righteous"/>
                <a:sym typeface="Righteous"/>
              </a:rPr>
              <a:t>02</a:t>
            </a:r>
            <a:endParaRPr sz="800">
              <a:solidFill>
                <a:schemeClr val="dk1"/>
              </a:solidFill>
              <a:latin typeface="Calibri"/>
              <a:ea typeface="Calibri"/>
              <a:cs typeface="Calibri"/>
              <a:sym typeface="Calibri"/>
            </a:endParaRPr>
          </a:p>
        </p:txBody>
      </p:sp>
      <p:sp>
        <p:nvSpPr>
          <p:cNvPr id="302" name="Google Shape;302;p9"/>
          <p:cNvSpPr/>
          <p:nvPr/>
        </p:nvSpPr>
        <p:spPr>
          <a:xfrm>
            <a:off x="488379" y="2240310"/>
            <a:ext cx="4738241"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9"/>
          <p:cNvSpPr/>
          <p:nvPr/>
        </p:nvSpPr>
        <p:spPr>
          <a:xfrm>
            <a:off x="488379" y="2320751"/>
            <a:ext cx="1297335" cy="16207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The Use Case</a:t>
            </a:r>
            <a:endParaRPr sz="1000">
              <a:solidFill>
                <a:schemeClr val="dk1"/>
              </a:solidFill>
              <a:latin typeface="Calibri"/>
              <a:ea typeface="Calibri"/>
              <a:cs typeface="Calibri"/>
              <a:sym typeface="Calibri"/>
            </a:endParaRPr>
          </a:p>
        </p:txBody>
      </p:sp>
      <p:sp>
        <p:nvSpPr>
          <p:cNvPr id="304" name="Google Shape;304;p9"/>
          <p:cNvSpPr/>
          <p:nvPr/>
        </p:nvSpPr>
        <p:spPr>
          <a:xfrm>
            <a:off x="488379" y="2534915"/>
            <a:ext cx="4738241" cy="304949"/>
          </a:xfrm>
          <a:prstGeom prst="rect">
            <a:avLst/>
          </a:prstGeom>
          <a:noFill/>
          <a:ln>
            <a:noFill/>
          </a:ln>
        </p:spPr>
        <p:txBody>
          <a:bodyPr anchorCtr="0" anchor="t" bIns="0" lIns="0" spcFirstLastPara="1" rIns="0" wrap="square" tIns="0">
            <a:normAutofit/>
          </a:bodyPr>
          <a:lstStyle/>
          <a:p>
            <a:pPr indent="0" lvl="0" marL="0" marR="0" rtl="0" algn="l">
              <a:lnSpc>
                <a:spcPct val="122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Schülerkarriere shares anonymized student skills profiles; imc consumes them for skill gap analysis, a cross-organizational analytics workflow with GDPR compliance.</a:t>
            </a:r>
            <a:endParaRPr sz="800">
              <a:solidFill>
                <a:schemeClr val="dk1"/>
              </a:solidFill>
              <a:latin typeface="Calibri"/>
              <a:ea typeface="Calibri"/>
              <a:cs typeface="Calibri"/>
              <a:sym typeface="Calibri"/>
            </a:endParaRPr>
          </a:p>
        </p:txBody>
      </p:sp>
      <p:sp>
        <p:nvSpPr>
          <p:cNvPr id="305" name="Google Shape;305;p9"/>
          <p:cNvSpPr/>
          <p:nvPr/>
        </p:nvSpPr>
        <p:spPr>
          <a:xfrm>
            <a:off x="488379" y="3004542"/>
            <a:ext cx="207541" cy="129704"/>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800"/>
              <a:buFont typeface="Righteous"/>
              <a:buNone/>
            </a:pPr>
            <a:r>
              <a:rPr lang="en-US" sz="800">
                <a:solidFill>
                  <a:srgbClr val="01122E"/>
                </a:solidFill>
                <a:latin typeface="Righteous"/>
                <a:ea typeface="Righteous"/>
                <a:cs typeface="Righteous"/>
                <a:sym typeface="Righteous"/>
              </a:rPr>
              <a:t>03</a:t>
            </a:r>
            <a:endParaRPr sz="800">
              <a:solidFill>
                <a:schemeClr val="dk1"/>
              </a:solidFill>
              <a:latin typeface="Calibri"/>
              <a:ea typeface="Calibri"/>
              <a:cs typeface="Calibri"/>
              <a:sym typeface="Calibri"/>
            </a:endParaRPr>
          </a:p>
        </p:txBody>
      </p:sp>
      <p:sp>
        <p:nvSpPr>
          <p:cNvPr id="306" name="Google Shape;306;p9"/>
          <p:cNvSpPr/>
          <p:nvPr/>
        </p:nvSpPr>
        <p:spPr>
          <a:xfrm>
            <a:off x="488379" y="3166542"/>
            <a:ext cx="4738241"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9"/>
          <p:cNvSpPr/>
          <p:nvPr/>
        </p:nvSpPr>
        <p:spPr>
          <a:xfrm>
            <a:off x="488379" y="3246983"/>
            <a:ext cx="1297335" cy="16207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Data Flow</a:t>
            </a:r>
            <a:endParaRPr sz="1000">
              <a:solidFill>
                <a:schemeClr val="dk1"/>
              </a:solidFill>
              <a:latin typeface="Calibri"/>
              <a:ea typeface="Calibri"/>
              <a:cs typeface="Calibri"/>
              <a:sym typeface="Calibri"/>
            </a:endParaRPr>
          </a:p>
        </p:txBody>
      </p:sp>
      <p:sp>
        <p:nvSpPr>
          <p:cNvPr id="308" name="Google Shape;308;p9"/>
          <p:cNvSpPr/>
          <p:nvPr/>
        </p:nvSpPr>
        <p:spPr>
          <a:xfrm>
            <a:off x="488379" y="3461147"/>
            <a:ext cx="4738241" cy="304949"/>
          </a:xfrm>
          <a:prstGeom prst="rect">
            <a:avLst/>
          </a:prstGeom>
          <a:noFill/>
          <a:ln>
            <a:noFill/>
          </a:ln>
        </p:spPr>
        <p:txBody>
          <a:bodyPr anchorCtr="0" anchor="t" bIns="0" lIns="0" spcFirstLastPara="1" rIns="0" wrap="square" tIns="0">
            <a:normAutofit/>
          </a:bodyPr>
          <a:lstStyle/>
          <a:p>
            <a:pPr indent="0" lvl="0" marL="0" marR="0" rtl="0" algn="l">
              <a:lnSpc>
                <a:spcPct val="122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Student profiles (interests, competencies, learning progress) → Analytics service → Personalized skill gap reports delivered to students and employers.</a:t>
            </a:r>
            <a:endParaRPr sz="800">
              <a:solidFill>
                <a:schemeClr val="dk1"/>
              </a:solidFill>
              <a:latin typeface="Calibri"/>
              <a:ea typeface="Calibri"/>
              <a:cs typeface="Calibri"/>
              <a:sym typeface="Calibri"/>
            </a:endParaRPr>
          </a:p>
        </p:txBody>
      </p:sp>
      <p:sp>
        <p:nvSpPr>
          <p:cNvPr id="309" name="Google Shape;309;p9"/>
          <p:cNvSpPr/>
          <p:nvPr/>
        </p:nvSpPr>
        <p:spPr>
          <a:xfrm>
            <a:off x="488379" y="3930774"/>
            <a:ext cx="207541" cy="129704"/>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1122E"/>
              </a:buClr>
              <a:buSzPts val="800"/>
              <a:buFont typeface="Righteous"/>
              <a:buNone/>
            </a:pPr>
            <a:r>
              <a:rPr lang="en-US" sz="800">
                <a:solidFill>
                  <a:srgbClr val="01122E"/>
                </a:solidFill>
                <a:latin typeface="Righteous"/>
                <a:ea typeface="Righteous"/>
                <a:cs typeface="Righteous"/>
                <a:sym typeface="Righteous"/>
              </a:rPr>
              <a:t>04</a:t>
            </a:r>
            <a:endParaRPr sz="800">
              <a:solidFill>
                <a:schemeClr val="dk1"/>
              </a:solidFill>
              <a:latin typeface="Calibri"/>
              <a:ea typeface="Calibri"/>
              <a:cs typeface="Calibri"/>
              <a:sym typeface="Calibri"/>
            </a:endParaRPr>
          </a:p>
        </p:txBody>
      </p:sp>
      <p:sp>
        <p:nvSpPr>
          <p:cNvPr id="310" name="Google Shape;310;p9"/>
          <p:cNvSpPr/>
          <p:nvPr/>
        </p:nvSpPr>
        <p:spPr>
          <a:xfrm>
            <a:off x="488379" y="4092773"/>
            <a:ext cx="4738241"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9"/>
          <p:cNvSpPr/>
          <p:nvPr/>
        </p:nvSpPr>
        <p:spPr>
          <a:xfrm>
            <a:off x="488379" y="4173215"/>
            <a:ext cx="1297335" cy="16207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Why This Use Case</a:t>
            </a:r>
            <a:endParaRPr sz="1000">
              <a:solidFill>
                <a:schemeClr val="dk1"/>
              </a:solidFill>
              <a:latin typeface="Calibri"/>
              <a:ea typeface="Calibri"/>
              <a:cs typeface="Calibri"/>
              <a:sym typeface="Calibri"/>
            </a:endParaRPr>
          </a:p>
        </p:txBody>
      </p:sp>
      <p:sp>
        <p:nvSpPr>
          <p:cNvPr id="312" name="Google Shape;312;p9"/>
          <p:cNvSpPr/>
          <p:nvPr/>
        </p:nvSpPr>
        <p:spPr>
          <a:xfrm>
            <a:off x="488379" y="4387379"/>
            <a:ext cx="4738241" cy="304949"/>
          </a:xfrm>
          <a:prstGeom prst="rect">
            <a:avLst/>
          </a:prstGeom>
          <a:noFill/>
          <a:ln>
            <a:noFill/>
          </a:ln>
        </p:spPr>
        <p:txBody>
          <a:bodyPr anchorCtr="0" anchor="t" bIns="0" lIns="0" spcFirstLastPara="1" rIns="0" wrap="square" tIns="0">
            <a:normAutofit/>
          </a:bodyPr>
          <a:lstStyle/>
          <a:p>
            <a:pPr indent="0" lvl="0" marL="0" marR="0" rtl="0" algn="l">
              <a:lnSpc>
                <a:spcPct val="122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Combines personal data protection (GDPR), sovereign data sharing, and cross-organizational analytics, the full complexity of a real data space scenario.</a:t>
            </a:r>
            <a:endParaRPr sz="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2026-05-26T11:58:15Z</dcterms:created>
</cp:coreProperties>
</file>