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y="5143500" cx="9144000"/>
  <p:notesSz cx="5143500" cy="9144000"/>
  <p:embeddedFontLst>
    <p:embeddedFont>
      <p:font typeface="Roboto"/>
      <p:regular r:id="rId36"/>
      <p:bold r:id="rId37"/>
      <p:italic r:id="rId38"/>
      <p:boldItalic r:id="rId39"/>
    </p:embeddedFont>
    <p:embeddedFont>
      <p:font typeface="Righteous"/>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n8ZgjX4dMjhuwOs7/2ht5PcRWS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Righteous-regular.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Roboto-bold.fntdata"/><Relationship Id="rId14" Type="http://schemas.openxmlformats.org/officeDocument/2006/relationships/slide" Target="slides/slide10.xml"/><Relationship Id="rId36" Type="http://schemas.openxmlformats.org/officeDocument/2006/relationships/font" Target="fonts/Roboto-regular.fntdata"/><Relationship Id="rId17" Type="http://schemas.openxmlformats.org/officeDocument/2006/relationships/slide" Target="slides/slide13.xml"/><Relationship Id="rId39" Type="http://schemas.openxmlformats.org/officeDocument/2006/relationships/font" Target="fonts/Roboto-boldItalic.fntdata"/><Relationship Id="rId16" Type="http://schemas.openxmlformats.org/officeDocument/2006/relationships/slide" Target="slides/slide12.xml"/><Relationship Id="rId38" Type="http://schemas.openxmlformats.org/officeDocument/2006/relationships/font" Target="fonts/Roboto-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857400" y="685800"/>
            <a:ext cx="342915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514350" y="4343400"/>
            <a:ext cx="41148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 name="Google Shape;71;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1200" u="none" cap="none" strike="noStrike">
                <a:solidFill>
                  <a:schemeClr val="dk1"/>
                </a:solidFill>
                <a:latin typeface="Arial"/>
                <a:ea typeface="Arial"/>
                <a:cs typeface="Arial"/>
                <a:sym typeface="Arial"/>
              </a:rPr>
              <a:t>Title Slide: EDGE-Skills Data Scientist Training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Welcome to the EDGE-Skills Data Scientist Training. Over the next 90 minutes, you will learn how to work with data inside a data space: how to discover data, access it, transform it, and re-offer your results as new assets in the ecosystem.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We use the Prometheus-X open source stack and the EDGE-Skills data space as a concrete example. The focus is on the complete data path from ingestion to value creation, always with an eye on semantic standards, governance, and data quality.</a:t>
            </a:r>
            <a:endParaRPr/>
          </a:p>
        </p:txBody>
      </p:sp>
      <p:sp>
        <p:nvSpPr>
          <p:cNvPr id="72" name="Google Shape;72;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1: Data Ingestion &amp; Connectors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How data enters the data space ecosystem. Data sources are connected via connectors: databases, APIs, file systems, IoT streams. Dataspace Connectors (PDC) provide standardised access. Each dataset becomes an asset with metadata, a DataAddress, and usage conditions that define who can access it.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Three ingestion patterns: pull for queries on demand, push for batch deliveries, stream for continuous data flows. The central principle: data stays at the source.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Only metadata and usage conditions are shared via the catalogue.</a:t>
            </a:r>
            <a:endParaRPr/>
          </a:p>
        </p:txBody>
      </p:sp>
      <p:sp>
        <p:nvSpPr>
          <p:cNvPr id="259" name="Google Shape;259;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2: Semantic Standards &amp; Ontologies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Without shared semantics, data from different organisations cannot be compared, combined, or analysed. Semantic alignment is the foundation of every successful data space. Three core standards: xAPI for learning experience traces and activity statements.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JSON-LD for machine-readable semantic context as linked data. RDF for knowledge graphs and ontology relationships. Classification frameworks: ESCO as the European standard for skills, competences, and qualifications. ROME as the French job classification framework.</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Plus custom ontologies for domain-specific extensions. Your task as data scientists: prepare data so that it can be linked across organisations via semantic relationships.</a:t>
            </a:r>
            <a:endParaRPr/>
          </a:p>
        </p:txBody>
      </p:sp>
      <p:sp>
        <p:nvSpPr>
          <p:cNvPr id="282" name="Google Shape;282;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3" name="Google Shape;303;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3: Data Transformation &amp; Preparation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transformation pipeline in four steps. Map: schema alignment and ontology mapping, your data is aligned to shared standards. Transform: format conversion and normalisation. Enrich: semantic enrichment and metadata addition.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Validate: quality checks and verification. Two core principles: first, quality checks at every pipeline stage, with metadata tracking provenance and lineage. Second, build reusable transformation services that other participants can chain.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is aligned with the Prometheus-X transformation services. Your pipelines are not one-off scripts; they become services in the ecosystem.</a:t>
            </a:r>
            <a:endParaRPr/>
          </a:p>
        </p:txBody>
      </p:sp>
      <p:sp>
        <p:nvSpPr>
          <p:cNvPr id="304" name="Google Shape;304;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3" name="Google Shape;323;p1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4: Metadata &amp; Catalogue Management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For data to be discoverable, understandable, and reusable, you need three types of metadata. Technical metadata: format, schema, size, encoding, update frequency, API endpoints, data lineage and provenance. Semantic metadata: ontology references such as ESCO and ROME, domain classification and tags, semantic relationships to other assets.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Contractual metadata: usage conditions as ODRL policies, licence type and access restrictions, consent requirements and scope. The chain is: rich metadata enables discovery, discovery builds trust, trust enables reuse. Everything is registered in the Prometheus-X catalogue and enables federated discovery across data spaces.</a:t>
            </a:r>
            <a:endParaRPr/>
          </a:p>
        </p:txBody>
      </p:sp>
      <p:sp>
        <p:nvSpPr>
          <p:cNvPr id="324" name="Google Shape;324;p1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3" name="Google Shape;343;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5: Data Quality &amp; Veracity</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Four quality dimensions: accuracy: correctness of values. Completeness: no missing fields. Timeliness: data is current. Consistency: no contradictions. Provenance and lineage: track where data comes from, how it was transformed, and who processed it.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Value Chain Tracker provides end-to-end visibility across the entire data journey. In multi-party environments with multiple organisations: source trust verifies provider reliability. Validation rules automate quality checks.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Monitoring enables continuous quality tracking. Remediation creates feedback loops back to providers. Prometheus-X Data Veracity Assurance validates data integrity at each step.</a:t>
            </a:r>
            <a:endParaRPr/>
          </a:p>
        </p:txBody>
      </p:sp>
      <p:sp>
        <p:nvSpPr>
          <p:cNvPr id="344" name="Google Shape;344;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6: Governance &amp; Policies for Data</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Governance shapes what data you can access and share. Three governance layers: access policies define who can discover and access your data assets (open data for all members, restricted only for verified research institutions).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Usage policies determine what can be done with data after access (purpose-limited, for example analytics only, no redistribution). Access policies can also be time-limited (for example access expires after 90 days). Consent management gives human-centric control over personal data, required for any individual-level data exchange under GDPR.</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ODRL as Open Digital Rights Language defines machine-readable policies that connectors enforce automatically. As a data scientist, you must understand the policies that govern your data before building analytics pipelines.</a:t>
            </a:r>
            <a:endParaRPr/>
          </a:p>
        </p:txBody>
      </p:sp>
      <p:sp>
        <p:nvSpPr>
          <p:cNvPr id="372" name="Google Shape;372;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9" name="Google Shape;399;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7: Publish Data &amp; Re-Offer Results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In three steps, your data and analytics results become available. First: register data asset: define metadata such as type, domain, schema, quality level, and provenance. Point to where the data actually lives. Second: set usage conditions: define who can access, for what purpose, and under which constraints.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ODRL policies are enforced automatically. Third: re-offer results: your analytics results become new assets. Publish insights back to the catalogue for others to discover and reuse. The central principle: the actual data stays on the provider's data plane.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control plane holds only the governance information.</a:t>
            </a:r>
            <a:endParaRPr/>
          </a:p>
        </p:txBody>
      </p:sp>
      <p:sp>
        <p:nvSpPr>
          <p:cNvPr id="400" name="Google Shape;400;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8" name="Google Shape;418;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Step 8: Consume &amp; Integrate Data</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scientist workflow in a data space in five steps: discover relevant datasets, check quality and provenance, negotiate access automatically, integrate into your pipeline, re-offer enriched results. Technically: discover via the provider's DSP endpoint, filter by semantic tags, quality level, or data type.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Negotiate access: automated policy check, credentials verified, contract agreed. This takes seconds, fully automated. Integrate and analyse: data is received via secure transfer and fed into your analytics pipelines. The data space gives you standardised access to data across organisational boundaries with built-in governance.</a:t>
            </a:r>
            <a:endParaRPr/>
          </a:p>
        </p:txBody>
      </p:sp>
      <p:sp>
        <p:nvSpPr>
          <p:cNvPr id="419" name="Google Shape;419;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7" name="Google Shape;447;p1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VisionsTrust: Your Data Access &amp; Consent Platform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VisionsTrust is the reference implementation of the Prometheus-X open source stack. Three services: the catalogue for browsing available datasets, discovery across organisations, viewing metadata and samples. The contract service for automated data agreements with policy-based access control, no manual approvals needed.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consent service for personal data governance with user-level consent flows, enabling GDPR-compliant data exchange. These are the three services through which you as data scientists interact with the data space.</a:t>
            </a:r>
            <a:endParaRPr/>
          </a:p>
        </p:txBody>
      </p:sp>
      <p:sp>
        <p:nvSpPr>
          <p:cNvPr id="448" name="Google Shape;448;p1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3" name="Google Shape;473;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How Data Scientists Access Data</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complete flow from discovery to data in your notebook. Five steps: discover: browse the VisionsTrust catalogue for datasets and service offers across organisations. Negotiate: contracts are negotiated automatically, policies evaluate your organisation's credentials.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Consent: for personal data, user consent is collected via the PDI consent service before exchange. Exchange: data flows peer-to-peer through the PDC, you receive it via endpoint and access token. Analyse: ingest into your pipeline: Pandas, Spark, notebooks.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Sovereign data, your familiar tools. The point: you do not need to re-learn. Your analytics tools stay the same; the access to data becomes standardised and governance-compliant.</a:t>
            </a:r>
            <a:endParaRPr/>
          </a:p>
        </p:txBody>
      </p:sp>
      <p:sp>
        <p:nvSpPr>
          <p:cNvPr id="474" name="Google Shape;474;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 name="Google Shape;87;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Overview: What This Training Is About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Four guiding principles for this training. First, the data journey approach: we trace how data flows from its source through all transformation stages to value creation. Second, the data scientist focus: how you concretely access data, transform it, and feed results back into the ecosystem.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Third, semantic-driven thinking: standards, ontologies, and metadata are the key to interoperability. Without semantic alignment, data from different organisations simply cannot be combined. Fourth, a practical reference case: we follow a real scenario from raw data to finished insights.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Skill Gap Analytics use case will accompany us throughout.</a:t>
            </a:r>
            <a:endParaRPr/>
          </a:p>
        </p:txBody>
      </p:sp>
      <p:sp>
        <p:nvSpPr>
          <p:cNvPr id="88" name="Google Shape;88;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0" name="Google Shape;500;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Resources &amp; the Catalogue: What You See When Browsing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When browsing data in the VisionsTrust catalogue, you see four core fields. Name and type: display name and classification as data or service resource. Description and location: what the data contains and where it is geographically stored, relevant for compliance checks.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Sample extract: a JSON sample showing data structure so you can assess the schema before requesting access. Personal data flag: marks whether consent requirements apply. If flagged, user consent is required before any exchange.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These four fields help you quickly evaluate whether a dataset is relevant and accessible for your analysis.</a:t>
            </a:r>
            <a:endParaRPr/>
          </a:p>
        </p:txBody>
      </p:sp>
      <p:sp>
        <p:nvSpPr>
          <p:cNvPr id="501" name="Google Shape;501;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9" name="Google Shape;519;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Four Data Exchange Protocols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Which protocol applies depends on the data type and use case. B2B non-personal: direct organisation-to-organisation data sharing, contract-based authorisation only, no consent needed. Consent-driven: individual consent required, endpoint must include userId, resource flagged as personal data.</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API consumption: data provider consumes services, resource marked as API payload, response sent back to provider. Service chains: multi-participant workflows with data plus service plus infrastructure, requires PDC v1.9.0+.</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For the skill gap use case, we use consent-driven because student profiles contain personal data.</a:t>
            </a:r>
            <a:endParaRPr/>
          </a:p>
        </p:txBody>
      </p:sp>
      <p:sp>
        <p:nvSpPr>
          <p:cNvPr id="520" name="Google Shape;520;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2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8" name="Google Shape;538;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Consent Flow for Personal Skills Data</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When your analysis requires individual-level data, the consent flow kicks in with five steps. The provider flags the resource as personal data in the VisionsTrust metadata configuration. The consent service automatically generates a privacy notice for the data subject (in our case the learner).</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individual grants consent via the PDI consent interface before any data flows. The PDC receives consent confirmation and authorises the secure peer-to-peer data transfer. Personal data flows to your endpoint with the userId parameter for per-user data ingestion.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flow is not optional; it is a GDPR requirement for personal data.</a:t>
            </a:r>
            <a:endParaRPr/>
          </a:p>
        </p:txBody>
      </p:sp>
      <p:sp>
        <p:nvSpPr>
          <p:cNvPr id="539" name="Google Shape;539;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2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9" name="Google Shape;559;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Testing Your Data Flows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VisionsTrust offers a Tech Space for validating data exchanges before production. Exchange tests: validate all four protocol types: project exchange, service chain, API consumption, consent-driven. Ping connector: verify PDC connectivity and check that your data connector responds correctly to requests.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Log viewer and export: monitor exchange logs in real time and download CSV exports for detailed troubleshooting. Common errors: missing tech config: set REST source and endpoint URL. Missing PII declaration: enable personal data flag and add userId parameter.</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Test thoroughly before going to production.</a:t>
            </a:r>
            <a:endParaRPr/>
          </a:p>
        </p:txBody>
      </p:sp>
      <p:sp>
        <p:nvSpPr>
          <p:cNvPr id="560" name="Google Shape;560;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6" name="Google Shape;586;p2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Operational Interfaces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An overview of comprehensive tools for managing data spaces in production. Eight areas: data catalogue for asset registration and classification. Data spaces for browsing federated spaces and participants. Connections for agreement negotiation and exchange management.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Transfers for monitoring data movement and status. Compliance for DPP, CSRD, AI Act, LkSG, EUDR, and DGA. Governance for classification, policy enforcement, and quality scores. Policy engine for multi-licence management and conflicts.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Graph view for network visualisation of the ecosystem.</a:t>
            </a:r>
            <a:endParaRPr/>
          </a:p>
        </p:txBody>
      </p:sp>
      <p:sp>
        <p:nvSpPr>
          <p:cNvPr id="587" name="Google Shape;587;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p2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5" name="Google Shape;595;p2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Privacy-Preserving Data Processing</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Personal data in data spaces requires special handling. Privacy-preserving techniques enable analytics while protecting individuals. Three main techniques: anonymisation removes identifying information permanently. Pseudonymisation replaces identifiers with reversible tokens.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Synthetic data creates statistical equivalents. Three advanced approaches: federated processing computes directly at the data source. Differential privacy adds calibrated noise. Secure computation enables multi-party computation.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core principle: balance utility and privacy. Choose the right technique for each use case. For the skill gap use case, Schülerkarriere uses anonymisation of profiles before sharing.</a:t>
            </a:r>
            <a:endParaRPr/>
          </a:p>
        </p:txBody>
      </p:sp>
      <p:sp>
        <p:nvSpPr>
          <p:cNvPr id="596" name="Google Shape;596;p2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p2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1" name="Google Shape;621;p2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Validate the Full Data Flow</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Six validation steps for the end-to-end check. Ingestion: data sources connected and accessible. Semantics: standards applied, data interoperable. Quality: accuracy, completeness, provenance verified. Governance: contract agreement properly configured.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Analytics: pipeline produces valid insights. Re-offering: results published as new assets. The data flow checklist: can data be discovered via catalogue with semantic search? Are semantic standards correctly applied (xAPI, JSON-LD)? Does the contract agreement get created successfully (FINALIZED)? Are usage conditions and consent properly enforced? Are audit records generated for governance and compliance tracking?</a:t>
            </a:r>
            <a:endParaRPr/>
          </a:p>
        </p:txBody>
      </p:sp>
      <p:sp>
        <p:nvSpPr>
          <p:cNvPr id="622" name="Google Shape;622;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6" name="Google Shape;656;p2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Where Data Integration Often Fails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Six typical failures, and these are not edge cases but the most common reasons data integration in data spaces fails. Ingesting data without applying semantic standards. Skipping metadata enrichment and catalogue registration.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Ignoring data quality checks and provenance tracking. Treating transformation as a one-off script instead of a reusable pipeline. Forgetting consent and usage conditions for personal data. Building analytics in isolation without re-offering results.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Each of these points is a project killer. Go through the list and honestly check whether you have covered all points in your own context.</a:t>
            </a:r>
            <a:endParaRPr/>
          </a:p>
        </p:txBody>
      </p:sp>
      <p:sp>
        <p:nvSpPr>
          <p:cNvPr id="657" name="Google Shape;657;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7" name="Google Shape;687;p2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The Data Scientist Toolkit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Three tool categories you need to know. Standards and semantics: xAPI, JSON-LD, RDF as data formats. ESCO and ROME as classification frameworks. ODRL for machine-readable policies. Linked data principles as design philosophy.</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Platforms and tools: VisionsTrust Platform for catalogue browsing, Prometheus-X catalogue for discovery, Dataspace Connectors (PDC) for data access, data plane SDKs for integration. Quality and governance: data veracity assurance for integrity checks, value chain tracker for provenance, consent management via VisionsTrust, PDC Governance and Quality API.</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core principle: invest in semantic alignment and data quality. The infrastructure handles discovery, trust, and transfer automatically.</a:t>
            </a:r>
            <a:endParaRPr/>
          </a:p>
        </p:txBody>
      </p:sp>
      <p:sp>
        <p:nvSpPr>
          <p:cNvPr id="688" name="Google Shape;688;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2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5" name="Google Shape;705;p2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Exercise: Apply This to Your Data Context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Now it is your turn. Five questions for your own data context: what data do you have: inventory your assets, formats, schemas, and quality levels. What standards apply: map your data to semantic standards like xAPI, ESCO, or JSON-LD.</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What transformations are needed: design reusable pipelines for mapping, enrichment, and quality. What governance applies: define usage conditions, consent requirements, and privacy requirements. What results can you re-offer: plan how your analytics outputs become new data offerings in the ecosystem.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Take five minutes and sketch out answers for your own work context.</a:t>
            </a:r>
            <a:endParaRPr/>
          </a:p>
        </p:txBody>
      </p:sp>
      <p:sp>
        <p:nvSpPr>
          <p:cNvPr id="706" name="Google Shape;706;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p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p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Foundation: What Is a Data Space?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definition is based on the DSSC Blueprint (Data Spaces Support Centre) and the emerging ISO/IEC 20151 standard. Seven elements define a data space: environment rather than platform, trust through verifiable credentials, peer-to-peer communication via connectors, a governance authority that maintains rules, the DSP and DCP protocols plus the PDI (Personal Data Intermediary), machine-readable ODRL policies, and supporting services.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On the right side: what a data space is NOT: not a data lake, not a central platform, not an API gateway, not blockchain-dependent, not a centralised identity provider. For data scientists this means: you build components in a protocol-driven ecosystem, not a monolithic application.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Your pipelines need to work with standards and policies.</a:t>
            </a:r>
            <a:endParaRPr/>
          </a:p>
        </p:txBody>
      </p:sp>
      <p:sp>
        <p:nvSpPr>
          <p:cNvPr id="115" name="Google Shape;115;p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3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7" name="Google Shape;727;p3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Key Takeaways: What to Remember as a Data Scientist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Five key messages. First: semantics are the foundation: without shared standards, data from different organisations cannot be combined. Second: quality creates trust: data quality, provenance, and lineage are what make data reusable.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Third: governance enables sharing: policies and consent make it safe to share sensitive data. Fourth: re-offering completes the cycle: your analytics results become valuable assets for others. Fifth: think in data flows, not databases: the data journey model: data, transformation, analytics, application.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Thank you for participating, questions?</a:t>
            </a:r>
            <a:endParaRPr/>
          </a:p>
        </p:txBody>
      </p:sp>
      <p:sp>
        <p:nvSpPr>
          <p:cNvPr id="728" name="Google Shape;728;p3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3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9" name="Google Shape;759;p3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Resources &amp; Next Steps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To close, the key resources for your continued work. The EDGE-Skills curriculum, specifically Module 4 on data and semantics (that is your data-deep module). The Prometheus-X documentation for building blocks, standards, and architecture.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VisionsTrust Platform for catalogue, governance, compliance, and data exchange. The prometheus-x.org site for learning paths, concepts, and hands-on guides. And the Prometheus-X reference implementation at prometheus-x.org for the 4-layer data flow: data, transformation, analytics, application.</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These resources form your reference for practical implementation.</a:t>
            </a:r>
            <a:endParaRPr/>
          </a:p>
        </p:txBody>
      </p:sp>
      <p:sp>
        <p:nvSpPr>
          <p:cNvPr id="760" name="Google Shape;760;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 name="Google Shape;136;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Why This Matters for Data Scientists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Four paradigm shifts at a glance. From siloed databases to a federated data ecosystem: you no longer work with a single database but with data from many organisations. From manual data requests to automated, policy-based data access: no more email ping-pong, the connector handles access.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From copying and transforming locally to sovereign data sharing with provenance: data is not copied and processed locally but flows in a controlled manner with full traceability. From static CSV exports to semantic standards and catalogue discovery: you discover data through the catalogue with semantic search rather than via spreadsheet handovers.</a:t>
            </a:r>
            <a:endParaRPr/>
          </a:p>
        </p:txBody>
      </p:sp>
      <p:sp>
        <p:nvSpPr>
          <p:cNvPr id="137" name="Google Shape;137;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5" name="Google Shape;175;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The Prometheus-X Architecture: Five Building Blocks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Prometheus-X open source stack consists of five building blocks and a consent-driven approach centred on the PDI. The five building blocks: PDC Connector for peer-to-peer data exchange, Data Planes where data actually lives, Identity Hub for credential management, Catalogue for federated discovery, and Contract Service for automated agreements.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Prometheus-X implements the DSP (Dataspace Protocol) as an interoperability protocol for discovery, negotiation, and transfer. The key differentiator is the PDI (Personal Data Intermediary), a consent-driven personal data sharing service where individuals manage their consents from a single place. DCP (Decentralised Claims Protocol) handles credential-based identity verification. Service chains enable multi-participant data flows orchestrated across organisations.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components are connector (PDC), data planes, identity hub, catalogue, and contract service.</a:t>
            </a:r>
            <a:endParaRPr/>
          </a:p>
        </p:txBody>
      </p:sp>
      <p:sp>
        <p:nvSpPr>
          <p:cNvPr id="176" name="Google Shape;176;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9" name="Google Shape;199;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The Data Journey in a Data Space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journey in five steps, and the central point: collection does not equal value creation. Step 1: data is collected from diverse sources with provenance. Step 2: semantic standards make data interoperable across organisations.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Step 3: transformation and harmonisation prepare data for analytics. Step 4: quality assurance ensures trustworthiness and veracity. Step 5: results are shared back as new data offerings in the ecosystem. Every step in the data journey adds value and builds trust.</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is the core idea that accompanies you through the entire training.</a:t>
            </a:r>
            <a:endParaRPr/>
          </a:p>
        </p:txBody>
      </p:sp>
      <p:sp>
        <p:nvSpPr>
          <p:cNvPr id="200" name="Google Shape;200;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p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Data Flow in Practice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slide shows the concrete data flow across three layers. The data layer: assets from multiple sources with Dataspace Connectors (PDC), metadata and usage conditions flowing into the hub. The transformation layer: data is transformed, harmonised, schema-mapped, and run through quality assurance pipelines.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analytics and application layer: this is where actual value creation happens: supply chain analytics, feasibility analyses, recommendations, and trade-off analyses. The hub connection enables federated discovery and sovereign data exchange across organisational boundaries.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stays at the source; only metadata and results flow.</a:t>
            </a:r>
            <a:endParaRPr/>
          </a:p>
        </p:txBody>
      </p:sp>
      <p:sp>
        <p:nvSpPr>
          <p:cNvPr id="217" name="Google Shape;217;p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7" name="Google Shape;227;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Data Flow Diagram</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This slide shows a graphical representation of the data flow. Take a moment to study the diagram. It visualises how data flows from sources through the data space hub, through transformation and quality checks, to the analytics engine.</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arrows indicate the direction of data flows. Note that the data itself remains at the sources; what flows through the hub is metadata, policies, and controlled access authorisations. The actual data transfer happens peer-to-peer through the data planes.</a:t>
            </a:r>
            <a:endParaRPr/>
          </a:p>
        </p:txBody>
      </p:sp>
      <p:sp>
        <p:nvSpPr>
          <p:cNvPr id="228" name="Google Shape;228;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8" name="Google Shape;238;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1200">
                <a:solidFill>
                  <a:schemeClr val="dk1"/>
                </a:solidFill>
                <a:latin typeface="Arial"/>
                <a:ea typeface="Arial"/>
                <a:cs typeface="Arial"/>
                <a:sym typeface="Arial"/>
              </a:rPr>
              <a:t>Reference Case: Skill Gap Analytics across Organisations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Our use case: Schülerkarriere as data provider shares anonymised student skill profiles. The Skill Analytics Service as analytics layer maps skills to ESCO and identifies competency gaps. imc as data consumer uses the results for designing training programmes.</a:t>
            </a:r>
            <a:endParaRPr/>
          </a:p>
          <a:p>
            <a:pPr indent="0" lvl="0" marL="0" marR="0" rtl="0" algn="l">
              <a:spcBef>
                <a:spcPts val="0"/>
              </a:spcBef>
              <a:spcAft>
                <a:spcPts val="0"/>
              </a:spcAft>
              <a:buNone/>
            </a:pPr>
            <a:r>
              <a:rPr lang="en-US" sz="1200">
                <a:solidFill>
                  <a:schemeClr val="dk1"/>
                </a:solidFill>
                <a:latin typeface="Arial"/>
                <a:ea typeface="Arial"/>
                <a:cs typeface="Arial"/>
                <a:sym typeface="Arial"/>
              </a:rPr>
              <a:t>The data flow model: data flows through semantic transformation and quality checks. Each step adds metadata and provenance. Results are re-offered as new data assets with their own usage conditions. This is the complete cycle: from raw data to actionable insights and back into the ecosystem.</a:t>
            </a:r>
            <a:endParaRPr/>
          </a:p>
        </p:txBody>
      </p:sp>
      <p:sp>
        <p:nvSpPr>
          <p:cNvPr id="239" name="Google Shape;239;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Arial"/>
                <a:ea typeface="Arial"/>
                <a:cs typeface="Arial"/>
                <a:sym typeface="Arial"/>
              </a:rPr>
              <a:t>‹#›</a:t>
            </a:fld>
            <a:endParaRPr sz="18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 master">
  <p:cSld name="Slide 1 master">
    <p:bg>
      <p:bgPr>
        <a:solidFill>
          <a:srgbClr val="000000"/>
        </a:solidFill>
      </p:bgPr>
    </p:bg>
    <p:spTree>
      <p:nvGrpSpPr>
        <p:cNvPr id="6" name="Shape 6"/>
        <p:cNvGrpSpPr/>
        <p:nvPr/>
      </p:nvGrpSpPr>
      <p:grpSpPr>
        <a:xfrm>
          <a:off x="0" y="0"/>
          <a:ext cx="0" cy="0"/>
          <a:chOff x="0" y="0"/>
          <a:chExt cx="0" cy="0"/>
        </a:xfrm>
      </p:grpSpPr>
      <p:sp>
        <p:nvSpPr>
          <p:cNvPr id="7" name="Google Shape;7;p33"/>
          <p:cNvSpPr/>
          <p:nvPr/>
        </p:nvSpPr>
        <p:spPr>
          <a:xfrm>
            <a:off x="0" y="0"/>
            <a:ext cx="9144000" cy="5143500"/>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0 master">
  <p:cSld name="Slide 10 master">
    <p:bg>
      <p:bgPr>
        <a:solidFill>
          <a:srgbClr val="000000"/>
        </a:solidFill>
      </p:bgPr>
    </p:bg>
    <p:spTree>
      <p:nvGrpSpPr>
        <p:cNvPr id="24" name="Shape 24"/>
        <p:cNvGrpSpPr/>
        <p:nvPr/>
      </p:nvGrpSpPr>
      <p:grpSpPr>
        <a:xfrm>
          <a:off x="0" y="0"/>
          <a:ext cx="0" cy="0"/>
          <a:chOff x="0" y="0"/>
          <a:chExt cx="0" cy="0"/>
        </a:xfrm>
      </p:grpSpPr>
      <p:sp>
        <p:nvSpPr>
          <p:cNvPr id="25" name="Google Shape;25;p4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1 master">
  <p:cSld name="Slide 11 master">
    <p:bg>
      <p:bgPr>
        <a:solidFill>
          <a:srgbClr val="000000"/>
        </a:solidFill>
      </p:bgPr>
    </p:bg>
    <p:spTree>
      <p:nvGrpSpPr>
        <p:cNvPr id="26" name="Shape 26"/>
        <p:cNvGrpSpPr/>
        <p:nvPr/>
      </p:nvGrpSpPr>
      <p:grpSpPr>
        <a:xfrm>
          <a:off x="0" y="0"/>
          <a:ext cx="0" cy="0"/>
          <a:chOff x="0" y="0"/>
          <a:chExt cx="0" cy="0"/>
        </a:xfrm>
      </p:grpSpPr>
      <p:sp>
        <p:nvSpPr>
          <p:cNvPr id="27" name="Google Shape;27;p4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2 master">
  <p:cSld name="Slide 12 master">
    <p:bg>
      <p:bgPr>
        <a:solidFill>
          <a:srgbClr val="000000"/>
        </a:solidFill>
      </p:bgPr>
    </p:bg>
    <p:spTree>
      <p:nvGrpSpPr>
        <p:cNvPr id="28" name="Shape 28"/>
        <p:cNvGrpSpPr/>
        <p:nvPr/>
      </p:nvGrpSpPr>
      <p:grpSpPr>
        <a:xfrm>
          <a:off x="0" y="0"/>
          <a:ext cx="0" cy="0"/>
          <a:chOff x="0" y="0"/>
          <a:chExt cx="0" cy="0"/>
        </a:xfrm>
      </p:grpSpPr>
      <p:sp>
        <p:nvSpPr>
          <p:cNvPr id="29" name="Google Shape;29;p4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3 master">
  <p:cSld name="Slide 13 master">
    <p:bg>
      <p:bgPr>
        <a:solidFill>
          <a:srgbClr val="000000"/>
        </a:solidFill>
      </p:bgPr>
    </p:bg>
    <p:spTree>
      <p:nvGrpSpPr>
        <p:cNvPr id="30" name="Shape 30"/>
        <p:cNvGrpSpPr/>
        <p:nvPr/>
      </p:nvGrpSpPr>
      <p:grpSpPr>
        <a:xfrm>
          <a:off x="0" y="0"/>
          <a:ext cx="0" cy="0"/>
          <a:chOff x="0" y="0"/>
          <a:chExt cx="0" cy="0"/>
        </a:xfrm>
      </p:grpSpPr>
      <p:sp>
        <p:nvSpPr>
          <p:cNvPr id="31" name="Google Shape;31;p4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4 master">
  <p:cSld name="Slide 14 master">
    <p:bg>
      <p:bgPr>
        <a:solidFill>
          <a:srgbClr val="000000"/>
        </a:solidFill>
      </p:bgPr>
    </p:bg>
    <p:spTree>
      <p:nvGrpSpPr>
        <p:cNvPr id="32" name="Shape 32"/>
        <p:cNvGrpSpPr/>
        <p:nvPr/>
      </p:nvGrpSpPr>
      <p:grpSpPr>
        <a:xfrm>
          <a:off x="0" y="0"/>
          <a:ext cx="0" cy="0"/>
          <a:chOff x="0" y="0"/>
          <a:chExt cx="0" cy="0"/>
        </a:xfrm>
      </p:grpSpPr>
      <p:sp>
        <p:nvSpPr>
          <p:cNvPr id="33" name="Google Shape;33;p4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5 master">
  <p:cSld name="Slide 15 master">
    <p:bg>
      <p:bgPr>
        <a:solidFill>
          <a:srgbClr val="000000"/>
        </a:solidFill>
      </p:bgPr>
    </p:bg>
    <p:spTree>
      <p:nvGrpSpPr>
        <p:cNvPr id="34" name="Shape 34"/>
        <p:cNvGrpSpPr/>
        <p:nvPr/>
      </p:nvGrpSpPr>
      <p:grpSpPr>
        <a:xfrm>
          <a:off x="0" y="0"/>
          <a:ext cx="0" cy="0"/>
          <a:chOff x="0" y="0"/>
          <a:chExt cx="0" cy="0"/>
        </a:xfrm>
      </p:grpSpPr>
      <p:sp>
        <p:nvSpPr>
          <p:cNvPr id="35" name="Google Shape;35;p4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6 master">
  <p:cSld name="Slide 16 master">
    <p:bg>
      <p:bgPr>
        <a:solidFill>
          <a:srgbClr val="000000"/>
        </a:solidFill>
      </p:bgPr>
    </p:bg>
    <p:spTree>
      <p:nvGrpSpPr>
        <p:cNvPr id="36" name="Shape 36"/>
        <p:cNvGrpSpPr/>
        <p:nvPr/>
      </p:nvGrpSpPr>
      <p:grpSpPr>
        <a:xfrm>
          <a:off x="0" y="0"/>
          <a:ext cx="0" cy="0"/>
          <a:chOff x="0" y="0"/>
          <a:chExt cx="0" cy="0"/>
        </a:xfrm>
      </p:grpSpPr>
      <p:sp>
        <p:nvSpPr>
          <p:cNvPr id="37" name="Google Shape;37;p4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7 master">
  <p:cSld name="Slide 17 master">
    <p:bg>
      <p:bgPr>
        <a:solidFill>
          <a:srgbClr val="000000"/>
        </a:solidFill>
      </p:bgPr>
    </p:bg>
    <p:spTree>
      <p:nvGrpSpPr>
        <p:cNvPr id="38" name="Shape 38"/>
        <p:cNvGrpSpPr/>
        <p:nvPr/>
      </p:nvGrpSpPr>
      <p:grpSpPr>
        <a:xfrm>
          <a:off x="0" y="0"/>
          <a:ext cx="0" cy="0"/>
          <a:chOff x="0" y="0"/>
          <a:chExt cx="0" cy="0"/>
        </a:xfrm>
      </p:grpSpPr>
      <p:sp>
        <p:nvSpPr>
          <p:cNvPr id="39" name="Google Shape;39;p4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8 master">
  <p:cSld name="Slide 18 master">
    <p:bg>
      <p:bgPr>
        <a:solidFill>
          <a:srgbClr val="000000"/>
        </a:solidFill>
      </p:bgPr>
    </p:bg>
    <p:spTree>
      <p:nvGrpSpPr>
        <p:cNvPr id="40" name="Shape 40"/>
        <p:cNvGrpSpPr/>
        <p:nvPr/>
      </p:nvGrpSpPr>
      <p:grpSpPr>
        <a:xfrm>
          <a:off x="0" y="0"/>
          <a:ext cx="0" cy="0"/>
          <a:chOff x="0" y="0"/>
          <a:chExt cx="0" cy="0"/>
        </a:xfrm>
      </p:grpSpPr>
      <p:sp>
        <p:nvSpPr>
          <p:cNvPr id="41" name="Google Shape;41;p5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19 master">
  <p:cSld name="Slide 19 master">
    <p:bg>
      <p:bgPr>
        <a:solidFill>
          <a:srgbClr val="000000"/>
        </a:solidFill>
      </p:bgPr>
    </p:bg>
    <p:spTree>
      <p:nvGrpSpPr>
        <p:cNvPr id="42" name="Shape 42"/>
        <p:cNvGrpSpPr/>
        <p:nvPr/>
      </p:nvGrpSpPr>
      <p:grpSpPr>
        <a:xfrm>
          <a:off x="0" y="0"/>
          <a:ext cx="0" cy="0"/>
          <a:chOff x="0" y="0"/>
          <a:chExt cx="0" cy="0"/>
        </a:xfrm>
      </p:grpSpPr>
      <p:sp>
        <p:nvSpPr>
          <p:cNvPr id="43" name="Google Shape;43;p5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 master">
  <p:cSld name="Slide 2 master">
    <p:bg>
      <p:bgPr>
        <a:solidFill>
          <a:srgbClr val="000000"/>
        </a:solidFill>
      </p:bgPr>
    </p:bg>
    <p:spTree>
      <p:nvGrpSpPr>
        <p:cNvPr id="8" name="Shape 8"/>
        <p:cNvGrpSpPr/>
        <p:nvPr/>
      </p:nvGrpSpPr>
      <p:grpSpPr>
        <a:xfrm>
          <a:off x="0" y="0"/>
          <a:ext cx="0" cy="0"/>
          <a:chOff x="0" y="0"/>
          <a:chExt cx="0" cy="0"/>
        </a:xfrm>
      </p:grpSpPr>
      <p:sp>
        <p:nvSpPr>
          <p:cNvPr id="9" name="Google Shape;9;p3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0 master">
  <p:cSld name="Slide 20 master">
    <p:bg>
      <p:bgPr>
        <a:solidFill>
          <a:srgbClr val="000000"/>
        </a:solidFill>
      </p:bgPr>
    </p:bg>
    <p:spTree>
      <p:nvGrpSpPr>
        <p:cNvPr id="44" name="Shape 44"/>
        <p:cNvGrpSpPr/>
        <p:nvPr/>
      </p:nvGrpSpPr>
      <p:grpSpPr>
        <a:xfrm>
          <a:off x="0" y="0"/>
          <a:ext cx="0" cy="0"/>
          <a:chOff x="0" y="0"/>
          <a:chExt cx="0" cy="0"/>
        </a:xfrm>
      </p:grpSpPr>
      <p:sp>
        <p:nvSpPr>
          <p:cNvPr id="45" name="Google Shape;45;p5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1 master">
  <p:cSld name="Slide 21 master">
    <p:bg>
      <p:bgPr>
        <a:solidFill>
          <a:srgbClr val="000000"/>
        </a:solidFill>
      </p:bgPr>
    </p:bg>
    <p:spTree>
      <p:nvGrpSpPr>
        <p:cNvPr id="46" name="Shape 46"/>
        <p:cNvGrpSpPr/>
        <p:nvPr/>
      </p:nvGrpSpPr>
      <p:grpSpPr>
        <a:xfrm>
          <a:off x="0" y="0"/>
          <a:ext cx="0" cy="0"/>
          <a:chOff x="0" y="0"/>
          <a:chExt cx="0" cy="0"/>
        </a:xfrm>
      </p:grpSpPr>
      <p:sp>
        <p:nvSpPr>
          <p:cNvPr id="47" name="Google Shape;47;p5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2 master">
  <p:cSld name="Slide 22 master">
    <p:bg>
      <p:bgPr>
        <a:solidFill>
          <a:srgbClr val="000000"/>
        </a:solidFill>
      </p:bgPr>
    </p:bg>
    <p:spTree>
      <p:nvGrpSpPr>
        <p:cNvPr id="48" name="Shape 48"/>
        <p:cNvGrpSpPr/>
        <p:nvPr/>
      </p:nvGrpSpPr>
      <p:grpSpPr>
        <a:xfrm>
          <a:off x="0" y="0"/>
          <a:ext cx="0" cy="0"/>
          <a:chOff x="0" y="0"/>
          <a:chExt cx="0" cy="0"/>
        </a:xfrm>
      </p:grpSpPr>
      <p:sp>
        <p:nvSpPr>
          <p:cNvPr id="49" name="Google Shape;49;p54"/>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3 master">
  <p:cSld name="Slide 23 master">
    <p:bg>
      <p:bgPr>
        <a:solidFill>
          <a:srgbClr val="000000"/>
        </a:solidFill>
      </p:bgPr>
    </p:bg>
    <p:spTree>
      <p:nvGrpSpPr>
        <p:cNvPr id="50" name="Shape 50"/>
        <p:cNvGrpSpPr/>
        <p:nvPr/>
      </p:nvGrpSpPr>
      <p:grpSpPr>
        <a:xfrm>
          <a:off x="0" y="0"/>
          <a:ext cx="0" cy="0"/>
          <a:chOff x="0" y="0"/>
          <a:chExt cx="0" cy="0"/>
        </a:xfrm>
      </p:grpSpPr>
      <p:sp>
        <p:nvSpPr>
          <p:cNvPr id="51" name="Google Shape;51;p5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4 master">
  <p:cSld name="Slide 24 master">
    <p:bg>
      <p:bgPr>
        <a:solidFill>
          <a:srgbClr val="000000"/>
        </a:solidFill>
      </p:bgPr>
    </p:bg>
    <p:spTree>
      <p:nvGrpSpPr>
        <p:cNvPr id="52" name="Shape 52"/>
        <p:cNvGrpSpPr/>
        <p:nvPr/>
      </p:nvGrpSpPr>
      <p:grpSpPr>
        <a:xfrm>
          <a:off x="0" y="0"/>
          <a:ext cx="0" cy="0"/>
          <a:chOff x="0" y="0"/>
          <a:chExt cx="0" cy="0"/>
        </a:xfrm>
      </p:grpSpPr>
      <p:sp>
        <p:nvSpPr>
          <p:cNvPr id="53" name="Google Shape;53;p5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5 master">
  <p:cSld name="Slide 25 master">
    <p:bg>
      <p:bgPr>
        <a:solidFill>
          <a:srgbClr val="000000"/>
        </a:solidFill>
      </p:bgPr>
    </p:bg>
    <p:spTree>
      <p:nvGrpSpPr>
        <p:cNvPr id="54" name="Shape 54"/>
        <p:cNvGrpSpPr/>
        <p:nvPr/>
      </p:nvGrpSpPr>
      <p:grpSpPr>
        <a:xfrm>
          <a:off x="0" y="0"/>
          <a:ext cx="0" cy="0"/>
          <a:chOff x="0" y="0"/>
          <a:chExt cx="0" cy="0"/>
        </a:xfrm>
      </p:grpSpPr>
      <p:sp>
        <p:nvSpPr>
          <p:cNvPr id="55" name="Google Shape;55;p5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6 master">
  <p:cSld name="Slide 26 master">
    <p:bg>
      <p:bgPr>
        <a:solidFill>
          <a:srgbClr val="000000"/>
        </a:solidFill>
      </p:bgPr>
    </p:bg>
    <p:spTree>
      <p:nvGrpSpPr>
        <p:cNvPr id="56" name="Shape 56"/>
        <p:cNvGrpSpPr/>
        <p:nvPr/>
      </p:nvGrpSpPr>
      <p:grpSpPr>
        <a:xfrm>
          <a:off x="0" y="0"/>
          <a:ext cx="0" cy="0"/>
          <a:chOff x="0" y="0"/>
          <a:chExt cx="0" cy="0"/>
        </a:xfrm>
      </p:grpSpPr>
      <p:sp>
        <p:nvSpPr>
          <p:cNvPr id="57" name="Google Shape;57;p5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7 master">
  <p:cSld name="Slide 27 master">
    <p:bg>
      <p:bgPr>
        <a:solidFill>
          <a:srgbClr val="000000"/>
        </a:solidFill>
      </p:bgPr>
    </p:bg>
    <p:spTree>
      <p:nvGrpSpPr>
        <p:cNvPr id="58" name="Shape 58"/>
        <p:cNvGrpSpPr/>
        <p:nvPr/>
      </p:nvGrpSpPr>
      <p:grpSpPr>
        <a:xfrm>
          <a:off x="0" y="0"/>
          <a:ext cx="0" cy="0"/>
          <a:chOff x="0" y="0"/>
          <a:chExt cx="0" cy="0"/>
        </a:xfrm>
      </p:grpSpPr>
      <p:sp>
        <p:nvSpPr>
          <p:cNvPr id="59" name="Google Shape;59;p5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8 master">
  <p:cSld name="Slide 28 master">
    <p:bg>
      <p:bgPr>
        <a:solidFill>
          <a:srgbClr val="000000"/>
        </a:solidFill>
      </p:bgPr>
    </p:bg>
    <p:spTree>
      <p:nvGrpSpPr>
        <p:cNvPr id="60" name="Shape 60"/>
        <p:cNvGrpSpPr/>
        <p:nvPr/>
      </p:nvGrpSpPr>
      <p:grpSpPr>
        <a:xfrm>
          <a:off x="0" y="0"/>
          <a:ext cx="0" cy="0"/>
          <a:chOff x="0" y="0"/>
          <a:chExt cx="0" cy="0"/>
        </a:xfrm>
      </p:grpSpPr>
      <p:sp>
        <p:nvSpPr>
          <p:cNvPr id="61" name="Google Shape;61;p6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29 master">
  <p:cSld name="Slide 29 master">
    <p:bg>
      <p:bgPr>
        <a:solidFill>
          <a:srgbClr val="000000"/>
        </a:solidFill>
      </p:bgPr>
    </p:bg>
    <p:spTree>
      <p:nvGrpSpPr>
        <p:cNvPr id="62" name="Shape 62"/>
        <p:cNvGrpSpPr/>
        <p:nvPr/>
      </p:nvGrpSpPr>
      <p:grpSpPr>
        <a:xfrm>
          <a:off x="0" y="0"/>
          <a:ext cx="0" cy="0"/>
          <a:chOff x="0" y="0"/>
          <a:chExt cx="0" cy="0"/>
        </a:xfrm>
      </p:grpSpPr>
      <p:sp>
        <p:nvSpPr>
          <p:cNvPr id="63" name="Google Shape;63;p6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 master">
  <p:cSld name="Slide 3 master">
    <p:bg>
      <p:bgPr>
        <a:solidFill>
          <a:srgbClr val="000000"/>
        </a:solidFill>
      </p:bgPr>
    </p:bg>
    <p:spTree>
      <p:nvGrpSpPr>
        <p:cNvPr id="10" name="Shape 10"/>
        <p:cNvGrpSpPr/>
        <p:nvPr/>
      </p:nvGrpSpPr>
      <p:grpSpPr>
        <a:xfrm>
          <a:off x="0" y="0"/>
          <a:ext cx="0" cy="0"/>
          <a:chOff x="0" y="0"/>
          <a:chExt cx="0" cy="0"/>
        </a:xfrm>
      </p:grpSpPr>
      <p:sp>
        <p:nvSpPr>
          <p:cNvPr id="11" name="Google Shape;11;p35"/>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0 master">
  <p:cSld name="Slide 30 master">
    <p:bg>
      <p:bgPr>
        <a:solidFill>
          <a:srgbClr val="000000"/>
        </a:solidFill>
      </p:bgPr>
    </p:bg>
    <p:spTree>
      <p:nvGrpSpPr>
        <p:cNvPr id="64" name="Shape 64"/>
        <p:cNvGrpSpPr/>
        <p:nvPr/>
      </p:nvGrpSpPr>
      <p:grpSpPr>
        <a:xfrm>
          <a:off x="0" y="0"/>
          <a:ext cx="0" cy="0"/>
          <a:chOff x="0" y="0"/>
          <a:chExt cx="0" cy="0"/>
        </a:xfrm>
      </p:grpSpPr>
      <p:sp>
        <p:nvSpPr>
          <p:cNvPr id="65" name="Google Shape;65;p62"/>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31 master">
  <p:cSld name="Slide 31 master">
    <p:bg>
      <p:bgPr>
        <a:solidFill>
          <a:srgbClr val="000000"/>
        </a:solidFill>
      </p:bgPr>
    </p:bg>
    <p:spTree>
      <p:nvGrpSpPr>
        <p:cNvPr id="66" name="Shape 66"/>
        <p:cNvGrpSpPr/>
        <p:nvPr/>
      </p:nvGrpSpPr>
      <p:grpSpPr>
        <a:xfrm>
          <a:off x="0" y="0"/>
          <a:ext cx="0" cy="0"/>
          <a:chOff x="0" y="0"/>
          <a:chExt cx="0" cy="0"/>
        </a:xfrm>
      </p:grpSpPr>
      <p:sp>
        <p:nvSpPr>
          <p:cNvPr id="67" name="Google Shape;67;p63"/>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68" name="Shape 6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4 master">
  <p:cSld name="Slide 4 master">
    <p:bg>
      <p:bgPr>
        <a:solidFill>
          <a:srgbClr val="000000"/>
        </a:solidFill>
      </p:bgPr>
    </p:bg>
    <p:spTree>
      <p:nvGrpSpPr>
        <p:cNvPr id="12" name="Shape 12"/>
        <p:cNvGrpSpPr/>
        <p:nvPr/>
      </p:nvGrpSpPr>
      <p:grpSpPr>
        <a:xfrm>
          <a:off x="0" y="0"/>
          <a:ext cx="0" cy="0"/>
          <a:chOff x="0" y="0"/>
          <a:chExt cx="0" cy="0"/>
        </a:xfrm>
      </p:grpSpPr>
      <p:sp>
        <p:nvSpPr>
          <p:cNvPr id="13" name="Google Shape;13;p36"/>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5 master">
  <p:cSld name="Slide 5 master">
    <p:bg>
      <p:bgPr>
        <a:solidFill>
          <a:srgbClr val="000000"/>
        </a:solidFill>
      </p:bgPr>
    </p:bg>
    <p:spTree>
      <p:nvGrpSpPr>
        <p:cNvPr id="14" name="Shape 14"/>
        <p:cNvGrpSpPr/>
        <p:nvPr/>
      </p:nvGrpSpPr>
      <p:grpSpPr>
        <a:xfrm>
          <a:off x="0" y="0"/>
          <a:ext cx="0" cy="0"/>
          <a:chOff x="0" y="0"/>
          <a:chExt cx="0" cy="0"/>
        </a:xfrm>
      </p:grpSpPr>
      <p:sp>
        <p:nvSpPr>
          <p:cNvPr id="15" name="Google Shape;15;p37"/>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6 master">
  <p:cSld name="Slide 6 master">
    <p:bg>
      <p:bgPr>
        <a:solidFill>
          <a:srgbClr val="000000"/>
        </a:solidFill>
      </p:bgPr>
    </p:bg>
    <p:spTree>
      <p:nvGrpSpPr>
        <p:cNvPr id="16" name="Shape 16"/>
        <p:cNvGrpSpPr/>
        <p:nvPr/>
      </p:nvGrpSpPr>
      <p:grpSpPr>
        <a:xfrm>
          <a:off x="0" y="0"/>
          <a:ext cx="0" cy="0"/>
          <a:chOff x="0" y="0"/>
          <a:chExt cx="0" cy="0"/>
        </a:xfrm>
      </p:grpSpPr>
      <p:sp>
        <p:nvSpPr>
          <p:cNvPr id="17" name="Google Shape;17;p38"/>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7 master">
  <p:cSld name="Slide 7 master">
    <p:bg>
      <p:bgPr>
        <a:solidFill>
          <a:srgbClr val="000000"/>
        </a:solidFill>
      </p:bgPr>
    </p:bg>
    <p:spTree>
      <p:nvGrpSpPr>
        <p:cNvPr id="18" name="Shape 18"/>
        <p:cNvGrpSpPr/>
        <p:nvPr/>
      </p:nvGrpSpPr>
      <p:grpSpPr>
        <a:xfrm>
          <a:off x="0" y="0"/>
          <a:ext cx="0" cy="0"/>
          <a:chOff x="0" y="0"/>
          <a:chExt cx="0" cy="0"/>
        </a:xfrm>
      </p:grpSpPr>
      <p:sp>
        <p:nvSpPr>
          <p:cNvPr id="19" name="Google Shape;19;p39"/>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8 master">
  <p:cSld name="Slide 8 master">
    <p:bg>
      <p:bgPr>
        <a:solidFill>
          <a:srgbClr val="000000"/>
        </a:solidFill>
      </p:bgPr>
    </p:bg>
    <p:spTree>
      <p:nvGrpSpPr>
        <p:cNvPr id="20" name="Shape 20"/>
        <p:cNvGrpSpPr/>
        <p:nvPr/>
      </p:nvGrpSpPr>
      <p:grpSpPr>
        <a:xfrm>
          <a:off x="0" y="0"/>
          <a:ext cx="0" cy="0"/>
          <a:chOff x="0" y="0"/>
          <a:chExt cx="0" cy="0"/>
        </a:xfrm>
      </p:grpSpPr>
      <p:sp>
        <p:nvSpPr>
          <p:cNvPr id="21" name="Google Shape;21;p40"/>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9 master">
  <p:cSld name="Slide 9 master">
    <p:bg>
      <p:bgPr>
        <a:solidFill>
          <a:srgbClr val="000000"/>
        </a:solidFill>
      </p:bgPr>
    </p:bg>
    <p:spTree>
      <p:nvGrpSpPr>
        <p:cNvPr id="22" name="Shape 22"/>
        <p:cNvGrpSpPr/>
        <p:nvPr/>
      </p:nvGrpSpPr>
      <p:grpSpPr>
        <a:xfrm>
          <a:off x="0" y="0"/>
          <a:ext cx="0" cy="0"/>
          <a:chOff x="0" y="0"/>
          <a:chExt cx="0" cy="0"/>
        </a:xfrm>
      </p:grpSpPr>
      <p:sp>
        <p:nvSpPr>
          <p:cNvPr id="23" name="Google Shape;23;p41"/>
          <p:cNvSpPr/>
          <p:nvPr/>
        </p:nvSpPr>
        <p:spPr>
          <a:xfrm>
            <a:off x="0" y="0"/>
            <a:ext cx="9144000" cy="5143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2.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30.png"/><Relationship Id="rId6"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31.xml"/><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32.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8.png"/><Relationship Id="rId5" Type="http://schemas.openxmlformats.org/officeDocument/2006/relationships/image" Target="../media/image20.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descr="preencoded.png" id="74" name="Google Shape;74;p1"/>
          <p:cNvPicPr preferRelativeResize="0"/>
          <p:nvPr/>
        </p:nvPicPr>
        <p:blipFill rotWithShape="1">
          <a:blip r:embed="rId3">
            <a:alphaModFix/>
          </a:blip>
          <a:srcRect b="0" l="0" r="0" t="0"/>
          <a:stretch/>
        </p:blipFill>
        <p:spPr>
          <a:xfrm>
            <a:off x="5715000" y="0"/>
            <a:ext cx="3429000" cy="5143500"/>
          </a:xfrm>
          <a:prstGeom prst="rect">
            <a:avLst/>
          </a:prstGeom>
          <a:noFill/>
          <a:ln>
            <a:noFill/>
          </a:ln>
        </p:spPr>
      </p:pic>
      <p:sp>
        <p:nvSpPr>
          <p:cNvPr id="75" name="Google Shape;75;p1"/>
          <p:cNvSpPr/>
          <p:nvPr/>
        </p:nvSpPr>
        <p:spPr>
          <a:xfrm>
            <a:off x="496119" y="1579885"/>
            <a:ext cx="4722763" cy="7750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EDGE-Skills Data Scientist Training</a:t>
            </a:r>
            <a:endParaRPr sz="2400">
              <a:solidFill>
                <a:schemeClr val="dk1"/>
              </a:solidFill>
              <a:latin typeface="Calibri"/>
              <a:ea typeface="Calibri"/>
              <a:cs typeface="Calibri"/>
              <a:sym typeface="Calibri"/>
            </a:endParaRPr>
          </a:p>
        </p:txBody>
      </p:sp>
      <p:sp>
        <p:nvSpPr>
          <p:cNvPr id="76" name="Google Shape;76;p1"/>
          <p:cNvSpPr/>
          <p:nvPr/>
        </p:nvSpPr>
        <p:spPr>
          <a:xfrm>
            <a:off x="496119" y="2404542"/>
            <a:ext cx="4839891"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How to Work with Data in a Data Space Using Prometheus-X</a:t>
            </a:r>
            <a:endParaRPr sz="1200">
              <a:solidFill>
                <a:schemeClr val="dk1"/>
              </a:solidFill>
              <a:latin typeface="Calibri"/>
              <a:ea typeface="Calibri"/>
              <a:cs typeface="Calibri"/>
              <a:sym typeface="Calibri"/>
            </a:endParaRPr>
          </a:p>
        </p:txBody>
      </p:sp>
      <p:sp>
        <p:nvSpPr>
          <p:cNvPr id="77" name="Google Shape;77;p1"/>
          <p:cNvSpPr/>
          <p:nvPr/>
        </p:nvSpPr>
        <p:spPr>
          <a:xfrm>
            <a:off x="496119" y="2784425"/>
            <a:ext cx="4722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90-minute practical training · Data perspective: designed for data scientists and analytics professionals entering the data space ecosystem.</a:t>
            </a:r>
            <a:endParaRPr sz="950">
              <a:solidFill>
                <a:schemeClr val="dk1"/>
              </a:solidFill>
              <a:latin typeface="Calibri"/>
              <a:ea typeface="Calibri"/>
              <a:cs typeface="Calibri"/>
              <a:sym typeface="Calibri"/>
            </a:endParaRPr>
          </a:p>
        </p:txBody>
      </p:sp>
      <p:sp>
        <p:nvSpPr>
          <p:cNvPr id="78" name="Google Shape;78;p1"/>
          <p:cNvSpPr/>
          <p:nvPr/>
        </p:nvSpPr>
        <p:spPr>
          <a:xfrm>
            <a:off x="496119" y="3325639"/>
            <a:ext cx="1042839"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 name="Google Shape;79;p1"/>
          <p:cNvSpPr/>
          <p:nvPr/>
        </p:nvSpPr>
        <p:spPr>
          <a:xfrm>
            <a:off x="570533" y="3362846"/>
            <a:ext cx="1351211"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DATA PERSPECTIVE</a:t>
            </a:r>
            <a:endParaRPr sz="750">
              <a:solidFill>
                <a:schemeClr val="dk1"/>
              </a:solidFill>
              <a:latin typeface="Calibri"/>
              <a:ea typeface="Calibri"/>
              <a:cs typeface="Calibri"/>
              <a:sym typeface="Calibri"/>
            </a:endParaRPr>
          </a:p>
        </p:txBody>
      </p:sp>
      <p:sp>
        <p:nvSpPr>
          <p:cNvPr id="80" name="Google Shape;80;p1"/>
          <p:cNvSpPr/>
          <p:nvPr/>
        </p:nvSpPr>
        <p:spPr>
          <a:xfrm>
            <a:off x="1600944" y="3320876"/>
            <a:ext cx="893415" cy="242739"/>
          </a:xfrm>
          <a:prstGeom prst="roundRect">
            <a:avLst>
              <a:gd fmla="val 2354" name="adj"/>
            </a:avLst>
          </a:prstGeom>
          <a:noFill/>
          <a:ln cap="flat" cmpd="sng" w="9525">
            <a:solidFill>
              <a:srgbClr val="01122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1"/>
          <p:cNvSpPr/>
          <p:nvPr/>
        </p:nvSpPr>
        <p:spPr>
          <a:xfrm>
            <a:off x="1680121" y="3362846"/>
            <a:ext cx="1192262"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PROMETHEUS-X</a:t>
            </a:r>
            <a:endParaRPr sz="750">
              <a:solidFill>
                <a:schemeClr val="dk1"/>
              </a:solidFill>
              <a:latin typeface="Calibri"/>
              <a:ea typeface="Calibri"/>
              <a:cs typeface="Calibri"/>
              <a:sym typeface="Calibri"/>
            </a:endParaRPr>
          </a:p>
        </p:txBody>
      </p:sp>
      <p:sp>
        <p:nvSpPr>
          <p:cNvPr id="82" name="Google Shape;82;p1"/>
          <p:cNvSpPr/>
          <p:nvPr/>
        </p:nvSpPr>
        <p:spPr>
          <a:xfrm>
            <a:off x="2556346" y="3320876"/>
            <a:ext cx="835000" cy="242739"/>
          </a:xfrm>
          <a:prstGeom prst="roundRect">
            <a:avLst>
              <a:gd fmla="val 2354" name="adj"/>
            </a:avLst>
          </a:prstGeom>
          <a:noFill/>
          <a:ln cap="flat" cmpd="sng" w="9525">
            <a:solidFill>
              <a:srgbClr val="01122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3" name="Google Shape;83;p1"/>
          <p:cNvSpPr/>
          <p:nvPr/>
        </p:nvSpPr>
        <p:spPr>
          <a:xfrm>
            <a:off x="2635523" y="3362846"/>
            <a:ext cx="1133847"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VISIONSTRUST</a:t>
            </a:r>
            <a:endParaRPr sz="750">
              <a:solidFill>
                <a:schemeClr val="dk1"/>
              </a:solidFill>
              <a:latin typeface="Calibri"/>
              <a:ea typeface="Calibri"/>
              <a:cs typeface="Calibri"/>
              <a:sym typeface="Calibri"/>
            </a:endParaRPr>
          </a:p>
        </p:txBody>
      </p:sp>
      <p:pic>
        <p:nvPicPr>
          <p:cNvPr id="84" name="Google Shape;84;p1"/>
          <p:cNvPicPr preferRelativeResize="0"/>
          <p:nvPr/>
        </p:nvPicPr>
        <p:blipFill>
          <a:blip r:embed="rId4">
            <a:alphaModFix/>
          </a:blip>
          <a:stretch>
            <a:fillRect/>
          </a:stretch>
        </p:blipFill>
        <p:spPr>
          <a:xfrm>
            <a:off x="3548063" y="4390150"/>
            <a:ext cx="1862500" cy="41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10"/>
          <p:cNvSpPr/>
          <p:nvPr/>
        </p:nvSpPr>
        <p:spPr>
          <a:xfrm>
            <a:off x="496119" y="375493"/>
            <a:ext cx="5342409"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Step 1: Data Ingestion &amp; Connectors</a:t>
            </a:r>
            <a:endParaRPr sz="2300">
              <a:solidFill>
                <a:schemeClr val="dk1"/>
              </a:solidFill>
              <a:latin typeface="Calibri"/>
              <a:ea typeface="Calibri"/>
              <a:cs typeface="Calibri"/>
              <a:sym typeface="Calibri"/>
            </a:endParaRPr>
          </a:p>
        </p:txBody>
      </p:sp>
      <p:sp>
        <p:nvSpPr>
          <p:cNvPr id="262" name="Google Shape;262;p10"/>
          <p:cNvSpPr/>
          <p:nvPr/>
        </p:nvSpPr>
        <p:spPr>
          <a:xfrm>
            <a:off x="496119" y="788417"/>
            <a:ext cx="3468588"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How data enters the data space ecosystem</a:t>
            </a:r>
            <a:endParaRPr sz="1150">
              <a:solidFill>
                <a:schemeClr val="dk1"/>
              </a:solidFill>
              <a:latin typeface="Calibri"/>
              <a:ea typeface="Calibri"/>
              <a:cs typeface="Calibri"/>
              <a:sym typeface="Calibri"/>
            </a:endParaRPr>
          </a:p>
        </p:txBody>
      </p:sp>
      <p:sp>
        <p:nvSpPr>
          <p:cNvPr id="263" name="Google Shape;263;p10"/>
          <p:cNvSpPr/>
          <p:nvPr/>
        </p:nvSpPr>
        <p:spPr>
          <a:xfrm>
            <a:off x="496119" y="1266379"/>
            <a:ext cx="3932113" cy="1111895"/>
          </a:xfrm>
          <a:prstGeom prst="roundRect">
            <a:avLst>
              <a:gd fmla="val 6168"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0"/>
          <p:cNvSpPr/>
          <p:nvPr/>
        </p:nvSpPr>
        <p:spPr>
          <a:xfrm>
            <a:off x="481831" y="1266379"/>
            <a:ext cx="57150" cy="111189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5" name="Google Shape;265;p10"/>
          <p:cNvSpPr/>
          <p:nvPr/>
        </p:nvSpPr>
        <p:spPr>
          <a:xfrm>
            <a:off x="671066" y="1398463"/>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Data Sources</a:t>
            </a:r>
            <a:endParaRPr sz="1150">
              <a:solidFill>
                <a:schemeClr val="dk1"/>
              </a:solidFill>
              <a:latin typeface="Calibri"/>
              <a:ea typeface="Calibri"/>
              <a:cs typeface="Calibri"/>
              <a:sym typeface="Calibri"/>
            </a:endParaRPr>
          </a:p>
        </p:txBody>
      </p:sp>
      <p:sp>
        <p:nvSpPr>
          <p:cNvPr id="266" name="Google Shape;266;p10"/>
          <p:cNvSpPr/>
          <p:nvPr/>
        </p:nvSpPr>
        <p:spPr>
          <a:xfrm>
            <a:off x="671066" y="1694557"/>
            <a:ext cx="3625081"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Connect databases, APIs, file systems, and IoT streams. Dataspace Connectors (PDC) provide standardized, protocol-compliant access to any source.</a:t>
            </a:r>
            <a:endParaRPr sz="900">
              <a:solidFill>
                <a:schemeClr val="dk1"/>
              </a:solidFill>
              <a:latin typeface="Calibri"/>
              <a:ea typeface="Calibri"/>
              <a:cs typeface="Calibri"/>
              <a:sym typeface="Calibri"/>
            </a:endParaRPr>
          </a:p>
        </p:txBody>
      </p:sp>
      <p:sp>
        <p:nvSpPr>
          <p:cNvPr id="267" name="Google Shape;267;p10"/>
          <p:cNvSpPr/>
          <p:nvPr/>
        </p:nvSpPr>
        <p:spPr>
          <a:xfrm>
            <a:off x="496119" y="2490192"/>
            <a:ext cx="3932113" cy="1111895"/>
          </a:xfrm>
          <a:prstGeom prst="roundRect">
            <a:avLst>
              <a:gd fmla="val 6168"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10"/>
          <p:cNvSpPr/>
          <p:nvPr/>
        </p:nvSpPr>
        <p:spPr>
          <a:xfrm>
            <a:off x="481831" y="2490192"/>
            <a:ext cx="57150" cy="1111895"/>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9" name="Google Shape;269;p10"/>
          <p:cNvSpPr/>
          <p:nvPr/>
        </p:nvSpPr>
        <p:spPr>
          <a:xfrm>
            <a:off x="671066" y="2622277"/>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Data Assets</a:t>
            </a:r>
            <a:endParaRPr sz="1150">
              <a:solidFill>
                <a:schemeClr val="dk1"/>
              </a:solidFill>
              <a:latin typeface="Calibri"/>
              <a:ea typeface="Calibri"/>
              <a:cs typeface="Calibri"/>
              <a:sym typeface="Calibri"/>
            </a:endParaRPr>
          </a:p>
        </p:txBody>
      </p:sp>
      <p:sp>
        <p:nvSpPr>
          <p:cNvPr id="270" name="Google Shape;270;p10"/>
          <p:cNvSpPr/>
          <p:nvPr/>
        </p:nvSpPr>
        <p:spPr>
          <a:xfrm>
            <a:off x="671066" y="2918371"/>
            <a:ext cx="3625081"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Each dataset becomes an Asset with associated metadata, a DataAddress pointer, and usage conditions defining who can access it and how.</a:t>
            </a:r>
            <a:endParaRPr sz="900">
              <a:solidFill>
                <a:schemeClr val="dk1"/>
              </a:solidFill>
              <a:latin typeface="Calibri"/>
              <a:ea typeface="Calibri"/>
              <a:cs typeface="Calibri"/>
              <a:sym typeface="Calibri"/>
            </a:endParaRPr>
          </a:p>
        </p:txBody>
      </p:sp>
      <p:sp>
        <p:nvSpPr>
          <p:cNvPr id="271" name="Google Shape;271;p10"/>
          <p:cNvSpPr/>
          <p:nvPr/>
        </p:nvSpPr>
        <p:spPr>
          <a:xfrm>
            <a:off x="496119" y="3714006"/>
            <a:ext cx="3932113" cy="928018"/>
          </a:xfrm>
          <a:prstGeom prst="roundRect">
            <a:avLst>
              <a:gd fmla="val 7390"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2" name="Google Shape;272;p10"/>
          <p:cNvSpPr/>
          <p:nvPr/>
        </p:nvSpPr>
        <p:spPr>
          <a:xfrm>
            <a:off x="481831" y="3714006"/>
            <a:ext cx="57150" cy="92801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0"/>
          <p:cNvSpPr/>
          <p:nvPr/>
        </p:nvSpPr>
        <p:spPr>
          <a:xfrm>
            <a:off x="671066" y="3846091"/>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Ingestion Patterns</a:t>
            </a:r>
            <a:endParaRPr sz="1150">
              <a:solidFill>
                <a:schemeClr val="dk1"/>
              </a:solidFill>
              <a:latin typeface="Calibri"/>
              <a:ea typeface="Calibri"/>
              <a:cs typeface="Calibri"/>
              <a:sym typeface="Calibri"/>
            </a:endParaRPr>
          </a:p>
        </p:txBody>
      </p:sp>
      <p:sp>
        <p:nvSpPr>
          <p:cNvPr id="274" name="Google Shape;274;p10"/>
          <p:cNvSpPr/>
          <p:nvPr/>
        </p:nvSpPr>
        <p:spPr>
          <a:xfrm>
            <a:off x="671066" y="4142184"/>
            <a:ext cx="3625081"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Pull</a:t>
            </a:r>
            <a:r>
              <a:rPr lang="en-US" sz="900">
                <a:solidFill>
                  <a:srgbClr val="01122E"/>
                </a:solidFill>
                <a:latin typeface="Roboto"/>
                <a:ea typeface="Roboto"/>
                <a:cs typeface="Roboto"/>
                <a:sym typeface="Roboto"/>
              </a:rPr>
              <a:t>: query on demand. </a:t>
            </a:r>
            <a:r>
              <a:rPr b="1" lang="en-US" sz="900">
                <a:solidFill>
                  <a:srgbClr val="01122E"/>
                </a:solidFill>
                <a:latin typeface="Roboto"/>
                <a:ea typeface="Roboto"/>
                <a:cs typeface="Roboto"/>
                <a:sym typeface="Roboto"/>
              </a:rPr>
              <a:t>Push</a:t>
            </a:r>
            <a:r>
              <a:rPr lang="en-US" sz="900">
                <a:solidFill>
                  <a:srgbClr val="01122E"/>
                </a:solidFill>
                <a:latin typeface="Roboto"/>
                <a:ea typeface="Roboto"/>
                <a:cs typeface="Roboto"/>
                <a:sym typeface="Roboto"/>
              </a:rPr>
              <a:t>: scheduled batch delivery. </a:t>
            </a:r>
            <a:r>
              <a:rPr b="1" lang="en-US" sz="900">
                <a:solidFill>
                  <a:srgbClr val="01122E"/>
                </a:solidFill>
                <a:latin typeface="Roboto"/>
                <a:ea typeface="Roboto"/>
                <a:cs typeface="Roboto"/>
                <a:sym typeface="Roboto"/>
              </a:rPr>
              <a:t>Stream</a:t>
            </a:r>
            <a:r>
              <a:rPr lang="en-US" sz="900">
                <a:solidFill>
                  <a:srgbClr val="01122E"/>
                </a:solidFill>
                <a:latin typeface="Roboto"/>
                <a:ea typeface="Roboto"/>
                <a:cs typeface="Roboto"/>
                <a:sym typeface="Roboto"/>
              </a:rPr>
              <a:t>: continuous flow from sensors or live applications.</a:t>
            </a:r>
            <a:endParaRPr sz="900">
              <a:solidFill>
                <a:schemeClr val="dk1"/>
              </a:solidFill>
              <a:latin typeface="Calibri"/>
              <a:ea typeface="Calibri"/>
              <a:cs typeface="Calibri"/>
              <a:sym typeface="Calibri"/>
            </a:endParaRPr>
          </a:p>
        </p:txBody>
      </p:sp>
      <p:sp>
        <p:nvSpPr>
          <p:cNvPr id="275" name="Google Shape;275;p10"/>
          <p:cNvSpPr/>
          <p:nvPr/>
        </p:nvSpPr>
        <p:spPr>
          <a:xfrm>
            <a:off x="4635624" y="1140470"/>
            <a:ext cx="4101926" cy="3627462"/>
          </a:xfrm>
          <a:prstGeom prst="roundRect">
            <a:avLst>
              <a:gd fmla="val 158"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6" name="Google Shape;276;p10"/>
          <p:cNvSpPr/>
          <p:nvPr/>
        </p:nvSpPr>
        <p:spPr>
          <a:xfrm>
            <a:off x="4753421" y="2527325"/>
            <a:ext cx="3866331" cy="668685"/>
          </a:xfrm>
          <a:prstGeom prst="roundRect">
            <a:avLst>
              <a:gd fmla="val 855"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77" name="Google Shape;277;p10"/>
          <p:cNvPicPr preferRelativeResize="0"/>
          <p:nvPr/>
        </p:nvPicPr>
        <p:blipFill rotWithShape="1">
          <a:blip r:embed="rId3">
            <a:alphaModFix/>
          </a:blip>
          <a:srcRect b="0" l="0" r="0" t="0"/>
          <a:stretch/>
        </p:blipFill>
        <p:spPr>
          <a:xfrm>
            <a:off x="4871219" y="2699965"/>
            <a:ext cx="147265" cy="117797"/>
          </a:xfrm>
          <a:prstGeom prst="rect">
            <a:avLst/>
          </a:prstGeom>
          <a:noFill/>
          <a:ln>
            <a:noFill/>
          </a:ln>
        </p:spPr>
      </p:pic>
      <p:sp>
        <p:nvSpPr>
          <p:cNvPr id="278" name="Google Shape;278;p10"/>
          <p:cNvSpPr/>
          <p:nvPr/>
        </p:nvSpPr>
        <p:spPr>
          <a:xfrm>
            <a:off x="5136282" y="2668637"/>
            <a:ext cx="3365674"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00000"/>
              </a:buClr>
              <a:buSzPts val="900"/>
              <a:buFont typeface="Roboto"/>
              <a:buNone/>
            </a:pPr>
            <a:r>
              <a:rPr lang="en-US" sz="900">
                <a:solidFill>
                  <a:srgbClr val="000000"/>
                </a:solidFill>
                <a:latin typeface="Roboto"/>
                <a:ea typeface="Roboto"/>
                <a:cs typeface="Roboto"/>
                <a:sym typeface="Roboto"/>
              </a:rPr>
              <a:t>Data stays at the source. Only metadata and usage conditions are shared via the catalog; true data sovereignty.</a:t>
            </a:r>
            <a:endParaRPr sz="9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1"/>
          <p:cNvSpPr/>
          <p:nvPr/>
        </p:nvSpPr>
        <p:spPr>
          <a:xfrm>
            <a:off x="496119" y="476473"/>
            <a:ext cx="6404818"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2: Semantic Standards &amp; Ontologies</a:t>
            </a:r>
            <a:endParaRPr sz="2400">
              <a:solidFill>
                <a:schemeClr val="dk1"/>
              </a:solidFill>
              <a:latin typeface="Calibri"/>
              <a:ea typeface="Calibri"/>
              <a:cs typeface="Calibri"/>
              <a:sym typeface="Calibri"/>
            </a:endParaRPr>
          </a:p>
        </p:txBody>
      </p:sp>
      <p:sp>
        <p:nvSpPr>
          <p:cNvPr id="285" name="Google Shape;285;p11"/>
          <p:cNvSpPr/>
          <p:nvPr/>
        </p:nvSpPr>
        <p:spPr>
          <a:xfrm>
            <a:off x="496119" y="913581"/>
            <a:ext cx="491564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Making data interoperable across organizations and systems</a:t>
            </a:r>
            <a:endParaRPr sz="1200">
              <a:solidFill>
                <a:schemeClr val="dk1"/>
              </a:solidFill>
              <a:latin typeface="Calibri"/>
              <a:ea typeface="Calibri"/>
              <a:cs typeface="Calibri"/>
              <a:sym typeface="Calibri"/>
            </a:endParaRPr>
          </a:p>
        </p:txBody>
      </p:sp>
      <p:sp>
        <p:nvSpPr>
          <p:cNvPr descr="preencoded.png" id="286" name="Google Shape;286;p11"/>
          <p:cNvSpPr/>
          <p:nvPr/>
        </p:nvSpPr>
        <p:spPr>
          <a:xfrm>
            <a:off x="496119" y="1293465"/>
            <a:ext cx="310083" cy="310083"/>
          </a:xfrm>
          <a:prstGeom prst="rect">
            <a:avLst/>
          </a:prstGeom>
          <a:noFill/>
          <a:ln>
            <a:noFill/>
          </a:ln>
        </p:spPr>
      </p:sp>
      <p:sp>
        <p:nvSpPr>
          <p:cNvPr id="287" name="Google Shape;287;p11"/>
          <p:cNvSpPr/>
          <p:nvPr/>
        </p:nvSpPr>
        <p:spPr>
          <a:xfrm>
            <a:off x="496119" y="175855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xAPI</a:t>
            </a:r>
            <a:endParaRPr sz="1200">
              <a:solidFill>
                <a:schemeClr val="dk1"/>
              </a:solidFill>
              <a:latin typeface="Calibri"/>
              <a:ea typeface="Calibri"/>
              <a:cs typeface="Calibri"/>
              <a:sym typeface="Calibri"/>
            </a:endParaRPr>
          </a:p>
        </p:txBody>
      </p:sp>
      <p:sp>
        <p:nvSpPr>
          <p:cNvPr id="288" name="Google Shape;288;p11"/>
          <p:cNvSpPr/>
          <p:nvPr/>
        </p:nvSpPr>
        <p:spPr>
          <a:xfrm>
            <a:off x="496119" y="2026816"/>
            <a:ext cx="399834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Learning experience traces and activity statements. Standardizes how learner actions are recorded and shared across platforms.</a:t>
            </a:r>
            <a:endParaRPr sz="950">
              <a:solidFill>
                <a:schemeClr val="dk1"/>
              </a:solidFill>
              <a:latin typeface="Calibri"/>
              <a:ea typeface="Calibri"/>
              <a:cs typeface="Calibri"/>
              <a:sym typeface="Calibri"/>
            </a:endParaRPr>
          </a:p>
        </p:txBody>
      </p:sp>
      <p:sp>
        <p:nvSpPr>
          <p:cNvPr descr="preencoded.png" id="289" name="Google Shape;289;p11"/>
          <p:cNvSpPr/>
          <p:nvPr/>
        </p:nvSpPr>
        <p:spPr>
          <a:xfrm>
            <a:off x="4649465" y="1293465"/>
            <a:ext cx="310083" cy="310083"/>
          </a:xfrm>
          <a:prstGeom prst="rect">
            <a:avLst/>
          </a:prstGeom>
          <a:noFill/>
          <a:ln>
            <a:noFill/>
          </a:ln>
        </p:spPr>
      </p:sp>
      <p:sp>
        <p:nvSpPr>
          <p:cNvPr id="290" name="Google Shape;290;p11"/>
          <p:cNvSpPr/>
          <p:nvPr/>
        </p:nvSpPr>
        <p:spPr>
          <a:xfrm>
            <a:off x="4649465" y="175855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JSON-LD</a:t>
            </a:r>
            <a:endParaRPr sz="1200">
              <a:solidFill>
                <a:schemeClr val="dk1"/>
              </a:solidFill>
              <a:latin typeface="Calibri"/>
              <a:ea typeface="Calibri"/>
              <a:cs typeface="Calibri"/>
              <a:sym typeface="Calibri"/>
            </a:endParaRPr>
          </a:p>
        </p:txBody>
      </p:sp>
      <p:sp>
        <p:nvSpPr>
          <p:cNvPr id="291" name="Google Shape;291;p11"/>
          <p:cNvSpPr/>
          <p:nvPr/>
        </p:nvSpPr>
        <p:spPr>
          <a:xfrm>
            <a:off x="4649465" y="2026816"/>
            <a:ext cx="3998416"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Linked data format for machine-readable semantic context. Embeds meaning directly into data structures for automated reasoning.</a:t>
            </a:r>
            <a:endParaRPr sz="950">
              <a:solidFill>
                <a:schemeClr val="dk1"/>
              </a:solidFill>
              <a:latin typeface="Calibri"/>
              <a:ea typeface="Calibri"/>
              <a:cs typeface="Calibri"/>
              <a:sym typeface="Calibri"/>
            </a:endParaRPr>
          </a:p>
        </p:txBody>
      </p:sp>
      <p:sp>
        <p:nvSpPr>
          <p:cNvPr descr="preencoded.png" id="292" name="Google Shape;292;p11"/>
          <p:cNvSpPr/>
          <p:nvPr/>
        </p:nvSpPr>
        <p:spPr>
          <a:xfrm>
            <a:off x="496119" y="2671762"/>
            <a:ext cx="310083" cy="310083"/>
          </a:xfrm>
          <a:prstGeom prst="rect">
            <a:avLst/>
          </a:prstGeom>
          <a:noFill/>
          <a:ln>
            <a:noFill/>
          </a:ln>
        </p:spPr>
      </p:sp>
      <p:sp>
        <p:nvSpPr>
          <p:cNvPr id="293" name="Google Shape;293;p11"/>
          <p:cNvSpPr/>
          <p:nvPr/>
        </p:nvSpPr>
        <p:spPr>
          <a:xfrm>
            <a:off x="496119" y="313685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RDF</a:t>
            </a:r>
            <a:endParaRPr sz="1200">
              <a:solidFill>
                <a:schemeClr val="dk1"/>
              </a:solidFill>
              <a:latin typeface="Calibri"/>
              <a:ea typeface="Calibri"/>
              <a:cs typeface="Calibri"/>
              <a:sym typeface="Calibri"/>
            </a:endParaRPr>
          </a:p>
        </p:txBody>
      </p:sp>
      <p:sp>
        <p:nvSpPr>
          <p:cNvPr id="294" name="Google Shape;294;p11"/>
          <p:cNvSpPr/>
          <p:nvPr/>
        </p:nvSpPr>
        <p:spPr>
          <a:xfrm>
            <a:off x="496119" y="3405113"/>
            <a:ext cx="399834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Knowledge graphs and ontology relationships. Enables rich semantic modeling and cross-system data linking.</a:t>
            </a:r>
            <a:endParaRPr sz="950">
              <a:solidFill>
                <a:schemeClr val="dk1"/>
              </a:solidFill>
              <a:latin typeface="Calibri"/>
              <a:ea typeface="Calibri"/>
              <a:cs typeface="Calibri"/>
              <a:sym typeface="Calibri"/>
            </a:endParaRPr>
          </a:p>
        </p:txBody>
      </p:sp>
      <p:sp>
        <p:nvSpPr>
          <p:cNvPr descr="preencoded.png" id="295" name="Google Shape;295;p11"/>
          <p:cNvSpPr/>
          <p:nvPr/>
        </p:nvSpPr>
        <p:spPr>
          <a:xfrm>
            <a:off x="4649465" y="2671762"/>
            <a:ext cx="310083" cy="310083"/>
          </a:xfrm>
          <a:prstGeom prst="rect">
            <a:avLst/>
          </a:prstGeom>
          <a:noFill/>
          <a:ln>
            <a:noFill/>
          </a:ln>
        </p:spPr>
      </p:sp>
      <p:sp>
        <p:nvSpPr>
          <p:cNvPr id="296" name="Google Shape;296;p11"/>
          <p:cNvSpPr/>
          <p:nvPr/>
        </p:nvSpPr>
        <p:spPr>
          <a:xfrm>
            <a:off x="4649465" y="3136850"/>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ESCO &amp; ROME</a:t>
            </a:r>
            <a:endParaRPr sz="1200">
              <a:solidFill>
                <a:schemeClr val="dk1"/>
              </a:solidFill>
              <a:latin typeface="Calibri"/>
              <a:ea typeface="Calibri"/>
              <a:cs typeface="Calibri"/>
              <a:sym typeface="Calibri"/>
            </a:endParaRPr>
          </a:p>
        </p:txBody>
      </p:sp>
      <p:sp>
        <p:nvSpPr>
          <p:cNvPr id="297" name="Google Shape;297;p11"/>
          <p:cNvSpPr/>
          <p:nvPr/>
        </p:nvSpPr>
        <p:spPr>
          <a:xfrm>
            <a:off x="4649465" y="3405113"/>
            <a:ext cx="3998416"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European skills and competencies framework plus French job classification. Domain-specific extensions support custom ontologies.</a:t>
            </a:r>
            <a:endParaRPr sz="950">
              <a:solidFill>
                <a:schemeClr val="dk1"/>
              </a:solidFill>
              <a:latin typeface="Calibri"/>
              <a:ea typeface="Calibri"/>
              <a:cs typeface="Calibri"/>
              <a:sym typeface="Calibri"/>
            </a:endParaRPr>
          </a:p>
        </p:txBody>
      </p:sp>
      <p:sp>
        <p:nvSpPr>
          <p:cNvPr id="298" name="Google Shape;298;p11"/>
          <p:cNvSpPr/>
          <p:nvPr/>
        </p:nvSpPr>
        <p:spPr>
          <a:xfrm>
            <a:off x="496119" y="3941564"/>
            <a:ext cx="8151763" cy="725463"/>
          </a:xfrm>
          <a:prstGeom prst="roundRect">
            <a:avLst>
              <a:gd fmla="val 788" name="adj"/>
            </a:avLst>
          </a:prstGeom>
          <a:solidFill>
            <a:srgbClr val="FCF2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99" name="Google Shape;299;p11"/>
          <p:cNvPicPr preferRelativeResize="0"/>
          <p:nvPr/>
        </p:nvPicPr>
        <p:blipFill rotWithShape="1">
          <a:blip r:embed="rId3">
            <a:alphaModFix/>
          </a:blip>
          <a:srcRect b="0" l="0" r="0" t="0"/>
          <a:stretch/>
        </p:blipFill>
        <p:spPr>
          <a:xfrm>
            <a:off x="620092" y="4126111"/>
            <a:ext cx="155004" cy="123974"/>
          </a:xfrm>
          <a:prstGeom prst="rect">
            <a:avLst/>
          </a:prstGeom>
          <a:noFill/>
          <a:ln>
            <a:noFill/>
          </a:ln>
        </p:spPr>
      </p:pic>
      <p:sp>
        <p:nvSpPr>
          <p:cNvPr id="300" name="Google Shape;300;p11"/>
          <p:cNvSpPr/>
          <p:nvPr/>
        </p:nvSpPr>
        <p:spPr>
          <a:xfrm>
            <a:off x="899071" y="4096494"/>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Without shared semantics, data from different organizations cannot be compared, combined, or analyzed. Semantic alignment is the foundation of every successful data space.</a:t>
            </a:r>
            <a:endParaRPr sz="950">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12"/>
          <p:cNvSpPr/>
          <p:nvPr/>
        </p:nvSpPr>
        <p:spPr>
          <a:xfrm>
            <a:off x="496119" y="364257"/>
            <a:ext cx="5427613" cy="31008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950"/>
              <a:buFont typeface="Righteous"/>
              <a:buNone/>
            </a:pPr>
            <a:r>
              <a:rPr lang="en-US" sz="1950">
                <a:solidFill>
                  <a:srgbClr val="01122E"/>
                </a:solidFill>
                <a:latin typeface="Righteous"/>
                <a:ea typeface="Righteous"/>
                <a:cs typeface="Righteous"/>
                <a:sym typeface="Righteous"/>
              </a:rPr>
              <a:t>Step 3: Data Transformation &amp; Preparation</a:t>
            </a:r>
            <a:endParaRPr sz="1950">
              <a:solidFill>
                <a:schemeClr val="dk1"/>
              </a:solidFill>
              <a:latin typeface="Calibri"/>
              <a:ea typeface="Calibri"/>
              <a:cs typeface="Calibri"/>
              <a:sym typeface="Calibri"/>
            </a:endParaRPr>
          </a:p>
        </p:txBody>
      </p:sp>
      <p:pic>
        <p:nvPicPr>
          <p:cNvPr descr="preencoded.png" id="307" name="Google Shape;307;p12"/>
          <p:cNvPicPr preferRelativeResize="0"/>
          <p:nvPr/>
        </p:nvPicPr>
        <p:blipFill rotWithShape="1">
          <a:blip r:embed="rId3">
            <a:alphaModFix/>
          </a:blip>
          <a:srcRect b="0" l="0" r="0" t="0"/>
          <a:stretch/>
        </p:blipFill>
        <p:spPr>
          <a:xfrm>
            <a:off x="1311325" y="833065"/>
            <a:ext cx="6521351" cy="2860625"/>
          </a:xfrm>
          <a:prstGeom prst="rect">
            <a:avLst/>
          </a:prstGeom>
          <a:noFill/>
          <a:ln>
            <a:noFill/>
          </a:ln>
        </p:spPr>
      </p:pic>
      <p:sp>
        <p:nvSpPr>
          <p:cNvPr id="308" name="Google Shape;308;p12"/>
          <p:cNvSpPr/>
          <p:nvPr/>
        </p:nvSpPr>
        <p:spPr>
          <a:xfrm>
            <a:off x="3059055" y="2956107"/>
            <a:ext cx="1214217" cy="17647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Transform</a:t>
            </a:r>
            <a:endParaRPr sz="1100">
              <a:solidFill>
                <a:schemeClr val="dk1"/>
              </a:solidFill>
              <a:latin typeface="Calibri"/>
              <a:ea typeface="Calibri"/>
              <a:cs typeface="Calibri"/>
              <a:sym typeface="Calibri"/>
            </a:endParaRPr>
          </a:p>
        </p:txBody>
      </p:sp>
      <p:sp>
        <p:nvSpPr>
          <p:cNvPr id="309" name="Google Shape;309;p12"/>
          <p:cNvSpPr/>
          <p:nvPr/>
        </p:nvSpPr>
        <p:spPr>
          <a:xfrm>
            <a:off x="3287655" y="3182780"/>
            <a:ext cx="985617" cy="254125"/>
          </a:xfrm>
          <a:prstGeom prst="rect">
            <a:avLst/>
          </a:prstGeom>
          <a:noFill/>
          <a:ln>
            <a:noFill/>
          </a:ln>
        </p:spPr>
        <p:txBody>
          <a:bodyPr anchorCtr="0" anchor="t" bIns="0" lIns="0" spcFirstLastPara="1" rIns="0" wrap="square" tIns="0">
            <a:normAutofit/>
          </a:bodyPr>
          <a:lstStyle/>
          <a:p>
            <a:pPr indent="0" lvl="0" marL="0" marR="0" rtl="0" algn="ctr">
              <a:lnSpc>
                <a:spcPct val="94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Format conversion and normalization</a:t>
            </a:r>
            <a:endParaRPr sz="850">
              <a:solidFill>
                <a:schemeClr val="dk1"/>
              </a:solidFill>
              <a:latin typeface="Calibri"/>
              <a:ea typeface="Calibri"/>
              <a:cs typeface="Calibri"/>
              <a:sym typeface="Calibri"/>
            </a:endParaRPr>
          </a:p>
        </p:txBody>
      </p:sp>
      <p:sp>
        <p:nvSpPr>
          <p:cNvPr id="310" name="Google Shape;310;p12"/>
          <p:cNvSpPr/>
          <p:nvPr/>
        </p:nvSpPr>
        <p:spPr>
          <a:xfrm>
            <a:off x="6190126" y="2956107"/>
            <a:ext cx="1214217" cy="17647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Validate</a:t>
            </a:r>
            <a:endParaRPr sz="1100">
              <a:solidFill>
                <a:schemeClr val="dk1"/>
              </a:solidFill>
              <a:latin typeface="Calibri"/>
              <a:ea typeface="Calibri"/>
              <a:cs typeface="Calibri"/>
              <a:sym typeface="Calibri"/>
            </a:endParaRPr>
          </a:p>
        </p:txBody>
      </p:sp>
      <p:sp>
        <p:nvSpPr>
          <p:cNvPr id="311" name="Google Shape;311;p12"/>
          <p:cNvSpPr/>
          <p:nvPr/>
        </p:nvSpPr>
        <p:spPr>
          <a:xfrm>
            <a:off x="6418726" y="3182780"/>
            <a:ext cx="985617" cy="254125"/>
          </a:xfrm>
          <a:prstGeom prst="rect">
            <a:avLst/>
          </a:prstGeom>
          <a:noFill/>
          <a:ln>
            <a:noFill/>
          </a:ln>
        </p:spPr>
        <p:txBody>
          <a:bodyPr anchorCtr="0" anchor="t" bIns="0" lIns="0" spcFirstLastPara="1" rIns="0" wrap="square" tIns="0">
            <a:normAutofit/>
          </a:bodyPr>
          <a:lstStyle/>
          <a:p>
            <a:pPr indent="0" lvl="0" marL="0" marR="0" rtl="0" algn="ctr">
              <a:lnSpc>
                <a:spcPct val="94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Quality checks and verification</a:t>
            </a:r>
            <a:endParaRPr sz="850">
              <a:solidFill>
                <a:schemeClr val="dk1"/>
              </a:solidFill>
              <a:latin typeface="Calibri"/>
              <a:ea typeface="Calibri"/>
              <a:cs typeface="Calibri"/>
              <a:sym typeface="Calibri"/>
            </a:endParaRPr>
          </a:p>
        </p:txBody>
      </p:sp>
      <p:sp>
        <p:nvSpPr>
          <p:cNvPr id="312" name="Google Shape;312;p12"/>
          <p:cNvSpPr/>
          <p:nvPr/>
        </p:nvSpPr>
        <p:spPr>
          <a:xfrm>
            <a:off x="1528030" y="1090171"/>
            <a:ext cx="1214217" cy="17647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Map</a:t>
            </a:r>
            <a:endParaRPr sz="1100">
              <a:solidFill>
                <a:schemeClr val="dk1"/>
              </a:solidFill>
              <a:latin typeface="Calibri"/>
              <a:ea typeface="Calibri"/>
              <a:cs typeface="Calibri"/>
              <a:sym typeface="Calibri"/>
            </a:endParaRPr>
          </a:p>
        </p:txBody>
      </p:sp>
      <p:sp>
        <p:nvSpPr>
          <p:cNvPr id="313" name="Google Shape;313;p12"/>
          <p:cNvSpPr/>
          <p:nvPr/>
        </p:nvSpPr>
        <p:spPr>
          <a:xfrm>
            <a:off x="1756630" y="1316844"/>
            <a:ext cx="985617" cy="381188"/>
          </a:xfrm>
          <a:prstGeom prst="rect">
            <a:avLst/>
          </a:prstGeom>
          <a:noFill/>
          <a:ln>
            <a:noFill/>
          </a:ln>
        </p:spPr>
        <p:txBody>
          <a:bodyPr anchorCtr="0" anchor="t" bIns="0" lIns="0" spcFirstLastPara="1" rIns="0" wrap="square" tIns="0">
            <a:normAutofit/>
          </a:bodyPr>
          <a:lstStyle/>
          <a:p>
            <a:pPr indent="0" lvl="0" marL="0" marR="0" rtl="0" algn="ctr">
              <a:lnSpc>
                <a:spcPct val="94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Schema alignment and ontology mapping</a:t>
            </a:r>
            <a:endParaRPr sz="850">
              <a:solidFill>
                <a:schemeClr val="dk1"/>
              </a:solidFill>
              <a:latin typeface="Calibri"/>
              <a:ea typeface="Calibri"/>
              <a:cs typeface="Calibri"/>
              <a:sym typeface="Calibri"/>
            </a:endParaRPr>
          </a:p>
        </p:txBody>
      </p:sp>
      <p:sp>
        <p:nvSpPr>
          <p:cNvPr id="314" name="Google Shape;314;p12"/>
          <p:cNvSpPr/>
          <p:nvPr/>
        </p:nvSpPr>
        <p:spPr>
          <a:xfrm>
            <a:off x="4646552" y="1090171"/>
            <a:ext cx="1214217" cy="17647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Enrich</a:t>
            </a:r>
            <a:endParaRPr sz="1100">
              <a:solidFill>
                <a:schemeClr val="dk1"/>
              </a:solidFill>
              <a:latin typeface="Calibri"/>
              <a:ea typeface="Calibri"/>
              <a:cs typeface="Calibri"/>
              <a:sym typeface="Calibri"/>
            </a:endParaRPr>
          </a:p>
        </p:txBody>
      </p:sp>
      <p:sp>
        <p:nvSpPr>
          <p:cNvPr id="315" name="Google Shape;315;p12"/>
          <p:cNvSpPr/>
          <p:nvPr/>
        </p:nvSpPr>
        <p:spPr>
          <a:xfrm>
            <a:off x="4875152" y="1316844"/>
            <a:ext cx="985617" cy="381188"/>
          </a:xfrm>
          <a:prstGeom prst="rect">
            <a:avLst/>
          </a:prstGeom>
          <a:noFill/>
          <a:ln>
            <a:noFill/>
          </a:ln>
        </p:spPr>
        <p:txBody>
          <a:bodyPr anchorCtr="0" anchor="t" bIns="0" lIns="0" spcFirstLastPara="1" rIns="0" wrap="square" tIns="0">
            <a:normAutofit/>
          </a:bodyPr>
          <a:lstStyle/>
          <a:p>
            <a:pPr indent="0" lvl="0" marL="0" marR="0" rtl="0" algn="ctr">
              <a:lnSpc>
                <a:spcPct val="94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Semantic enrichment and metadata addition</a:t>
            </a:r>
            <a:endParaRPr sz="850">
              <a:solidFill>
                <a:schemeClr val="dk1"/>
              </a:solidFill>
              <a:latin typeface="Calibri"/>
              <a:ea typeface="Calibri"/>
              <a:cs typeface="Calibri"/>
              <a:sym typeface="Calibri"/>
            </a:endParaRPr>
          </a:p>
        </p:txBody>
      </p:sp>
      <p:sp>
        <p:nvSpPr>
          <p:cNvPr id="316" name="Google Shape;316;p12"/>
          <p:cNvSpPr/>
          <p:nvPr/>
        </p:nvSpPr>
        <p:spPr>
          <a:xfrm>
            <a:off x="424681" y="3782988"/>
            <a:ext cx="4097759" cy="996181"/>
          </a:xfrm>
          <a:prstGeom prst="roundRect">
            <a:avLst>
              <a:gd fmla="val 57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2"/>
          <p:cNvSpPr/>
          <p:nvPr/>
        </p:nvSpPr>
        <p:spPr>
          <a:xfrm>
            <a:off x="523875" y="3862313"/>
            <a:ext cx="1836167"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950"/>
              <a:buFont typeface="Righteous"/>
              <a:buNone/>
            </a:pPr>
            <a:r>
              <a:rPr lang="en-US" sz="950">
                <a:solidFill>
                  <a:srgbClr val="FFFFFF"/>
                </a:solidFill>
                <a:latin typeface="Righteous"/>
                <a:ea typeface="Righteous"/>
                <a:cs typeface="Righteous"/>
                <a:sym typeface="Righteous"/>
              </a:rPr>
              <a:t>Pipeline Value Principles</a:t>
            </a:r>
            <a:endParaRPr sz="950">
              <a:solidFill>
                <a:schemeClr val="dk1"/>
              </a:solidFill>
              <a:latin typeface="Calibri"/>
              <a:ea typeface="Calibri"/>
              <a:cs typeface="Calibri"/>
              <a:sym typeface="Calibri"/>
            </a:endParaRPr>
          </a:p>
        </p:txBody>
      </p:sp>
      <p:sp>
        <p:nvSpPr>
          <p:cNvPr id="318" name="Google Shape;318;p12"/>
          <p:cNvSpPr/>
          <p:nvPr/>
        </p:nvSpPr>
        <p:spPr>
          <a:xfrm>
            <a:off x="523875" y="4096643"/>
            <a:ext cx="3899371" cy="654769"/>
          </a:xfrm>
          <a:prstGeom prst="rect">
            <a:avLst/>
          </a:prstGeom>
          <a:noFill/>
          <a:ln>
            <a:noFill/>
          </a:ln>
        </p:spPr>
        <p:txBody>
          <a:bodyPr anchorCtr="0" anchor="t" bIns="0" lIns="0" spcFirstLastPara="1" rIns="0" wrap="square" tIns="0">
            <a:normAutofit/>
          </a:bodyPr>
          <a:lstStyle/>
          <a:p>
            <a:pPr indent="-342900" lvl="0" marL="342900" marR="0" rtl="0" algn="l">
              <a:lnSpc>
                <a:spcPct val="120000"/>
              </a:lnSpc>
              <a:spcBef>
                <a:spcPts val="0"/>
              </a:spcBef>
              <a:spcAft>
                <a:spcPts val="0"/>
              </a:spcAft>
              <a:buClr>
                <a:srgbClr val="FFFFFF"/>
              </a:buClr>
              <a:buSzPts val="750"/>
              <a:buFont typeface="Roboto"/>
              <a:buChar char="•"/>
            </a:pPr>
            <a:r>
              <a:rPr lang="en-US" sz="750">
                <a:solidFill>
                  <a:srgbClr val="FFFFFF"/>
                </a:solidFill>
                <a:latin typeface="Roboto"/>
                <a:ea typeface="Roboto"/>
                <a:cs typeface="Roboto"/>
                <a:sym typeface="Roboto"/>
              </a:rPr>
              <a:t>Quality checks at every pipeline stage</a:t>
            </a:r>
            <a:endParaRPr sz="750">
              <a:solidFill>
                <a:schemeClr val="dk1"/>
              </a:solidFill>
              <a:latin typeface="Calibri"/>
              <a:ea typeface="Calibri"/>
              <a:cs typeface="Calibri"/>
              <a:sym typeface="Calibri"/>
            </a:endParaRPr>
          </a:p>
          <a:p>
            <a:pPr indent="-342900" lvl="0" marL="342900" marR="0" rtl="0" algn="l">
              <a:lnSpc>
                <a:spcPct val="120000"/>
              </a:lnSpc>
              <a:spcBef>
                <a:spcPts val="0"/>
              </a:spcBef>
              <a:spcAft>
                <a:spcPts val="0"/>
              </a:spcAft>
              <a:buClr>
                <a:srgbClr val="FFFFFF"/>
              </a:buClr>
              <a:buSzPts val="750"/>
              <a:buFont typeface="Roboto"/>
              <a:buChar char="•"/>
            </a:pPr>
            <a:r>
              <a:rPr lang="en-US" sz="750">
                <a:solidFill>
                  <a:srgbClr val="FFFFFF"/>
                </a:solidFill>
                <a:latin typeface="Roboto"/>
                <a:ea typeface="Roboto"/>
                <a:cs typeface="Roboto"/>
                <a:sym typeface="Roboto"/>
              </a:rPr>
              <a:t>Metadata tracks provenance and lineage</a:t>
            </a:r>
            <a:endParaRPr sz="750">
              <a:solidFill>
                <a:schemeClr val="dk1"/>
              </a:solidFill>
              <a:latin typeface="Calibri"/>
              <a:ea typeface="Calibri"/>
              <a:cs typeface="Calibri"/>
              <a:sym typeface="Calibri"/>
            </a:endParaRPr>
          </a:p>
          <a:p>
            <a:pPr indent="-342900" lvl="0" marL="342900" marR="0" rtl="0" algn="l">
              <a:lnSpc>
                <a:spcPct val="120000"/>
              </a:lnSpc>
              <a:spcBef>
                <a:spcPts val="0"/>
              </a:spcBef>
              <a:spcAft>
                <a:spcPts val="0"/>
              </a:spcAft>
              <a:buClr>
                <a:srgbClr val="FFFFFF"/>
              </a:buClr>
              <a:buSzPts val="750"/>
              <a:buFont typeface="Roboto"/>
              <a:buChar char="•"/>
            </a:pPr>
            <a:r>
              <a:rPr lang="en-US" sz="750">
                <a:solidFill>
                  <a:srgbClr val="FFFFFF"/>
                </a:solidFill>
                <a:latin typeface="Roboto"/>
                <a:ea typeface="Roboto"/>
                <a:cs typeface="Roboto"/>
                <a:sym typeface="Roboto"/>
              </a:rPr>
              <a:t>Build reusable transformation services others can chain</a:t>
            </a:r>
            <a:endParaRPr sz="750">
              <a:solidFill>
                <a:schemeClr val="dk1"/>
              </a:solidFill>
              <a:latin typeface="Calibri"/>
              <a:ea typeface="Calibri"/>
              <a:cs typeface="Calibri"/>
              <a:sym typeface="Calibri"/>
            </a:endParaRPr>
          </a:p>
          <a:p>
            <a:pPr indent="-342900" lvl="0" marL="342900" marR="0" rtl="0" algn="l">
              <a:lnSpc>
                <a:spcPct val="120000"/>
              </a:lnSpc>
              <a:spcBef>
                <a:spcPts val="0"/>
              </a:spcBef>
              <a:spcAft>
                <a:spcPts val="0"/>
              </a:spcAft>
              <a:buClr>
                <a:srgbClr val="FFFFFF"/>
              </a:buClr>
              <a:buSzPts val="750"/>
              <a:buFont typeface="Roboto"/>
              <a:buChar char="•"/>
            </a:pPr>
            <a:r>
              <a:rPr lang="en-US" sz="750">
                <a:solidFill>
                  <a:srgbClr val="FFFFFF"/>
                </a:solidFill>
                <a:latin typeface="Roboto"/>
                <a:ea typeface="Roboto"/>
                <a:cs typeface="Roboto"/>
                <a:sym typeface="Roboto"/>
              </a:rPr>
              <a:t>Aligned with Prometheus-X transformation services</a:t>
            </a:r>
            <a:endParaRPr sz="750">
              <a:solidFill>
                <a:schemeClr val="dk1"/>
              </a:solidFill>
              <a:latin typeface="Calibri"/>
              <a:ea typeface="Calibri"/>
              <a:cs typeface="Calibri"/>
              <a:sym typeface="Calibri"/>
            </a:endParaRPr>
          </a:p>
        </p:txBody>
      </p:sp>
      <p:sp>
        <p:nvSpPr>
          <p:cNvPr id="319" name="Google Shape;319;p12"/>
          <p:cNvSpPr/>
          <p:nvPr/>
        </p:nvSpPr>
        <p:spPr>
          <a:xfrm>
            <a:off x="4697760" y="3862313"/>
            <a:ext cx="1873151" cy="15500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50"/>
              <a:buFont typeface="Righteous"/>
              <a:buNone/>
            </a:pPr>
            <a:r>
              <a:rPr lang="en-US" sz="950">
                <a:solidFill>
                  <a:srgbClr val="01122E"/>
                </a:solidFill>
                <a:latin typeface="Righteous"/>
                <a:ea typeface="Righteous"/>
                <a:cs typeface="Righteous"/>
                <a:sym typeface="Righteous"/>
              </a:rPr>
              <a:t>Why Reusability Matters</a:t>
            </a:r>
            <a:endParaRPr sz="950">
              <a:solidFill>
                <a:schemeClr val="dk1"/>
              </a:solidFill>
              <a:latin typeface="Calibri"/>
              <a:ea typeface="Calibri"/>
              <a:cs typeface="Calibri"/>
              <a:sym typeface="Calibri"/>
            </a:endParaRPr>
          </a:p>
        </p:txBody>
      </p:sp>
      <p:sp>
        <p:nvSpPr>
          <p:cNvPr id="320" name="Google Shape;320;p12"/>
          <p:cNvSpPr/>
          <p:nvPr/>
        </p:nvSpPr>
        <p:spPr>
          <a:xfrm>
            <a:off x="4697760" y="4096643"/>
            <a:ext cx="3954884" cy="428625"/>
          </a:xfrm>
          <a:prstGeom prst="rect">
            <a:avLst/>
          </a:prstGeom>
          <a:noFill/>
          <a:ln>
            <a:noFill/>
          </a:ln>
        </p:spPr>
        <p:txBody>
          <a:bodyPr anchorCtr="0" anchor="t" bIns="0" lIns="0" spcFirstLastPara="1" rIns="0" wrap="square" tIns="0">
            <a:normAutofit/>
          </a:bodyPr>
          <a:lstStyle/>
          <a:p>
            <a:pPr indent="0" lvl="0" marL="0" marR="0" rtl="0" algn="l">
              <a:lnSpc>
                <a:spcPct val="120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Each transformation service you build can be published as an offering in the catalog. Other participants can chain your service into their own pipelines, multiplying the value of your work across the entire ecosystem without redundant effort.</a:t>
            </a:r>
            <a:endParaRPr sz="75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13"/>
          <p:cNvSpPr/>
          <p:nvPr/>
        </p:nvSpPr>
        <p:spPr>
          <a:xfrm>
            <a:off x="496119" y="1009576"/>
            <a:ext cx="6446639"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4: Metadata &amp; Catalog Management</a:t>
            </a:r>
            <a:endParaRPr sz="2400">
              <a:solidFill>
                <a:schemeClr val="dk1"/>
              </a:solidFill>
              <a:latin typeface="Calibri"/>
              <a:ea typeface="Calibri"/>
              <a:cs typeface="Calibri"/>
              <a:sym typeface="Calibri"/>
            </a:endParaRPr>
          </a:p>
        </p:txBody>
      </p:sp>
      <p:sp>
        <p:nvSpPr>
          <p:cNvPr id="327" name="Google Shape;327;p13"/>
          <p:cNvSpPr/>
          <p:nvPr/>
        </p:nvSpPr>
        <p:spPr>
          <a:xfrm>
            <a:off x="496119" y="1446684"/>
            <a:ext cx="369398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Discoverable, understandable, reusable data</a:t>
            </a:r>
            <a:endParaRPr sz="1200">
              <a:solidFill>
                <a:schemeClr val="dk1"/>
              </a:solidFill>
              <a:latin typeface="Calibri"/>
              <a:ea typeface="Calibri"/>
              <a:cs typeface="Calibri"/>
              <a:sym typeface="Calibri"/>
            </a:endParaRPr>
          </a:p>
        </p:txBody>
      </p:sp>
      <p:sp>
        <p:nvSpPr>
          <p:cNvPr id="328" name="Google Shape;328;p13"/>
          <p:cNvSpPr/>
          <p:nvPr/>
        </p:nvSpPr>
        <p:spPr>
          <a:xfrm>
            <a:off x="496119" y="1826568"/>
            <a:ext cx="401389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3"/>
          <p:cNvSpPr/>
          <p:nvPr/>
        </p:nvSpPr>
        <p:spPr>
          <a:xfrm>
            <a:off x="624855" y="1955304"/>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Technical Metadata</a:t>
            </a:r>
            <a:endParaRPr sz="1200">
              <a:solidFill>
                <a:schemeClr val="dk1"/>
              </a:solidFill>
              <a:latin typeface="Calibri"/>
              <a:ea typeface="Calibri"/>
              <a:cs typeface="Calibri"/>
              <a:sym typeface="Calibri"/>
            </a:endParaRPr>
          </a:p>
        </p:txBody>
      </p:sp>
      <p:sp>
        <p:nvSpPr>
          <p:cNvPr id="330" name="Google Shape;330;p13"/>
          <p:cNvSpPr/>
          <p:nvPr/>
        </p:nvSpPr>
        <p:spPr>
          <a:xfrm>
            <a:off x="624855" y="2223567"/>
            <a:ext cx="37564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Format, schema, size, encoding, update frequency, API endpoints, data lineage, and provenance records.</a:t>
            </a:r>
            <a:endParaRPr sz="950">
              <a:solidFill>
                <a:schemeClr val="dk1"/>
              </a:solidFill>
              <a:latin typeface="Calibri"/>
              <a:ea typeface="Calibri"/>
              <a:cs typeface="Calibri"/>
              <a:sym typeface="Calibri"/>
            </a:endParaRPr>
          </a:p>
        </p:txBody>
      </p:sp>
      <p:sp>
        <p:nvSpPr>
          <p:cNvPr id="331" name="Google Shape;331;p13"/>
          <p:cNvSpPr/>
          <p:nvPr/>
        </p:nvSpPr>
        <p:spPr>
          <a:xfrm>
            <a:off x="4633987" y="1826568"/>
            <a:ext cx="401389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3"/>
          <p:cNvSpPr/>
          <p:nvPr/>
        </p:nvSpPr>
        <p:spPr>
          <a:xfrm>
            <a:off x="4762723" y="1955304"/>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Semantic Metadata</a:t>
            </a:r>
            <a:endParaRPr sz="1200">
              <a:solidFill>
                <a:schemeClr val="dk1"/>
              </a:solidFill>
              <a:latin typeface="Calibri"/>
              <a:ea typeface="Calibri"/>
              <a:cs typeface="Calibri"/>
              <a:sym typeface="Calibri"/>
            </a:endParaRPr>
          </a:p>
        </p:txBody>
      </p:sp>
      <p:sp>
        <p:nvSpPr>
          <p:cNvPr id="333" name="Google Shape;333;p13"/>
          <p:cNvSpPr/>
          <p:nvPr/>
        </p:nvSpPr>
        <p:spPr>
          <a:xfrm>
            <a:off x="4762723" y="2223567"/>
            <a:ext cx="37564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Ontology references (ESCO, ROME), domain classification and tags, semantic relationships to other data assets.</a:t>
            </a:r>
            <a:endParaRPr sz="950">
              <a:solidFill>
                <a:schemeClr val="dk1"/>
              </a:solidFill>
              <a:latin typeface="Calibri"/>
              <a:ea typeface="Calibri"/>
              <a:cs typeface="Calibri"/>
              <a:sym typeface="Calibri"/>
            </a:endParaRPr>
          </a:p>
        </p:txBody>
      </p:sp>
      <p:sp>
        <p:nvSpPr>
          <p:cNvPr id="334" name="Google Shape;334;p13"/>
          <p:cNvSpPr/>
          <p:nvPr/>
        </p:nvSpPr>
        <p:spPr>
          <a:xfrm>
            <a:off x="496119" y="2873201"/>
            <a:ext cx="401389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3"/>
          <p:cNvSpPr/>
          <p:nvPr/>
        </p:nvSpPr>
        <p:spPr>
          <a:xfrm>
            <a:off x="624855" y="3001938"/>
            <a:ext cx="1627212"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Contractual Metadata</a:t>
            </a:r>
            <a:endParaRPr sz="1200">
              <a:solidFill>
                <a:schemeClr val="dk1"/>
              </a:solidFill>
              <a:latin typeface="Calibri"/>
              <a:ea typeface="Calibri"/>
              <a:cs typeface="Calibri"/>
              <a:sym typeface="Calibri"/>
            </a:endParaRPr>
          </a:p>
        </p:txBody>
      </p:sp>
      <p:sp>
        <p:nvSpPr>
          <p:cNvPr id="336" name="Google Shape;336;p13"/>
          <p:cNvSpPr/>
          <p:nvPr/>
        </p:nvSpPr>
        <p:spPr>
          <a:xfrm>
            <a:off x="624855" y="3270200"/>
            <a:ext cx="37564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ODRL usage conditions, license type, access restrictions, consent requirements, and scope definitions.</a:t>
            </a:r>
            <a:endParaRPr sz="950">
              <a:solidFill>
                <a:schemeClr val="dk1"/>
              </a:solidFill>
              <a:latin typeface="Calibri"/>
              <a:ea typeface="Calibri"/>
              <a:cs typeface="Calibri"/>
              <a:sym typeface="Calibri"/>
            </a:endParaRPr>
          </a:p>
        </p:txBody>
      </p:sp>
      <p:sp>
        <p:nvSpPr>
          <p:cNvPr id="337" name="Google Shape;337;p13"/>
          <p:cNvSpPr/>
          <p:nvPr/>
        </p:nvSpPr>
        <p:spPr>
          <a:xfrm>
            <a:off x="4633987" y="2873201"/>
            <a:ext cx="4013895" cy="922660"/>
          </a:xfrm>
          <a:prstGeom prst="roundRect">
            <a:avLst>
              <a:gd fmla="val 61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3"/>
          <p:cNvSpPr/>
          <p:nvPr/>
        </p:nvSpPr>
        <p:spPr>
          <a:xfrm>
            <a:off x="4762723" y="300193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Catalog Integration</a:t>
            </a:r>
            <a:endParaRPr sz="1200">
              <a:solidFill>
                <a:schemeClr val="dk1"/>
              </a:solidFill>
              <a:latin typeface="Calibri"/>
              <a:ea typeface="Calibri"/>
              <a:cs typeface="Calibri"/>
              <a:sym typeface="Calibri"/>
            </a:endParaRPr>
          </a:p>
        </p:txBody>
      </p:sp>
      <p:sp>
        <p:nvSpPr>
          <p:cNvPr id="339" name="Google Shape;339;p13"/>
          <p:cNvSpPr/>
          <p:nvPr/>
        </p:nvSpPr>
        <p:spPr>
          <a:xfrm>
            <a:off x="4762723" y="3270200"/>
            <a:ext cx="375642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Register in the Prometheus-X catalog to enable federated discovery across spaces and participant organizations.</a:t>
            </a:r>
            <a:endParaRPr sz="950">
              <a:solidFill>
                <a:schemeClr val="dk1"/>
              </a:solidFill>
              <a:latin typeface="Calibri"/>
              <a:ea typeface="Calibri"/>
              <a:cs typeface="Calibri"/>
              <a:sym typeface="Calibri"/>
            </a:endParaRPr>
          </a:p>
        </p:txBody>
      </p:sp>
      <p:sp>
        <p:nvSpPr>
          <p:cNvPr id="340" name="Google Shape;340;p13"/>
          <p:cNvSpPr/>
          <p:nvPr/>
        </p:nvSpPr>
        <p:spPr>
          <a:xfrm>
            <a:off x="267519" y="3935388"/>
            <a:ext cx="8380363" cy="198462"/>
          </a:xfrm>
          <a:prstGeom prst="rect">
            <a:avLst/>
          </a:prstGeom>
          <a:noFill/>
          <a:ln>
            <a:noFill/>
          </a:ln>
        </p:spPr>
        <p:txBody>
          <a:bodyPr anchorCtr="0" anchor="t" bIns="0" lIns="0" spcFirstLastPara="1" rIns="0" wrap="square" tIns="0">
            <a:noAutofit/>
          </a:bodyPr>
          <a:lstStyle/>
          <a:p>
            <a:pPr indent="0" lvl="0" marL="0" marR="0" rtl="0" algn="ctr">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Rich metadata → enables discovery → builds trust → drives reuse → across the entire ecosystem</a:t>
            </a:r>
            <a:endParaRPr sz="95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14"/>
          <p:cNvSpPr/>
          <p:nvPr/>
        </p:nvSpPr>
        <p:spPr>
          <a:xfrm>
            <a:off x="496119" y="696888"/>
            <a:ext cx="4954191"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5: Data Quality &amp; Veracity</a:t>
            </a:r>
            <a:endParaRPr sz="2400">
              <a:solidFill>
                <a:schemeClr val="dk1"/>
              </a:solidFill>
              <a:latin typeface="Calibri"/>
              <a:ea typeface="Calibri"/>
              <a:cs typeface="Calibri"/>
              <a:sym typeface="Calibri"/>
            </a:endParaRPr>
          </a:p>
        </p:txBody>
      </p:sp>
      <p:sp>
        <p:nvSpPr>
          <p:cNvPr id="347" name="Google Shape;347;p14"/>
          <p:cNvSpPr/>
          <p:nvPr/>
        </p:nvSpPr>
        <p:spPr>
          <a:xfrm>
            <a:off x="496119" y="1133996"/>
            <a:ext cx="362991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Ensuring accuracy, completeness, and trust</a:t>
            </a:r>
            <a:endParaRPr sz="1200">
              <a:solidFill>
                <a:schemeClr val="dk1"/>
              </a:solidFill>
              <a:latin typeface="Calibri"/>
              <a:ea typeface="Calibri"/>
              <a:cs typeface="Calibri"/>
              <a:sym typeface="Calibri"/>
            </a:endParaRPr>
          </a:p>
        </p:txBody>
      </p:sp>
      <p:sp>
        <p:nvSpPr>
          <p:cNvPr id="348" name="Google Shape;348;p14"/>
          <p:cNvSpPr/>
          <p:nvPr/>
        </p:nvSpPr>
        <p:spPr>
          <a:xfrm>
            <a:off x="496119" y="1637854"/>
            <a:ext cx="20077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Quality Dimensions</a:t>
            </a:r>
            <a:endParaRPr sz="1200">
              <a:solidFill>
                <a:schemeClr val="dk1"/>
              </a:solidFill>
              <a:latin typeface="Calibri"/>
              <a:ea typeface="Calibri"/>
              <a:cs typeface="Calibri"/>
              <a:sym typeface="Calibri"/>
            </a:endParaRPr>
          </a:p>
        </p:txBody>
      </p:sp>
      <p:sp>
        <p:nvSpPr>
          <p:cNvPr id="349" name="Google Shape;349;p14"/>
          <p:cNvSpPr/>
          <p:nvPr/>
        </p:nvSpPr>
        <p:spPr>
          <a:xfrm>
            <a:off x="496119" y="1971229"/>
            <a:ext cx="1900312" cy="673447"/>
          </a:xfrm>
          <a:prstGeom prst="roundRect">
            <a:avLst>
              <a:gd fmla="val 1018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4"/>
          <p:cNvSpPr/>
          <p:nvPr/>
        </p:nvSpPr>
        <p:spPr>
          <a:xfrm>
            <a:off x="481831" y="1971229"/>
            <a:ext cx="57150" cy="673447"/>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1" name="Google Shape;351;p14"/>
          <p:cNvSpPr/>
          <p:nvPr/>
        </p:nvSpPr>
        <p:spPr>
          <a:xfrm>
            <a:off x="677242" y="2109490"/>
            <a:ext cx="158092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Accuracy</a:t>
            </a:r>
            <a:r>
              <a:rPr lang="en-US" sz="950">
                <a:solidFill>
                  <a:srgbClr val="01122E"/>
                </a:solidFill>
                <a:latin typeface="Roboto"/>
                <a:ea typeface="Roboto"/>
                <a:cs typeface="Roboto"/>
                <a:sym typeface="Roboto"/>
              </a:rPr>
              <a:t>: correctness of values</a:t>
            </a:r>
            <a:endParaRPr sz="950">
              <a:solidFill>
                <a:schemeClr val="dk1"/>
              </a:solidFill>
              <a:latin typeface="Calibri"/>
              <a:ea typeface="Calibri"/>
              <a:cs typeface="Calibri"/>
              <a:sym typeface="Calibri"/>
            </a:endParaRPr>
          </a:p>
        </p:txBody>
      </p:sp>
      <p:sp>
        <p:nvSpPr>
          <p:cNvPr id="352" name="Google Shape;352;p14"/>
          <p:cNvSpPr/>
          <p:nvPr/>
        </p:nvSpPr>
        <p:spPr>
          <a:xfrm>
            <a:off x="2520404" y="1971229"/>
            <a:ext cx="1900312" cy="673447"/>
          </a:xfrm>
          <a:prstGeom prst="roundRect">
            <a:avLst>
              <a:gd fmla="val 1018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14"/>
          <p:cNvSpPr/>
          <p:nvPr/>
        </p:nvSpPr>
        <p:spPr>
          <a:xfrm>
            <a:off x="2506117" y="1971229"/>
            <a:ext cx="57150" cy="673447"/>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14"/>
          <p:cNvSpPr/>
          <p:nvPr/>
        </p:nvSpPr>
        <p:spPr>
          <a:xfrm>
            <a:off x="2701528" y="2109490"/>
            <a:ext cx="158092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Completeness</a:t>
            </a:r>
            <a:r>
              <a:rPr lang="en-US" sz="950">
                <a:solidFill>
                  <a:srgbClr val="01122E"/>
                </a:solidFill>
                <a:latin typeface="Roboto"/>
                <a:ea typeface="Roboto"/>
                <a:cs typeface="Roboto"/>
                <a:sym typeface="Roboto"/>
              </a:rPr>
              <a:t>: no missing fields</a:t>
            </a:r>
            <a:endParaRPr sz="950">
              <a:solidFill>
                <a:schemeClr val="dk1"/>
              </a:solidFill>
              <a:latin typeface="Calibri"/>
              <a:ea typeface="Calibri"/>
              <a:cs typeface="Calibri"/>
              <a:sym typeface="Calibri"/>
            </a:endParaRPr>
          </a:p>
        </p:txBody>
      </p:sp>
      <p:sp>
        <p:nvSpPr>
          <p:cNvPr id="355" name="Google Shape;355;p14"/>
          <p:cNvSpPr/>
          <p:nvPr/>
        </p:nvSpPr>
        <p:spPr>
          <a:xfrm>
            <a:off x="496119" y="2768650"/>
            <a:ext cx="1900312" cy="673447"/>
          </a:xfrm>
          <a:prstGeom prst="roundRect">
            <a:avLst>
              <a:gd fmla="val 1018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6" name="Google Shape;356;p14"/>
          <p:cNvSpPr/>
          <p:nvPr/>
        </p:nvSpPr>
        <p:spPr>
          <a:xfrm>
            <a:off x="481831" y="2768650"/>
            <a:ext cx="57150" cy="673447"/>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4"/>
          <p:cNvSpPr/>
          <p:nvPr/>
        </p:nvSpPr>
        <p:spPr>
          <a:xfrm>
            <a:off x="677242" y="2906911"/>
            <a:ext cx="158092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Timeliness</a:t>
            </a:r>
            <a:r>
              <a:rPr lang="en-US" sz="950">
                <a:solidFill>
                  <a:srgbClr val="01122E"/>
                </a:solidFill>
                <a:latin typeface="Roboto"/>
                <a:ea typeface="Roboto"/>
                <a:cs typeface="Roboto"/>
                <a:sym typeface="Roboto"/>
              </a:rPr>
              <a:t>: data is current</a:t>
            </a:r>
            <a:endParaRPr sz="950">
              <a:solidFill>
                <a:schemeClr val="dk1"/>
              </a:solidFill>
              <a:latin typeface="Calibri"/>
              <a:ea typeface="Calibri"/>
              <a:cs typeface="Calibri"/>
              <a:sym typeface="Calibri"/>
            </a:endParaRPr>
          </a:p>
        </p:txBody>
      </p:sp>
      <p:sp>
        <p:nvSpPr>
          <p:cNvPr id="358" name="Google Shape;358;p14"/>
          <p:cNvSpPr/>
          <p:nvPr/>
        </p:nvSpPr>
        <p:spPr>
          <a:xfrm>
            <a:off x="2520404" y="2768650"/>
            <a:ext cx="1900312" cy="673447"/>
          </a:xfrm>
          <a:prstGeom prst="roundRect">
            <a:avLst>
              <a:gd fmla="val 1018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14"/>
          <p:cNvSpPr/>
          <p:nvPr/>
        </p:nvSpPr>
        <p:spPr>
          <a:xfrm>
            <a:off x="2506117" y="2768650"/>
            <a:ext cx="57150" cy="673447"/>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0" name="Google Shape;360;p14"/>
          <p:cNvSpPr/>
          <p:nvPr/>
        </p:nvSpPr>
        <p:spPr>
          <a:xfrm>
            <a:off x="2701528" y="2906911"/>
            <a:ext cx="158092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Consistency</a:t>
            </a:r>
            <a:r>
              <a:rPr lang="en-US" sz="950">
                <a:solidFill>
                  <a:srgbClr val="01122E"/>
                </a:solidFill>
                <a:latin typeface="Roboto"/>
                <a:ea typeface="Roboto"/>
                <a:cs typeface="Roboto"/>
                <a:sym typeface="Roboto"/>
              </a:rPr>
              <a:t>: no contradictions</a:t>
            </a:r>
            <a:endParaRPr sz="950">
              <a:solidFill>
                <a:schemeClr val="dk1"/>
              </a:solidFill>
              <a:latin typeface="Calibri"/>
              <a:ea typeface="Calibri"/>
              <a:cs typeface="Calibri"/>
              <a:sym typeface="Calibri"/>
            </a:endParaRPr>
          </a:p>
        </p:txBody>
      </p:sp>
      <p:sp>
        <p:nvSpPr>
          <p:cNvPr id="361" name="Google Shape;361;p14"/>
          <p:cNvSpPr/>
          <p:nvPr/>
        </p:nvSpPr>
        <p:spPr>
          <a:xfrm>
            <a:off x="496119" y="3581623"/>
            <a:ext cx="3924598" cy="725463"/>
          </a:xfrm>
          <a:prstGeom prst="roundRect">
            <a:avLst>
              <a:gd fmla="val 788"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62" name="Google Shape;362;p14"/>
          <p:cNvPicPr preferRelativeResize="0"/>
          <p:nvPr/>
        </p:nvPicPr>
        <p:blipFill rotWithShape="1">
          <a:blip r:embed="rId3">
            <a:alphaModFix/>
          </a:blip>
          <a:srcRect b="0" l="0" r="0" t="0"/>
          <a:stretch/>
        </p:blipFill>
        <p:spPr>
          <a:xfrm>
            <a:off x="620092" y="3766170"/>
            <a:ext cx="155004" cy="123974"/>
          </a:xfrm>
          <a:prstGeom prst="rect">
            <a:avLst/>
          </a:prstGeom>
          <a:noFill/>
          <a:ln>
            <a:noFill/>
          </a:ln>
        </p:spPr>
      </p:pic>
      <p:sp>
        <p:nvSpPr>
          <p:cNvPr id="363" name="Google Shape;363;p14"/>
          <p:cNvSpPr/>
          <p:nvPr/>
        </p:nvSpPr>
        <p:spPr>
          <a:xfrm>
            <a:off x="899071" y="3736553"/>
            <a:ext cx="339767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Prometheus-X Data Veracity Assurance validates data integrity at each pipeline step.</a:t>
            </a:r>
            <a:endParaRPr sz="950">
              <a:solidFill>
                <a:schemeClr val="dk1"/>
              </a:solidFill>
              <a:latin typeface="Calibri"/>
              <a:ea typeface="Calibri"/>
              <a:cs typeface="Calibri"/>
              <a:sym typeface="Calibri"/>
            </a:endParaRPr>
          </a:p>
        </p:txBody>
      </p:sp>
      <p:sp>
        <p:nvSpPr>
          <p:cNvPr id="364" name="Google Shape;364;p14"/>
          <p:cNvSpPr/>
          <p:nvPr/>
        </p:nvSpPr>
        <p:spPr>
          <a:xfrm>
            <a:off x="4638749" y="1513880"/>
            <a:ext cx="4103191" cy="2932733"/>
          </a:xfrm>
          <a:prstGeom prst="roundRect">
            <a:avLst>
              <a:gd fmla="val 195"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5" name="Google Shape;365;p14"/>
          <p:cNvSpPr/>
          <p:nvPr/>
        </p:nvSpPr>
        <p:spPr>
          <a:xfrm>
            <a:off x="4762723" y="1637854"/>
            <a:ext cx="202145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Provenance &amp; Lineage</a:t>
            </a:r>
            <a:endParaRPr sz="1200">
              <a:solidFill>
                <a:schemeClr val="dk1"/>
              </a:solidFill>
              <a:latin typeface="Calibri"/>
              <a:ea typeface="Calibri"/>
              <a:cs typeface="Calibri"/>
              <a:sym typeface="Calibri"/>
            </a:endParaRPr>
          </a:p>
        </p:txBody>
      </p:sp>
      <p:sp>
        <p:nvSpPr>
          <p:cNvPr id="366" name="Google Shape;366;p14"/>
          <p:cNvSpPr/>
          <p:nvPr/>
        </p:nvSpPr>
        <p:spPr>
          <a:xfrm>
            <a:off x="4762723" y="1955676"/>
            <a:ext cx="3855244"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FFFFFF"/>
              </a:buClr>
              <a:buSzPts val="950"/>
              <a:buFont typeface="Roboto"/>
              <a:buNone/>
            </a:pPr>
            <a:r>
              <a:rPr lang="en-US" sz="950">
                <a:solidFill>
                  <a:srgbClr val="FFFFFF"/>
                </a:solidFill>
                <a:latin typeface="Roboto"/>
                <a:ea typeface="Roboto"/>
                <a:cs typeface="Roboto"/>
                <a:sym typeface="Roboto"/>
              </a:rPr>
              <a:t>Track where data comes from, how it was transformed, and who processed it. The </a:t>
            </a:r>
            <a:r>
              <a:rPr b="1" lang="en-US" sz="950">
                <a:solidFill>
                  <a:srgbClr val="FFFFFF"/>
                </a:solidFill>
                <a:latin typeface="Roboto"/>
                <a:ea typeface="Roboto"/>
                <a:cs typeface="Roboto"/>
                <a:sym typeface="Roboto"/>
              </a:rPr>
              <a:t>Data Value Chain Tracker</a:t>
            </a:r>
            <a:r>
              <a:rPr lang="en-US" sz="950">
                <a:solidFill>
                  <a:srgbClr val="FFFFFF"/>
                </a:solidFill>
                <a:latin typeface="Roboto"/>
                <a:ea typeface="Roboto"/>
                <a:cs typeface="Roboto"/>
                <a:sym typeface="Roboto"/>
              </a:rPr>
              <a:t> provides end-to-end visibility across the entire data journey.</a:t>
            </a:r>
            <a:endParaRPr sz="950">
              <a:solidFill>
                <a:schemeClr val="dk1"/>
              </a:solidFill>
              <a:latin typeface="Calibri"/>
              <a:ea typeface="Calibri"/>
              <a:cs typeface="Calibri"/>
              <a:sym typeface="Calibri"/>
            </a:endParaRPr>
          </a:p>
        </p:txBody>
      </p:sp>
      <p:sp>
        <p:nvSpPr>
          <p:cNvPr id="367" name="Google Shape;367;p14"/>
          <p:cNvSpPr/>
          <p:nvPr/>
        </p:nvSpPr>
        <p:spPr>
          <a:xfrm>
            <a:off x="4762723" y="2675037"/>
            <a:ext cx="3057302"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Quality in Multi-Party Environments</a:t>
            </a:r>
            <a:endParaRPr sz="1200">
              <a:solidFill>
                <a:schemeClr val="dk1"/>
              </a:solidFill>
              <a:latin typeface="Calibri"/>
              <a:ea typeface="Calibri"/>
              <a:cs typeface="Calibri"/>
              <a:sym typeface="Calibri"/>
            </a:endParaRPr>
          </a:p>
        </p:txBody>
      </p:sp>
      <p:sp>
        <p:nvSpPr>
          <p:cNvPr id="368" name="Google Shape;368;p14"/>
          <p:cNvSpPr/>
          <p:nvPr/>
        </p:nvSpPr>
        <p:spPr>
          <a:xfrm>
            <a:off x="4762723" y="2992859"/>
            <a:ext cx="3855244" cy="923999"/>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FFFFFF"/>
              </a:buClr>
              <a:buSzPts val="950"/>
              <a:buFont typeface="Calibri"/>
              <a:buAutoNum type="arabicPeriod"/>
            </a:pPr>
            <a:r>
              <a:rPr lang="en-US" sz="950">
                <a:solidFill>
                  <a:srgbClr val="FFFFFF"/>
                </a:solidFill>
                <a:latin typeface="Roboto"/>
                <a:ea typeface="Roboto"/>
                <a:cs typeface="Roboto"/>
                <a:sym typeface="Roboto"/>
              </a:rPr>
              <a:t>Verify provider reliability (source trust)</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Calibri"/>
              <a:buAutoNum type="arabicPeriod"/>
            </a:pPr>
            <a:r>
              <a:rPr lang="en-US" sz="950">
                <a:solidFill>
                  <a:srgbClr val="FFFFFF"/>
                </a:solidFill>
                <a:latin typeface="Roboto"/>
                <a:ea typeface="Roboto"/>
                <a:cs typeface="Roboto"/>
                <a:sym typeface="Roboto"/>
              </a:rPr>
              <a:t>Run automated quality checks (validation)</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Calibri"/>
              <a:buAutoNum type="arabicPeriod"/>
            </a:pPr>
            <a:r>
              <a:rPr lang="en-US" sz="950">
                <a:solidFill>
                  <a:srgbClr val="FFFFFF"/>
                </a:solidFill>
                <a:latin typeface="Roboto"/>
                <a:ea typeface="Roboto"/>
                <a:cs typeface="Roboto"/>
                <a:sym typeface="Roboto"/>
              </a:rPr>
              <a:t>Monitor quality continuously</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FFFFFF"/>
              </a:buClr>
              <a:buSzPts val="950"/>
              <a:buFont typeface="Calibri"/>
              <a:buAutoNum type="arabicPeriod"/>
            </a:pPr>
            <a:r>
              <a:rPr lang="en-US" sz="950">
                <a:solidFill>
                  <a:srgbClr val="FFFFFF"/>
                </a:solidFill>
                <a:latin typeface="Roboto"/>
                <a:ea typeface="Roboto"/>
                <a:cs typeface="Roboto"/>
                <a:sym typeface="Roboto"/>
              </a:rPr>
              <a:t>Feedback loops to providers (remediation)</a:t>
            </a:r>
            <a:endParaRPr sz="95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15"/>
          <p:cNvSpPr/>
          <p:nvPr/>
        </p:nvSpPr>
        <p:spPr>
          <a:xfrm>
            <a:off x="496119" y="477664"/>
            <a:ext cx="5722739"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Step 6: Governance &amp; Policies for Data</a:t>
            </a:r>
            <a:endParaRPr sz="2300">
              <a:solidFill>
                <a:schemeClr val="dk1"/>
              </a:solidFill>
              <a:latin typeface="Calibri"/>
              <a:ea typeface="Calibri"/>
              <a:cs typeface="Calibri"/>
              <a:sym typeface="Calibri"/>
            </a:endParaRPr>
          </a:p>
        </p:txBody>
      </p:sp>
      <p:sp>
        <p:nvSpPr>
          <p:cNvPr id="375" name="Google Shape;375;p15"/>
          <p:cNvSpPr/>
          <p:nvPr/>
        </p:nvSpPr>
        <p:spPr>
          <a:xfrm>
            <a:off x="496119" y="890587"/>
            <a:ext cx="4714577"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How governance shapes what data you can access and share</a:t>
            </a:r>
            <a:endParaRPr sz="1150">
              <a:solidFill>
                <a:schemeClr val="dk1"/>
              </a:solidFill>
              <a:latin typeface="Calibri"/>
              <a:ea typeface="Calibri"/>
              <a:cs typeface="Calibri"/>
              <a:sym typeface="Calibri"/>
            </a:endParaRPr>
          </a:p>
        </p:txBody>
      </p:sp>
      <p:sp>
        <p:nvSpPr>
          <p:cNvPr id="376" name="Google Shape;376;p15"/>
          <p:cNvSpPr/>
          <p:nvPr/>
        </p:nvSpPr>
        <p:spPr>
          <a:xfrm>
            <a:off x="496119" y="1368549"/>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15"/>
          <p:cNvSpPr/>
          <p:nvPr/>
        </p:nvSpPr>
        <p:spPr>
          <a:xfrm>
            <a:off x="540283" y="1390613"/>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1</a:t>
            </a:r>
            <a:endParaRPr sz="1350">
              <a:solidFill>
                <a:schemeClr val="dk1"/>
              </a:solidFill>
              <a:latin typeface="Calibri"/>
              <a:ea typeface="Calibri"/>
              <a:cs typeface="Calibri"/>
              <a:sym typeface="Calibri"/>
            </a:endParaRPr>
          </a:p>
        </p:txBody>
      </p:sp>
      <p:sp>
        <p:nvSpPr>
          <p:cNvPr id="378" name="Google Shape;378;p15"/>
          <p:cNvSpPr/>
          <p:nvPr/>
        </p:nvSpPr>
        <p:spPr>
          <a:xfrm>
            <a:off x="873175" y="1409030"/>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Access Policies</a:t>
            </a:r>
            <a:endParaRPr sz="1150">
              <a:solidFill>
                <a:schemeClr val="dk1"/>
              </a:solidFill>
              <a:latin typeface="Calibri"/>
              <a:ea typeface="Calibri"/>
              <a:cs typeface="Calibri"/>
              <a:sym typeface="Calibri"/>
            </a:endParaRPr>
          </a:p>
        </p:txBody>
      </p:sp>
      <p:sp>
        <p:nvSpPr>
          <p:cNvPr id="379" name="Google Shape;379;p15"/>
          <p:cNvSpPr/>
          <p:nvPr/>
        </p:nvSpPr>
        <p:spPr>
          <a:xfrm>
            <a:off x="873175" y="1705124"/>
            <a:ext cx="355505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Define who can discover and access your data assets: by organization type, credential, or membership status.</a:t>
            </a:r>
            <a:endParaRPr sz="900">
              <a:solidFill>
                <a:schemeClr val="dk1"/>
              </a:solidFill>
              <a:latin typeface="Calibri"/>
              <a:ea typeface="Calibri"/>
              <a:cs typeface="Calibri"/>
              <a:sym typeface="Calibri"/>
            </a:endParaRPr>
          </a:p>
        </p:txBody>
      </p:sp>
      <p:sp>
        <p:nvSpPr>
          <p:cNvPr id="380" name="Google Shape;380;p15"/>
          <p:cNvSpPr/>
          <p:nvPr/>
        </p:nvSpPr>
        <p:spPr>
          <a:xfrm>
            <a:off x="496119" y="2296716"/>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1" name="Google Shape;381;p15"/>
          <p:cNvSpPr/>
          <p:nvPr/>
        </p:nvSpPr>
        <p:spPr>
          <a:xfrm>
            <a:off x="540283" y="2318779"/>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2</a:t>
            </a:r>
            <a:endParaRPr sz="1350">
              <a:solidFill>
                <a:schemeClr val="dk1"/>
              </a:solidFill>
              <a:latin typeface="Calibri"/>
              <a:ea typeface="Calibri"/>
              <a:cs typeface="Calibri"/>
              <a:sym typeface="Calibri"/>
            </a:endParaRPr>
          </a:p>
        </p:txBody>
      </p:sp>
      <p:sp>
        <p:nvSpPr>
          <p:cNvPr id="382" name="Google Shape;382;p15"/>
          <p:cNvSpPr/>
          <p:nvPr/>
        </p:nvSpPr>
        <p:spPr>
          <a:xfrm>
            <a:off x="873175" y="2337197"/>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Usage Policies</a:t>
            </a:r>
            <a:endParaRPr sz="1150">
              <a:solidFill>
                <a:schemeClr val="dk1"/>
              </a:solidFill>
              <a:latin typeface="Calibri"/>
              <a:ea typeface="Calibri"/>
              <a:cs typeface="Calibri"/>
              <a:sym typeface="Calibri"/>
            </a:endParaRPr>
          </a:p>
        </p:txBody>
      </p:sp>
      <p:sp>
        <p:nvSpPr>
          <p:cNvPr id="383" name="Google Shape;383;p15"/>
          <p:cNvSpPr/>
          <p:nvPr/>
        </p:nvSpPr>
        <p:spPr>
          <a:xfrm>
            <a:off x="873175" y="2633290"/>
            <a:ext cx="355505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Define what can be done with data after access: analytics only, no redistribution, or purpose-limited use cases.</a:t>
            </a:r>
            <a:endParaRPr sz="900">
              <a:solidFill>
                <a:schemeClr val="dk1"/>
              </a:solidFill>
              <a:latin typeface="Calibri"/>
              <a:ea typeface="Calibri"/>
              <a:cs typeface="Calibri"/>
              <a:sym typeface="Calibri"/>
            </a:endParaRPr>
          </a:p>
        </p:txBody>
      </p:sp>
      <p:sp>
        <p:nvSpPr>
          <p:cNvPr id="384" name="Google Shape;384;p15"/>
          <p:cNvSpPr/>
          <p:nvPr/>
        </p:nvSpPr>
        <p:spPr>
          <a:xfrm>
            <a:off x="496119" y="3224882"/>
            <a:ext cx="265137" cy="265137"/>
          </a:xfrm>
          <a:prstGeom prst="roundRect">
            <a:avLst>
              <a:gd fmla="val 2155"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5" name="Google Shape;385;p15"/>
          <p:cNvSpPr/>
          <p:nvPr/>
        </p:nvSpPr>
        <p:spPr>
          <a:xfrm>
            <a:off x="540283" y="3246946"/>
            <a:ext cx="176733" cy="2209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350"/>
              <a:buFont typeface="Righteous"/>
              <a:buNone/>
            </a:pPr>
            <a:r>
              <a:rPr lang="en-US" sz="1350">
                <a:solidFill>
                  <a:srgbClr val="01122E"/>
                </a:solidFill>
                <a:latin typeface="Righteous"/>
                <a:ea typeface="Righteous"/>
                <a:cs typeface="Righteous"/>
                <a:sym typeface="Righteous"/>
              </a:rPr>
              <a:t>3</a:t>
            </a:r>
            <a:endParaRPr sz="1350">
              <a:solidFill>
                <a:schemeClr val="dk1"/>
              </a:solidFill>
              <a:latin typeface="Calibri"/>
              <a:ea typeface="Calibri"/>
              <a:cs typeface="Calibri"/>
              <a:sym typeface="Calibri"/>
            </a:endParaRPr>
          </a:p>
        </p:txBody>
      </p:sp>
      <p:sp>
        <p:nvSpPr>
          <p:cNvPr id="386" name="Google Shape;386;p15"/>
          <p:cNvSpPr/>
          <p:nvPr/>
        </p:nvSpPr>
        <p:spPr>
          <a:xfrm>
            <a:off x="873175" y="3265363"/>
            <a:ext cx="148590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Consent Management</a:t>
            </a:r>
            <a:endParaRPr sz="1150">
              <a:solidFill>
                <a:schemeClr val="dk1"/>
              </a:solidFill>
              <a:latin typeface="Calibri"/>
              <a:ea typeface="Calibri"/>
              <a:cs typeface="Calibri"/>
              <a:sym typeface="Calibri"/>
            </a:endParaRPr>
          </a:p>
        </p:txBody>
      </p:sp>
      <p:sp>
        <p:nvSpPr>
          <p:cNvPr id="387" name="Google Shape;387;p15"/>
          <p:cNvSpPr/>
          <p:nvPr/>
        </p:nvSpPr>
        <p:spPr>
          <a:xfrm>
            <a:off x="873175" y="3561457"/>
            <a:ext cx="3555057"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Human-centric control over personal data, required for any individual-level data exchange under GDPR.</a:t>
            </a:r>
            <a:endParaRPr sz="900">
              <a:solidFill>
                <a:schemeClr val="dk1"/>
              </a:solidFill>
              <a:latin typeface="Calibri"/>
              <a:ea typeface="Calibri"/>
              <a:cs typeface="Calibri"/>
              <a:sym typeface="Calibri"/>
            </a:endParaRPr>
          </a:p>
        </p:txBody>
      </p:sp>
      <p:sp>
        <p:nvSpPr>
          <p:cNvPr id="388" name="Google Shape;388;p15"/>
          <p:cNvSpPr/>
          <p:nvPr/>
        </p:nvSpPr>
        <p:spPr>
          <a:xfrm>
            <a:off x="4635624" y="1242640"/>
            <a:ext cx="4101926" cy="2812479"/>
          </a:xfrm>
          <a:prstGeom prst="roundRect">
            <a:avLst>
              <a:gd fmla="val 203"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5"/>
          <p:cNvSpPr/>
          <p:nvPr/>
        </p:nvSpPr>
        <p:spPr>
          <a:xfrm>
            <a:off x="4753421" y="1354559"/>
            <a:ext cx="19302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Policy Examples</a:t>
            </a:r>
            <a:endParaRPr sz="1150">
              <a:solidFill>
                <a:schemeClr val="dk1"/>
              </a:solidFill>
              <a:latin typeface="Calibri"/>
              <a:ea typeface="Calibri"/>
              <a:cs typeface="Calibri"/>
              <a:sym typeface="Calibri"/>
            </a:endParaRPr>
          </a:p>
        </p:txBody>
      </p:sp>
      <p:sp>
        <p:nvSpPr>
          <p:cNvPr id="390" name="Google Shape;390;p15"/>
          <p:cNvSpPr/>
          <p:nvPr/>
        </p:nvSpPr>
        <p:spPr>
          <a:xfrm>
            <a:off x="4753421" y="1650653"/>
            <a:ext cx="3866331" cy="852934"/>
          </a:xfrm>
          <a:prstGeom prst="rect">
            <a:avLst/>
          </a:prstGeom>
          <a:noFill/>
          <a:ln>
            <a:noFill/>
          </a:ln>
        </p:spPr>
        <p:txBody>
          <a:bodyPr anchorCtr="0" anchor="t" bIns="0" lIns="0" spcFirstLastPara="1" rIns="0" wrap="square" tIns="0">
            <a:normAutofit/>
          </a:bodyPr>
          <a:lstStyle/>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Open Data</a:t>
            </a:r>
            <a:r>
              <a:rPr lang="en-US" sz="900">
                <a:solidFill>
                  <a:srgbClr val="FFFFFF"/>
                </a:solidFill>
                <a:latin typeface="Roboto"/>
                <a:ea typeface="Roboto"/>
                <a:cs typeface="Roboto"/>
                <a:sym typeface="Roboto"/>
              </a:rPr>
              <a:t>: available to all space members</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Restricted</a:t>
            </a:r>
            <a:r>
              <a:rPr lang="en-US" sz="900">
                <a:solidFill>
                  <a:srgbClr val="FFFFFF"/>
                </a:solidFill>
                <a:latin typeface="Roboto"/>
                <a:ea typeface="Roboto"/>
                <a:cs typeface="Roboto"/>
                <a:sym typeface="Roboto"/>
              </a:rPr>
              <a:t>: only verified research institutions</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Purpose-limited</a:t>
            </a:r>
            <a:r>
              <a:rPr lang="en-US" sz="900">
                <a:solidFill>
                  <a:srgbClr val="FFFFFF"/>
                </a:solidFill>
                <a:latin typeface="Roboto"/>
                <a:ea typeface="Roboto"/>
                <a:cs typeface="Roboto"/>
                <a:sym typeface="Roboto"/>
              </a:rPr>
              <a:t>: analytics only, no redistribution</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Roboto"/>
              <a:buChar char="•"/>
            </a:pPr>
            <a:r>
              <a:rPr b="1" lang="en-US" sz="900">
                <a:solidFill>
                  <a:srgbClr val="FFFFFF"/>
                </a:solidFill>
                <a:latin typeface="Roboto"/>
                <a:ea typeface="Roboto"/>
                <a:cs typeface="Roboto"/>
                <a:sym typeface="Roboto"/>
              </a:rPr>
              <a:t>Time-limited</a:t>
            </a:r>
            <a:r>
              <a:rPr lang="en-US" sz="900">
                <a:solidFill>
                  <a:srgbClr val="FFFFFF"/>
                </a:solidFill>
                <a:latin typeface="Roboto"/>
                <a:ea typeface="Roboto"/>
                <a:cs typeface="Roboto"/>
                <a:sym typeface="Roboto"/>
              </a:rPr>
              <a:t>: access expires after 90 days</a:t>
            </a:r>
            <a:endParaRPr sz="900">
              <a:solidFill>
                <a:schemeClr val="dk1"/>
              </a:solidFill>
              <a:latin typeface="Calibri"/>
              <a:ea typeface="Calibri"/>
              <a:cs typeface="Calibri"/>
              <a:sym typeface="Calibri"/>
            </a:endParaRPr>
          </a:p>
        </p:txBody>
      </p:sp>
      <p:sp>
        <p:nvSpPr>
          <p:cNvPr id="391" name="Google Shape;391;p15"/>
          <p:cNvSpPr/>
          <p:nvPr/>
        </p:nvSpPr>
        <p:spPr>
          <a:xfrm>
            <a:off x="4753421" y="2629495"/>
            <a:ext cx="3866331" cy="852562"/>
          </a:xfrm>
          <a:prstGeom prst="roundRect">
            <a:avLst>
              <a:gd fmla="val 670"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92" name="Google Shape;392;p15"/>
          <p:cNvPicPr preferRelativeResize="0"/>
          <p:nvPr/>
        </p:nvPicPr>
        <p:blipFill rotWithShape="1">
          <a:blip r:embed="rId3">
            <a:alphaModFix/>
          </a:blip>
          <a:srcRect b="0" l="0" r="0" t="0"/>
          <a:stretch/>
        </p:blipFill>
        <p:spPr>
          <a:xfrm>
            <a:off x="4871219" y="2802136"/>
            <a:ext cx="147265" cy="117797"/>
          </a:xfrm>
          <a:prstGeom prst="rect">
            <a:avLst/>
          </a:prstGeom>
          <a:noFill/>
          <a:ln>
            <a:noFill/>
          </a:ln>
        </p:spPr>
      </p:pic>
      <p:sp>
        <p:nvSpPr>
          <p:cNvPr id="393" name="Google Shape;393;p15"/>
          <p:cNvSpPr/>
          <p:nvPr/>
        </p:nvSpPr>
        <p:spPr>
          <a:xfrm>
            <a:off x="5136282" y="2770808"/>
            <a:ext cx="3365674"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00000"/>
              </a:buClr>
              <a:buSzPts val="900"/>
              <a:buFont typeface="Roboto"/>
              <a:buNone/>
            </a:pPr>
            <a:r>
              <a:rPr lang="en-US" sz="900">
                <a:solidFill>
                  <a:srgbClr val="000000"/>
                </a:solidFill>
                <a:latin typeface="Roboto"/>
                <a:ea typeface="Roboto"/>
                <a:cs typeface="Roboto"/>
                <a:sym typeface="Roboto"/>
              </a:rPr>
              <a:t>ODRL (Open Digital Rights Language) defines machine-readable policies. PDC Connectors enforce them automatically; no manual review required.</a:t>
            </a:r>
            <a:endParaRPr sz="900">
              <a:solidFill>
                <a:schemeClr val="dk1"/>
              </a:solidFill>
              <a:latin typeface="Calibri"/>
              <a:ea typeface="Calibri"/>
              <a:cs typeface="Calibri"/>
              <a:sym typeface="Calibri"/>
            </a:endParaRPr>
          </a:p>
        </p:txBody>
      </p:sp>
      <p:sp>
        <p:nvSpPr>
          <p:cNvPr id="394" name="Google Shape;394;p15"/>
          <p:cNvSpPr/>
          <p:nvPr/>
        </p:nvSpPr>
        <p:spPr>
          <a:xfrm>
            <a:off x="496119" y="4181029"/>
            <a:ext cx="8151763" cy="484808"/>
          </a:xfrm>
          <a:prstGeom prst="roundRect">
            <a:avLst>
              <a:gd fmla="val 1179" name="adj"/>
            </a:avLst>
          </a:prstGeom>
          <a:solidFill>
            <a:srgbClr val="FCF2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395" name="Google Shape;395;p15"/>
          <p:cNvPicPr preferRelativeResize="0"/>
          <p:nvPr/>
        </p:nvPicPr>
        <p:blipFill rotWithShape="1">
          <a:blip r:embed="rId4">
            <a:alphaModFix/>
          </a:blip>
          <a:srcRect b="0" l="0" r="0" t="0"/>
          <a:stretch/>
        </p:blipFill>
        <p:spPr>
          <a:xfrm>
            <a:off x="613916" y="4353669"/>
            <a:ext cx="147265" cy="117797"/>
          </a:xfrm>
          <a:prstGeom prst="rect">
            <a:avLst/>
          </a:prstGeom>
          <a:noFill/>
          <a:ln>
            <a:noFill/>
          </a:ln>
        </p:spPr>
      </p:pic>
      <p:sp>
        <p:nvSpPr>
          <p:cNvPr id="396" name="Google Shape;396;p15"/>
          <p:cNvSpPr/>
          <p:nvPr/>
        </p:nvSpPr>
        <p:spPr>
          <a:xfrm>
            <a:off x="878979" y="4322341"/>
            <a:ext cx="8108305"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00000"/>
              </a:buClr>
              <a:buSzPts val="900"/>
              <a:buFont typeface="Roboto"/>
              <a:buNone/>
            </a:pPr>
            <a:r>
              <a:rPr lang="en-US" sz="900">
                <a:solidFill>
                  <a:srgbClr val="000000"/>
                </a:solidFill>
                <a:latin typeface="Roboto"/>
                <a:ea typeface="Roboto"/>
                <a:cs typeface="Roboto"/>
                <a:sym typeface="Roboto"/>
              </a:rPr>
              <a:t>As a data scientist, understand the policies that govern your data </a:t>
            </a:r>
            <a:r>
              <a:rPr b="1" lang="en-US" sz="900">
                <a:solidFill>
                  <a:srgbClr val="000000"/>
                </a:solidFill>
                <a:latin typeface="Roboto"/>
                <a:ea typeface="Roboto"/>
                <a:cs typeface="Roboto"/>
                <a:sym typeface="Roboto"/>
              </a:rPr>
              <a:t>before</a:t>
            </a:r>
            <a:r>
              <a:rPr lang="en-US" sz="900">
                <a:solidFill>
                  <a:srgbClr val="000000"/>
                </a:solidFill>
                <a:latin typeface="Roboto"/>
                <a:ea typeface="Roboto"/>
                <a:cs typeface="Roboto"/>
                <a:sym typeface="Roboto"/>
              </a:rPr>
              <a:t> building analytics pipelines.</a:t>
            </a:r>
            <a:endParaRPr sz="9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16"/>
          <p:cNvSpPr/>
          <p:nvPr/>
        </p:nvSpPr>
        <p:spPr>
          <a:xfrm>
            <a:off x="496119" y="827633"/>
            <a:ext cx="6178674"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Step 7: Publish Data &amp; Re-Offer Results</a:t>
            </a:r>
            <a:endParaRPr sz="2400">
              <a:solidFill>
                <a:schemeClr val="dk1"/>
              </a:solidFill>
              <a:latin typeface="Calibri"/>
              <a:ea typeface="Calibri"/>
              <a:cs typeface="Calibri"/>
              <a:sym typeface="Calibri"/>
            </a:endParaRPr>
          </a:p>
        </p:txBody>
      </p:sp>
      <p:sp>
        <p:nvSpPr>
          <p:cNvPr id="403" name="Google Shape;403;p16"/>
          <p:cNvSpPr/>
          <p:nvPr/>
        </p:nvSpPr>
        <p:spPr>
          <a:xfrm>
            <a:off x="496119" y="1264741"/>
            <a:ext cx="5295305"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Making your data and analytics results available to the ecosystem</a:t>
            </a:r>
            <a:endParaRPr sz="1200">
              <a:solidFill>
                <a:schemeClr val="dk1"/>
              </a:solidFill>
              <a:latin typeface="Calibri"/>
              <a:ea typeface="Calibri"/>
              <a:cs typeface="Calibri"/>
              <a:sym typeface="Calibri"/>
            </a:endParaRPr>
          </a:p>
        </p:txBody>
      </p:sp>
      <p:pic>
        <p:nvPicPr>
          <p:cNvPr descr="preencoded.png" id="404" name="Google Shape;404;p16"/>
          <p:cNvPicPr preferRelativeResize="0"/>
          <p:nvPr/>
        </p:nvPicPr>
        <p:blipFill rotWithShape="1">
          <a:blip r:embed="rId3">
            <a:alphaModFix/>
          </a:blip>
          <a:srcRect b="0" l="0" r="0" t="0"/>
          <a:stretch/>
        </p:blipFill>
        <p:spPr>
          <a:xfrm>
            <a:off x="496119" y="1644625"/>
            <a:ext cx="2717229" cy="496119"/>
          </a:xfrm>
          <a:prstGeom prst="rect">
            <a:avLst/>
          </a:prstGeom>
          <a:noFill/>
          <a:ln>
            <a:noFill/>
          </a:ln>
        </p:spPr>
      </p:pic>
      <p:sp>
        <p:nvSpPr>
          <p:cNvPr id="405" name="Google Shape;405;p16"/>
          <p:cNvSpPr/>
          <p:nvPr/>
        </p:nvSpPr>
        <p:spPr>
          <a:xfrm>
            <a:off x="620092" y="2264718"/>
            <a:ext cx="171442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1: Register Data Asset</a:t>
            </a:r>
            <a:endParaRPr sz="1200">
              <a:solidFill>
                <a:schemeClr val="dk1"/>
              </a:solidFill>
              <a:latin typeface="Calibri"/>
              <a:ea typeface="Calibri"/>
              <a:cs typeface="Calibri"/>
              <a:sym typeface="Calibri"/>
            </a:endParaRPr>
          </a:p>
        </p:txBody>
      </p:sp>
      <p:sp>
        <p:nvSpPr>
          <p:cNvPr id="406" name="Google Shape;406;p16"/>
          <p:cNvSpPr/>
          <p:nvPr/>
        </p:nvSpPr>
        <p:spPr>
          <a:xfrm>
            <a:off x="620092" y="2532980"/>
            <a:ext cx="246928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Define metadata: type, domain, schema, quality level, and provenance. Point to where data actually lives on the Data Plane.</a:t>
            </a:r>
            <a:endParaRPr sz="950">
              <a:solidFill>
                <a:schemeClr val="dk1"/>
              </a:solidFill>
              <a:latin typeface="Calibri"/>
              <a:ea typeface="Calibri"/>
              <a:cs typeface="Calibri"/>
              <a:sym typeface="Calibri"/>
            </a:endParaRPr>
          </a:p>
        </p:txBody>
      </p:sp>
      <p:pic>
        <p:nvPicPr>
          <p:cNvPr descr="preencoded.png" id="407" name="Google Shape;407;p16"/>
          <p:cNvPicPr preferRelativeResize="0"/>
          <p:nvPr/>
        </p:nvPicPr>
        <p:blipFill rotWithShape="1">
          <a:blip r:embed="rId4">
            <a:alphaModFix/>
          </a:blip>
          <a:srcRect b="0" l="0" r="0" t="0"/>
          <a:stretch/>
        </p:blipFill>
        <p:spPr>
          <a:xfrm>
            <a:off x="3213348" y="1644625"/>
            <a:ext cx="2717229" cy="496119"/>
          </a:xfrm>
          <a:prstGeom prst="rect">
            <a:avLst/>
          </a:prstGeom>
          <a:noFill/>
          <a:ln>
            <a:noFill/>
          </a:ln>
        </p:spPr>
      </p:pic>
      <p:sp>
        <p:nvSpPr>
          <p:cNvPr id="408" name="Google Shape;408;p16"/>
          <p:cNvSpPr/>
          <p:nvPr/>
        </p:nvSpPr>
        <p:spPr>
          <a:xfrm>
            <a:off x="3337322" y="2264718"/>
            <a:ext cx="183780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2: Set Usage Conditions</a:t>
            </a:r>
            <a:endParaRPr sz="1200">
              <a:solidFill>
                <a:schemeClr val="dk1"/>
              </a:solidFill>
              <a:latin typeface="Calibri"/>
              <a:ea typeface="Calibri"/>
              <a:cs typeface="Calibri"/>
              <a:sym typeface="Calibri"/>
            </a:endParaRPr>
          </a:p>
        </p:txBody>
      </p:sp>
      <p:sp>
        <p:nvSpPr>
          <p:cNvPr id="409" name="Google Shape;409;p16"/>
          <p:cNvSpPr/>
          <p:nvPr/>
        </p:nvSpPr>
        <p:spPr>
          <a:xfrm>
            <a:off x="3337322" y="2532980"/>
            <a:ext cx="246928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Define who can access the asset, for what purpose, and under which constraints. ODRL policies are enforced automatically by the PDC.</a:t>
            </a:r>
            <a:endParaRPr sz="950">
              <a:solidFill>
                <a:schemeClr val="dk1"/>
              </a:solidFill>
              <a:latin typeface="Calibri"/>
              <a:ea typeface="Calibri"/>
              <a:cs typeface="Calibri"/>
              <a:sym typeface="Calibri"/>
            </a:endParaRPr>
          </a:p>
        </p:txBody>
      </p:sp>
      <p:pic>
        <p:nvPicPr>
          <p:cNvPr descr="preencoded.png" id="410" name="Google Shape;410;p16"/>
          <p:cNvPicPr preferRelativeResize="0"/>
          <p:nvPr/>
        </p:nvPicPr>
        <p:blipFill rotWithShape="1">
          <a:blip r:embed="rId5">
            <a:alphaModFix/>
          </a:blip>
          <a:srcRect b="0" l="0" r="0" t="0"/>
          <a:stretch/>
        </p:blipFill>
        <p:spPr>
          <a:xfrm>
            <a:off x="5930578" y="1644625"/>
            <a:ext cx="2717229" cy="496119"/>
          </a:xfrm>
          <a:prstGeom prst="rect">
            <a:avLst/>
          </a:prstGeom>
          <a:noFill/>
          <a:ln>
            <a:noFill/>
          </a:ln>
        </p:spPr>
      </p:pic>
      <p:sp>
        <p:nvSpPr>
          <p:cNvPr id="411" name="Google Shape;411;p16"/>
          <p:cNvSpPr/>
          <p:nvPr/>
        </p:nvSpPr>
        <p:spPr>
          <a:xfrm>
            <a:off x="6054551" y="2264718"/>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3: Re-Offer Results</a:t>
            </a:r>
            <a:endParaRPr sz="1200">
              <a:solidFill>
                <a:schemeClr val="dk1"/>
              </a:solidFill>
              <a:latin typeface="Calibri"/>
              <a:ea typeface="Calibri"/>
              <a:cs typeface="Calibri"/>
              <a:sym typeface="Calibri"/>
            </a:endParaRPr>
          </a:p>
        </p:txBody>
      </p:sp>
      <p:sp>
        <p:nvSpPr>
          <p:cNvPr id="412" name="Google Shape;412;p16"/>
          <p:cNvSpPr/>
          <p:nvPr/>
        </p:nvSpPr>
        <p:spPr>
          <a:xfrm>
            <a:off x="6054551" y="2532980"/>
            <a:ext cx="246928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Analytics results become new data assets. Publish insights back to the catalog so others can discover, access, and build upon your work.</a:t>
            </a:r>
            <a:endParaRPr sz="950">
              <a:solidFill>
                <a:schemeClr val="dk1"/>
              </a:solidFill>
              <a:latin typeface="Calibri"/>
              <a:ea typeface="Calibri"/>
              <a:cs typeface="Calibri"/>
              <a:sym typeface="Calibri"/>
            </a:endParaRPr>
          </a:p>
        </p:txBody>
      </p:sp>
      <p:sp>
        <p:nvSpPr>
          <p:cNvPr id="413" name="Google Shape;413;p16"/>
          <p:cNvSpPr/>
          <p:nvPr/>
        </p:nvSpPr>
        <p:spPr>
          <a:xfrm>
            <a:off x="496119" y="3590330"/>
            <a:ext cx="8151763" cy="725463"/>
          </a:xfrm>
          <a:prstGeom prst="roundRect">
            <a:avLst>
              <a:gd fmla="val 788"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414" name="Google Shape;414;p16"/>
          <p:cNvPicPr preferRelativeResize="0"/>
          <p:nvPr/>
        </p:nvPicPr>
        <p:blipFill rotWithShape="1">
          <a:blip r:embed="rId6">
            <a:alphaModFix/>
          </a:blip>
          <a:srcRect b="0" l="0" r="0" t="0"/>
          <a:stretch/>
        </p:blipFill>
        <p:spPr>
          <a:xfrm>
            <a:off x="620092" y="3774877"/>
            <a:ext cx="155004" cy="123974"/>
          </a:xfrm>
          <a:prstGeom prst="rect">
            <a:avLst/>
          </a:prstGeom>
          <a:noFill/>
          <a:ln>
            <a:noFill/>
          </a:ln>
        </p:spPr>
      </p:pic>
      <p:sp>
        <p:nvSpPr>
          <p:cNvPr id="415" name="Google Shape;415;p16"/>
          <p:cNvSpPr/>
          <p:nvPr/>
        </p:nvSpPr>
        <p:spPr>
          <a:xfrm>
            <a:off x="899071" y="3745260"/>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The actual data stays on the Provider's Data Plane. The Control Plane holds only governance metadata, ensuring sovereignty at every step.</a:t>
            </a:r>
            <a:endParaRPr sz="95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17"/>
          <p:cNvSpPr/>
          <p:nvPr/>
        </p:nvSpPr>
        <p:spPr>
          <a:xfrm>
            <a:off x="488379" y="373484"/>
            <a:ext cx="5027712" cy="36247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250"/>
              <a:buFont typeface="Righteous"/>
              <a:buNone/>
            </a:pPr>
            <a:r>
              <a:rPr lang="en-US" sz="2250">
                <a:solidFill>
                  <a:srgbClr val="01122E"/>
                </a:solidFill>
                <a:latin typeface="Righteous"/>
                <a:ea typeface="Righteous"/>
                <a:cs typeface="Righteous"/>
                <a:sym typeface="Righteous"/>
              </a:rPr>
              <a:t>Step 8: Consume &amp; Integrate Data</a:t>
            </a:r>
            <a:endParaRPr sz="2250">
              <a:solidFill>
                <a:schemeClr val="dk1"/>
              </a:solidFill>
              <a:latin typeface="Calibri"/>
              <a:ea typeface="Calibri"/>
              <a:cs typeface="Calibri"/>
              <a:sym typeface="Calibri"/>
            </a:endParaRPr>
          </a:p>
        </p:txBody>
      </p:sp>
      <p:sp>
        <p:nvSpPr>
          <p:cNvPr id="422" name="Google Shape;422;p17"/>
          <p:cNvSpPr/>
          <p:nvPr/>
        </p:nvSpPr>
        <p:spPr>
          <a:xfrm>
            <a:off x="488379" y="779338"/>
            <a:ext cx="3511897"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Accessing data for analytics and AI pipelines</a:t>
            </a:r>
            <a:endParaRPr sz="1100">
              <a:solidFill>
                <a:schemeClr val="dk1"/>
              </a:solidFill>
              <a:latin typeface="Calibri"/>
              <a:ea typeface="Calibri"/>
              <a:cs typeface="Calibri"/>
              <a:sym typeface="Calibri"/>
            </a:endParaRPr>
          </a:p>
        </p:txBody>
      </p:sp>
      <p:sp>
        <p:nvSpPr>
          <p:cNvPr id="423" name="Google Shape;423;p17"/>
          <p:cNvSpPr/>
          <p:nvPr/>
        </p:nvSpPr>
        <p:spPr>
          <a:xfrm>
            <a:off x="404887" y="1123280"/>
            <a:ext cx="4109145" cy="3646736"/>
          </a:xfrm>
          <a:prstGeom prst="roundRect">
            <a:avLst>
              <a:gd fmla="val 157"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4" name="Google Shape;424;p17"/>
          <p:cNvSpPr/>
          <p:nvPr/>
        </p:nvSpPr>
        <p:spPr>
          <a:xfrm>
            <a:off x="520824" y="1231702"/>
            <a:ext cx="209014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100"/>
              <a:buFont typeface="Righteous"/>
              <a:buNone/>
            </a:pPr>
            <a:r>
              <a:rPr lang="en-US" sz="1100">
                <a:solidFill>
                  <a:srgbClr val="FFFFFF"/>
                </a:solidFill>
                <a:latin typeface="Righteous"/>
                <a:ea typeface="Righteous"/>
                <a:cs typeface="Righteous"/>
                <a:sym typeface="Righteous"/>
              </a:rPr>
              <a:t>Data Scientist Workflow</a:t>
            </a:r>
            <a:endParaRPr sz="1100">
              <a:solidFill>
                <a:schemeClr val="dk1"/>
              </a:solidFill>
              <a:latin typeface="Calibri"/>
              <a:ea typeface="Calibri"/>
              <a:cs typeface="Calibri"/>
              <a:sym typeface="Calibri"/>
            </a:endParaRPr>
          </a:p>
        </p:txBody>
      </p:sp>
      <p:sp>
        <p:nvSpPr>
          <p:cNvPr id="425" name="Google Shape;425;p17"/>
          <p:cNvSpPr/>
          <p:nvPr/>
        </p:nvSpPr>
        <p:spPr>
          <a:xfrm>
            <a:off x="520824" y="1535013"/>
            <a:ext cx="231949" cy="14495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01</a:t>
            </a:r>
            <a:endParaRPr sz="900">
              <a:solidFill>
                <a:schemeClr val="dk1"/>
              </a:solidFill>
              <a:latin typeface="Calibri"/>
              <a:ea typeface="Calibri"/>
              <a:cs typeface="Calibri"/>
              <a:sym typeface="Calibri"/>
            </a:endParaRPr>
          </a:p>
        </p:txBody>
      </p:sp>
      <p:sp>
        <p:nvSpPr>
          <p:cNvPr id="426" name="Google Shape;426;p17"/>
          <p:cNvSpPr/>
          <p:nvPr/>
        </p:nvSpPr>
        <p:spPr>
          <a:xfrm>
            <a:off x="520824" y="1717774"/>
            <a:ext cx="3877270"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7" name="Google Shape;427;p17"/>
          <p:cNvSpPr/>
          <p:nvPr/>
        </p:nvSpPr>
        <p:spPr>
          <a:xfrm>
            <a:off x="520824" y="1804318"/>
            <a:ext cx="3877270"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FFFFFF"/>
              </a:buClr>
              <a:buSzPts val="900"/>
              <a:buFont typeface="Roboto"/>
              <a:buNone/>
            </a:pPr>
            <a:r>
              <a:rPr lang="en-US" sz="900">
                <a:solidFill>
                  <a:srgbClr val="FFFFFF"/>
                </a:solidFill>
                <a:latin typeface="Roboto"/>
                <a:ea typeface="Roboto"/>
                <a:cs typeface="Roboto"/>
                <a:sym typeface="Roboto"/>
              </a:rPr>
              <a:t>Discover relevant datasets via semantic search and policy filters</a:t>
            </a:r>
            <a:endParaRPr sz="900">
              <a:solidFill>
                <a:schemeClr val="dk1"/>
              </a:solidFill>
              <a:latin typeface="Calibri"/>
              <a:ea typeface="Calibri"/>
              <a:cs typeface="Calibri"/>
              <a:sym typeface="Calibri"/>
            </a:endParaRPr>
          </a:p>
        </p:txBody>
      </p:sp>
      <p:sp>
        <p:nvSpPr>
          <p:cNvPr id="428" name="Google Shape;428;p17"/>
          <p:cNvSpPr/>
          <p:nvPr/>
        </p:nvSpPr>
        <p:spPr>
          <a:xfrm>
            <a:off x="520824" y="2179290"/>
            <a:ext cx="231949" cy="14495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02</a:t>
            </a:r>
            <a:endParaRPr sz="900">
              <a:solidFill>
                <a:schemeClr val="dk1"/>
              </a:solidFill>
              <a:latin typeface="Calibri"/>
              <a:ea typeface="Calibri"/>
              <a:cs typeface="Calibri"/>
              <a:sym typeface="Calibri"/>
            </a:endParaRPr>
          </a:p>
        </p:txBody>
      </p:sp>
      <p:sp>
        <p:nvSpPr>
          <p:cNvPr id="429" name="Google Shape;429;p17"/>
          <p:cNvSpPr/>
          <p:nvPr/>
        </p:nvSpPr>
        <p:spPr>
          <a:xfrm>
            <a:off x="520824" y="2362051"/>
            <a:ext cx="3877270"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0" name="Google Shape;430;p17"/>
          <p:cNvSpPr/>
          <p:nvPr/>
        </p:nvSpPr>
        <p:spPr>
          <a:xfrm>
            <a:off x="520824" y="2448595"/>
            <a:ext cx="3877270"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FFFFFF"/>
              </a:buClr>
              <a:buSzPts val="900"/>
              <a:buFont typeface="Roboto"/>
              <a:buNone/>
            </a:pPr>
            <a:r>
              <a:rPr lang="en-US" sz="900">
                <a:solidFill>
                  <a:srgbClr val="FFFFFF"/>
                </a:solidFill>
                <a:latin typeface="Roboto"/>
                <a:ea typeface="Roboto"/>
                <a:cs typeface="Roboto"/>
                <a:sym typeface="Roboto"/>
              </a:rPr>
              <a:t>Check data quality scores and provenance records</a:t>
            </a:r>
            <a:endParaRPr sz="900">
              <a:solidFill>
                <a:schemeClr val="dk1"/>
              </a:solidFill>
              <a:latin typeface="Calibri"/>
              <a:ea typeface="Calibri"/>
              <a:cs typeface="Calibri"/>
              <a:sym typeface="Calibri"/>
            </a:endParaRPr>
          </a:p>
        </p:txBody>
      </p:sp>
      <p:sp>
        <p:nvSpPr>
          <p:cNvPr id="431" name="Google Shape;431;p17"/>
          <p:cNvSpPr/>
          <p:nvPr/>
        </p:nvSpPr>
        <p:spPr>
          <a:xfrm>
            <a:off x="520824" y="2823567"/>
            <a:ext cx="231949" cy="14495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03</a:t>
            </a:r>
            <a:endParaRPr sz="900">
              <a:solidFill>
                <a:schemeClr val="dk1"/>
              </a:solidFill>
              <a:latin typeface="Calibri"/>
              <a:ea typeface="Calibri"/>
              <a:cs typeface="Calibri"/>
              <a:sym typeface="Calibri"/>
            </a:endParaRPr>
          </a:p>
        </p:txBody>
      </p:sp>
      <p:sp>
        <p:nvSpPr>
          <p:cNvPr id="432" name="Google Shape;432;p17"/>
          <p:cNvSpPr/>
          <p:nvPr/>
        </p:nvSpPr>
        <p:spPr>
          <a:xfrm>
            <a:off x="520824" y="3006328"/>
            <a:ext cx="3877270"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3" name="Google Shape;433;p17"/>
          <p:cNvSpPr/>
          <p:nvPr/>
        </p:nvSpPr>
        <p:spPr>
          <a:xfrm>
            <a:off x="520824" y="3092872"/>
            <a:ext cx="3877270"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FFFFFF"/>
              </a:buClr>
              <a:buSzPts val="900"/>
              <a:buFont typeface="Roboto"/>
              <a:buNone/>
            </a:pPr>
            <a:r>
              <a:rPr lang="en-US" sz="900">
                <a:solidFill>
                  <a:srgbClr val="FFFFFF"/>
                </a:solidFill>
                <a:latin typeface="Roboto"/>
                <a:ea typeface="Roboto"/>
                <a:cs typeface="Roboto"/>
                <a:sym typeface="Roboto"/>
              </a:rPr>
              <a:t>Negotiate access automatically via DSP protocol</a:t>
            </a:r>
            <a:endParaRPr sz="900">
              <a:solidFill>
                <a:schemeClr val="dk1"/>
              </a:solidFill>
              <a:latin typeface="Calibri"/>
              <a:ea typeface="Calibri"/>
              <a:cs typeface="Calibri"/>
              <a:sym typeface="Calibri"/>
            </a:endParaRPr>
          </a:p>
        </p:txBody>
      </p:sp>
      <p:sp>
        <p:nvSpPr>
          <p:cNvPr id="434" name="Google Shape;434;p17"/>
          <p:cNvSpPr/>
          <p:nvPr/>
        </p:nvSpPr>
        <p:spPr>
          <a:xfrm>
            <a:off x="520824" y="3467844"/>
            <a:ext cx="231949" cy="14495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04</a:t>
            </a:r>
            <a:endParaRPr sz="900">
              <a:solidFill>
                <a:schemeClr val="dk1"/>
              </a:solidFill>
              <a:latin typeface="Calibri"/>
              <a:ea typeface="Calibri"/>
              <a:cs typeface="Calibri"/>
              <a:sym typeface="Calibri"/>
            </a:endParaRPr>
          </a:p>
        </p:txBody>
      </p:sp>
      <p:sp>
        <p:nvSpPr>
          <p:cNvPr id="435" name="Google Shape;435;p17"/>
          <p:cNvSpPr/>
          <p:nvPr/>
        </p:nvSpPr>
        <p:spPr>
          <a:xfrm>
            <a:off x="520824" y="3650605"/>
            <a:ext cx="3877270"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6" name="Google Shape;436;p17"/>
          <p:cNvSpPr/>
          <p:nvPr/>
        </p:nvSpPr>
        <p:spPr>
          <a:xfrm>
            <a:off x="520824" y="3737149"/>
            <a:ext cx="3877270"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FFFFFF"/>
              </a:buClr>
              <a:buSzPts val="900"/>
              <a:buFont typeface="Roboto"/>
              <a:buNone/>
            </a:pPr>
            <a:r>
              <a:rPr lang="en-US" sz="900">
                <a:solidFill>
                  <a:srgbClr val="FFFFFF"/>
                </a:solidFill>
                <a:latin typeface="Roboto"/>
                <a:ea typeface="Roboto"/>
                <a:cs typeface="Roboto"/>
                <a:sym typeface="Roboto"/>
              </a:rPr>
              <a:t>Integrate data into your Pandas, Spark, or notebook pipeline</a:t>
            </a:r>
            <a:endParaRPr sz="900">
              <a:solidFill>
                <a:schemeClr val="dk1"/>
              </a:solidFill>
              <a:latin typeface="Calibri"/>
              <a:ea typeface="Calibri"/>
              <a:cs typeface="Calibri"/>
              <a:sym typeface="Calibri"/>
            </a:endParaRPr>
          </a:p>
        </p:txBody>
      </p:sp>
      <p:sp>
        <p:nvSpPr>
          <p:cNvPr id="437" name="Google Shape;437;p17"/>
          <p:cNvSpPr/>
          <p:nvPr/>
        </p:nvSpPr>
        <p:spPr>
          <a:xfrm>
            <a:off x="520824" y="4112121"/>
            <a:ext cx="231949" cy="144959"/>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FFFFFF"/>
              </a:buClr>
              <a:buSzPts val="900"/>
              <a:buFont typeface="Righteous"/>
              <a:buNone/>
            </a:pPr>
            <a:r>
              <a:rPr lang="en-US" sz="900">
                <a:solidFill>
                  <a:srgbClr val="FFFFFF"/>
                </a:solidFill>
                <a:latin typeface="Righteous"/>
                <a:ea typeface="Righteous"/>
                <a:cs typeface="Righteous"/>
                <a:sym typeface="Righteous"/>
              </a:rPr>
              <a:t>05</a:t>
            </a:r>
            <a:endParaRPr sz="900">
              <a:solidFill>
                <a:schemeClr val="dk1"/>
              </a:solidFill>
              <a:latin typeface="Calibri"/>
              <a:ea typeface="Calibri"/>
              <a:cs typeface="Calibri"/>
              <a:sym typeface="Calibri"/>
            </a:endParaRPr>
          </a:p>
        </p:txBody>
      </p:sp>
      <p:sp>
        <p:nvSpPr>
          <p:cNvPr id="438" name="Google Shape;438;p17"/>
          <p:cNvSpPr/>
          <p:nvPr/>
        </p:nvSpPr>
        <p:spPr>
          <a:xfrm>
            <a:off x="520824" y="4294882"/>
            <a:ext cx="3877270" cy="14288"/>
          </a:xfrm>
          <a:prstGeom prst="rect">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9" name="Google Shape;439;p17"/>
          <p:cNvSpPr/>
          <p:nvPr/>
        </p:nvSpPr>
        <p:spPr>
          <a:xfrm>
            <a:off x="520824" y="4381426"/>
            <a:ext cx="3877270" cy="179561"/>
          </a:xfrm>
          <a:prstGeom prst="rect">
            <a:avLst/>
          </a:prstGeom>
          <a:noFill/>
          <a:ln>
            <a:noFill/>
          </a:ln>
        </p:spPr>
        <p:txBody>
          <a:bodyPr anchorCtr="0" anchor="t" bIns="0" lIns="0" spcFirstLastPara="1" rIns="0" wrap="square" tIns="0">
            <a:noAutofit/>
          </a:bodyPr>
          <a:lstStyle/>
          <a:p>
            <a:pPr indent="0" lvl="0" marL="0" marR="0" rtl="0" algn="l">
              <a:lnSpc>
                <a:spcPct val="129000"/>
              </a:lnSpc>
              <a:spcBef>
                <a:spcPts val="0"/>
              </a:spcBef>
              <a:spcAft>
                <a:spcPts val="0"/>
              </a:spcAft>
              <a:buClr>
                <a:srgbClr val="FFFFFF"/>
              </a:buClr>
              <a:buSzPts val="900"/>
              <a:buFont typeface="Roboto"/>
              <a:buNone/>
            </a:pPr>
            <a:r>
              <a:rPr lang="en-US" sz="900">
                <a:solidFill>
                  <a:srgbClr val="FFFFFF"/>
                </a:solidFill>
                <a:latin typeface="Roboto"/>
                <a:ea typeface="Roboto"/>
                <a:cs typeface="Roboto"/>
                <a:sym typeface="Roboto"/>
              </a:rPr>
              <a:t>Re-offer enriched results as new assets in the catalog</a:t>
            </a:r>
            <a:endParaRPr sz="900">
              <a:solidFill>
                <a:schemeClr val="dk1"/>
              </a:solidFill>
              <a:latin typeface="Calibri"/>
              <a:ea typeface="Calibri"/>
              <a:cs typeface="Calibri"/>
              <a:sym typeface="Calibri"/>
            </a:endParaRPr>
          </a:p>
        </p:txBody>
      </p:sp>
      <p:sp>
        <p:nvSpPr>
          <p:cNvPr id="440" name="Google Shape;440;p17"/>
          <p:cNvSpPr/>
          <p:nvPr/>
        </p:nvSpPr>
        <p:spPr>
          <a:xfrm>
            <a:off x="4718224" y="1231702"/>
            <a:ext cx="1929482" cy="1812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00"/>
              <a:buFont typeface="Righteous"/>
              <a:buNone/>
            </a:pPr>
            <a:r>
              <a:rPr lang="en-US" sz="1100">
                <a:solidFill>
                  <a:srgbClr val="01122E"/>
                </a:solidFill>
                <a:latin typeface="Righteous"/>
                <a:ea typeface="Righteous"/>
                <a:cs typeface="Righteous"/>
                <a:sym typeface="Righteous"/>
              </a:rPr>
              <a:t>How Each Step Works</a:t>
            </a:r>
            <a:endParaRPr sz="1100">
              <a:solidFill>
                <a:schemeClr val="dk1"/>
              </a:solidFill>
              <a:latin typeface="Calibri"/>
              <a:ea typeface="Calibri"/>
              <a:cs typeface="Calibri"/>
              <a:sym typeface="Calibri"/>
            </a:endParaRPr>
          </a:p>
        </p:txBody>
      </p:sp>
      <p:sp>
        <p:nvSpPr>
          <p:cNvPr id="441" name="Google Shape;441;p17"/>
          <p:cNvSpPr/>
          <p:nvPr/>
        </p:nvSpPr>
        <p:spPr>
          <a:xfrm>
            <a:off x="4718224" y="1521396"/>
            <a:ext cx="3942159" cy="1272629"/>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Discover:</a:t>
            </a:r>
            <a:r>
              <a:rPr lang="en-US" sz="900">
                <a:solidFill>
                  <a:srgbClr val="01122E"/>
                </a:solidFill>
                <a:latin typeface="Roboto"/>
                <a:ea typeface="Roboto"/>
                <a:cs typeface="Roboto"/>
                <a:sym typeface="Roboto"/>
              </a:rPr>
              <a:t> Query any Provider's DSP endpoint. Filter by semantic tags, quality level, or data type. Review policy constraints before requesting access.</a:t>
            </a:r>
            <a:endParaRPr sz="900">
              <a:solidFill>
                <a:schemeClr val="dk1"/>
              </a:solidFill>
              <a:latin typeface="Calibri"/>
              <a:ea typeface="Calibri"/>
              <a:cs typeface="Calibri"/>
              <a:sym typeface="Calibri"/>
            </a:endParaRPr>
          </a:p>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Negotiate:</a:t>
            </a:r>
            <a:r>
              <a:rPr lang="en-US" sz="900">
                <a:solidFill>
                  <a:srgbClr val="01122E"/>
                </a:solidFill>
                <a:latin typeface="Roboto"/>
                <a:ea typeface="Roboto"/>
                <a:cs typeface="Roboto"/>
                <a:sym typeface="Roboto"/>
              </a:rPr>
              <a:t> Automated policy check: credentials verified, contract agreed in seconds. Fully automated, no manual approval required.</a:t>
            </a:r>
            <a:endParaRPr sz="900">
              <a:solidFill>
                <a:schemeClr val="dk1"/>
              </a:solidFill>
              <a:latin typeface="Calibri"/>
              <a:ea typeface="Calibri"/>
              <a:cs typeface="Calibri"/>
              <a:sym typeface="Calibri"/>
            </a:endParaRPr>
          </a:p>
          <a:p>
            <a:pPr indent="0" lvl="0" marL="0" marR="0" rtl="0" algn="l">
              <a:lnSpc>
                <a:spcPct val="129000"/>
              </a:lnSpc>
              <a:spcBef>
                <a:spcPts val="0"/>
              </a:spcBef>
              <a:spcAft>
                <a:spcPts val="0"/>
              </a:spcAft>
              <a:buClr>
                <a:srgbClr val="01122E"/>
              </a:buClr>
              <a:buSzPts val="900"/>
              <a:buFont typeface="Roboto"/>
              <a:buNone/>
            </a:pPr>
            <a:r>
              <a:rPr b="1" lang="en-US" sz="900">
                <a:solidFill>
                  <a:srgbClr val="01122E"/>
                </a:solidFill>
                <a:latin typeface="Roboto"/>
                <a:ea typeface="Roboto"/>
                <a:cs typeface="Roboto"/>
                <a:sym typeface="Roboto"/>
              </a:rPr>
              <a:t>Integrate:</a:t>
            </a:r>
            <a:r>
              <a:rPr lang="en-US" sz="900">
                <a:solidFill>
                  <a:srgbClr val="01122E"/>
                </a:solidFill>
                <a:latin typeface="Roboto"/>
                <a:ea typeface="Roboto"/>
                <a:cs typeface="Roboto"/>
                <a:sym typeface="Roboto"/>
              </a:rPr>
              <a:t> Receive data via secure transfer from the Provider's Data Plane. Feed directly into analytics pipelines using your familiar tools.</a:t>
            </a:r>
            <a:endParaRPr sz="900">
              <a:solidFill>
                <a:schemeClr val="dk1"/>
              </a:solidFill>
              <a:latin typeface="Calibri"/>
              <a:ea typeface="Calibri"/>
              <a:cs typeface="Calibri"/>
              <a:sym typeface="Calibri"/>
            </a:endParaRPr>
          </a:p>
        </p:txBody>
      </p:sp>
      <p:sp>
        <p:nvSpPr>
          <p:cNvPr id="442" name="Google Shape;442;p17"/>
          <p:cNvSpPr/>
          <p:nvPr/>
        </p:nvSpPr>
        <p:spPr>
          <a:xfrm>
            <a:off x="4718224" y="2916064"/>
            <a:ext cx="3942159" cy="652090"/>
          </a:xfrm>
          <a:prstGeom prst="roundRect">
            <a:avLst>
              <a:gd fmla="val 876"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443" name="Google Shape;443;p17"/>
          <p:cNvPicPr preferRelativeResize="0"/>
          <p:nvPr/>
        </p:nvPicPr>
        <p:blipFill rotWithShape="1">
          <a:blip r:embed="rId3">
            <a:alphaModFix/>
          </a:blip>
          <a:srcRect b="0" l="0" r="0" t="0"/>
          <a:stretch/>
        </p:blipFill>
        <p:spPr>
          <a:xfrm>
            <a:off x="4834161" y="3088035"/>
            <a:ext cx="144959" cy="115937"/>
          </a:xfrm>
          <a:prstGeom prst="rect">
            <a:avLst/>
          </a:prstGeom>
          <a:noFill/>
          <a:ln>
            <a:noFill/>
          </a:ln>
        </p:spPr>
      </p:pic>
      <p:sp>
        <p:nvSpPr>
          <p:cNvPr id="444" name="Google Shape;444;p17"/>
          <p:cNvSpPr/>
          <p:nvPr/>
        </p:nvSpPr>
        <p:spPr>
          <a:xfrm>
            <a:off x="5095056" y="3053432"/>
            <a:ext cx="3449389" cy="359122"/>
          </a:xfrm>
          <a:prstGeom prst="rect">
            <a:avLst/>
          </a:prstGeom>
          <a:noFill/>
          <a:ln>
            <a:noFill/>
          </a:ln>
        </p:spPr>
        <p:txBody>
          <a:bodyPr anchorCtr="0" anchor="t" bIns="0" lIns="0" spcFirstLastPara="1" rIns="0" wrap="square" tIns="0">
            <a:normAutofit/>
          </a:bodyPr>
          <a:lstStyle/>
          <a:p>
            <a:pPr indent="0" lvl="0" marL="0" marR="0" rtl="0" algn="l">
              <a:lnSpc>
                <a:spcPct val="129000"/>
              </a:lnSpc>
              <a:spcBef>
                <a:spcPts val="0"/>
              </a:spcBef>
              <a:spcAft>
                <a:spcPts val="0"/>
              </a:spcAft>
              <a:buClr>
                <a:srgbClr val="000000"/>
              </a:buClr>
              <a:buSzPts val="900"/>
              <a:buFont typeface="Roboto"/>
              <a:buNone/>
            </a:pPr>
            <a:r>
              <a:rPr lang="en-US" sz="900">
                <a:solidFill>
                  <a:srgbClr val="000000"/>
                </a:solidFill>
                <a:latin typeface="Roboto"/>
                <a:ea typeface="Roboto"/>
                <a:cs typeface="Roboto"/>
                <a:sym typeface="Roboto"/>
              </a:rPr>
              <a:t>The data space gives you standardized access to data across organizational boundaries with built-in governance.</a:t>
            </a:r>
            <a:endParaRPr sz="9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descr="preencoded.png" id="450" name="Google Shape;450;p18"/>
          <p:cNvPicPr preferRelativeResize="0"/>
          <p:nvPr/>
        </p:nvPicPr>
        <p:blipFill rotWithShape="1">
          <a:blip r:embed="rId3">
            <a:alphaModFix/>
          </a:blip>
          <a:srcRect b="0" l="0" r="0" t="0"/>
          <a:stretch/>
        </p:blipFill>
        <p:spPr>
          <a:xfrm>
            <a:off x="5715000" y="1392000"/>
            <a:ext cx="3429000" cy="2360000"/>
          </a:xfrm>
          <a:prstGeom prst="rect">
            <a:avLst/>
          </a:prstGeom>
          <a:noFill/>
          <a:ln>
            <a:noFill/>
          </a:ln>
        </p:spPr>
      </p:pic>
      <p:sp>
        <p:nvSpPr>
          <p:cNvPr id="451" name="Google Shape;451;p18"/>
          <p:cNvSpPr/>
          <p:nvPr/>
        </p:nvSpPr>
        <p:spPr>
          <a:xfrm>
            <a:off x="496119" y="504006"/>
            <a:ext cx="355833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VisionsTrust</a:t>
            </a:r>
            <a:endParaRPr sz="2400">
              <a:solidFill>
                <a:schemeClr val="dk1"/>
              </a:solidFill>
              <a:latin typeface="Calibri"/>
              <a:ea typeface="Calibri"/>
              <a:cs typeface="Calibri"/>
              <a:sym typeface="Calibri"/>
            </a:endParaRPr>
          </a:p>
        </p:txBody>
      </p:sp>
      <p:sp>
        <p:nvSpPr>
          <p:cNvPr id="452" name="Google Shape;452;p18"/>
          <p:cNvSpPr/>
          <p:nvPr/>
        </p:nvSpPr>
        <p:spPr>
          <a:xfrm>
            <a:off x="496119" y="941115"/>
            <a:ext cx="3168030"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Your Data Access &amp; Consent Platform</a:t>
            </a:r>
            <a:endParaRPr sz="1200">
              <a:solidFill>
                <a:schemeClr val="dk1"/>
              </a:solidFill>
              <a:latin typeface="Calibri"/>
              <a:ea typeface="Calibri"/>
              <a:cs typeface="Calibri"/>
              <a:sym typeface="Calibri"/>
            </a:endParaRPr>
          </a:p>
        </p:txBody>
      </p:sp>
      <p:sp>
        <p:nvSpPr>
          <p:cNvPr id="453" name="Google Shape;453;p18"/>
          <p:cNvSpPr/>
          <p:nvPr/>
        </p:nvSpPr>
        <p:spPr>
          <a:xfrm>
            <a:off x="496119" y="1507034"/>
            <a:ext cx="2299395" cy="1708919"/>
          </a:xfrm>
          <a:prstGeom prst="roundRect">
            <a:avLst>
              <a:gd fmla="val 401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4" name="Google Shape;454;p18"/>
          <p:cNvSpPr/>
          <p:nvPr/>
        </p:nvSpPr>
        <p:spPr>
          <a:xfrm>
            <a:off x="496119" y="1492746"/>
            <a:ext cx="2299395"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5" name="Google Shape;455;p18"/>
          <p:cNvSpPr/>
          <p:nvPr/>
        </p:nvSpPr>
        <p:spPr>
          <a:xfrm>
            <a:off x="1459781" y="1320998"/>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6" name="Google Shape;456;p18"/>
          <p:cNvSpPr/>
          <p:nvPr/>
        </p:nvSpPr>
        <p:spPr>
          <a:xfrm>
            <a:off x="1571402" y="1414016"/>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1</a:t>
            </a:r>
            <a:endParaRPr sz="1150">
              <a:solidFill>
                <a:schemeClr val="dk1"/>
              </a:solidFill>
              <a:latin typeface="Calibri"/>
              <a:ea typeface="Calibri"/>
              <a:cs typeface="Calibri"/>
              <a:sym typeface="Calibri"/>
            </a:endParaRPr>
          </a:p>
        </p:txBody>
      </p:sp>
      <p:sp>
        <p:nvSpPr>
          <p:cNvPr id="457" name="Google Shape;457;p18"/>
          <p:cNvSpPr/>
          <p:nvPr/>
        </p:nvSpPr>
        <p:spPr>
          <a:xfrm>
            <a:off x="634380" y="1817117"/>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Catalogue</a:t>
            </a:r>
            <a:endParaRPr sz="1200">
              <a:solidFill>
                <a:schemeClr val="dk1"/>
              </a:solidFill>
              <a:latin typeface="Calibri"/>
              <a:ea typeface="Calibri"/>
              <a:cs typeface="Calibri"/>
              <a:sym typeface="Calibri"/>
            </a:endParaRPr>
          </a:p>
        </p:txBody>
      </p:sp>
      <p:sp>
        <p:nvSpPr>
          <p:cNvPr id="458" name="Google Shape;458;p18"/>
          <p:cNvSpPr/>
          <p:nvPr/>
        </p:nvSpPr>
        <p:spPr>
          <a:xfrm>
            <a:off x="634380" y="2085380"/>
            <a:ext cx="2022872"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Browse available datasets, discover offers across organizations, view metadata and data samples before requesting access.</a:t>
            </a:r>
            <a:endParaRPr sz="950">
              <a:solidFill>
                <a:schemeClr val="dk1"/>
              </a:solidFill>
              <a:latin typeface="Calibri"/>
              <a:ea typeface="Calibri"/>
              <a:cs typeface="Calibri"/>
              <a:sym typeface="Calibri"/>
            </a:endParaRPr>
          </a:p>
        </p:txBody>
      </p:sp>
      <p:sp>
        <p:nvSpPr>
          <p:cNvPr id="459" name="Google Shape;459;p18"/>
          <p:cNvSpPr/>
          <p:nvPr/>
        </p:nvSpPr>
        <p:spPr>
          <a:xfrm>
            <a:off x="2919487" y="1507034"/>
            <a:ext cx="2299395" cy="1708919"/>
          </a:xfrm>
          <a:prstGeom prst="roundRect">
            <a:avLst>
              <a:gd fmla="val 4013"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18"/>
          <p:cNvSpPr/>
          <p:nvPr/>
        </p:nvSpPr>
        <p:spPr>
          <a:xfrm>
            <a:off x="2919487" y="1492746"/>
            <a:ext cx="2299395"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1" name="Google Shape;461;p18"/>
          <p:cNvSpPr/>
          <p:nvPr/>
        </p:nvSpPr>
        <p:spPr>
          <a:xfrm>
            <a:off x="3883149" y="1320998"/>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2" name="Google Shape;462;p18"/>
          <p:cNvSpPr/>
          <p:nvPr/>
        </p:nvSpPr>
        <p:spPr>
          <a:xfrm>
            <a:off x="3994770" y="1414016"/>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2</a:t>
            </a:r>
            <a:endParaRPr sz="1150">
              <a:solidFill>
                <a:schemeClr val="dk1"/>
              </a:solidFill>
              <a:latin typeface="Calibri"/>
              <a:ea typeface="Calibri"/>
              <a:cs typeface="Calibri"/>
              <a:sym typeface="Calibri"/>
            </a:endParaRPr>
          </a:p>
        </p:txBody>
      </p:sp>
      <p:sp>
        <p:nvSpPr>
          <p:cNvPr id="463" name="Google Shape;463;p18"/>
          <p:cNvSpPr/>
          <p:nvPr/>
        </p:nvSpPr>
        <p:spPr>
          <a:xfrm>
            <a:off x="3057748" y="1817117"/>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Contract Service</a:t>
            </a:r>
            <a:endParaRPr sz="1200">
              <a:solidFill>
                <a:schemeClr val="dk1"/>
              </a:solidFill>
              <a:latin typeface="Calibri"/>
              <a:ea typeface="Calibri"/>
              <a:cs typeface="Calibri"/>
              <a:sym typeface="Calibri"/>
            </a:endParaRPr>
          </a:p>
        </p:txBody>
      </p:sp>
      <p:sp>
        <p:nvSpPr>
          <p:cNvPr id="464" name="Google Shape;464;p18"/>
          <p:cNvSpPr/>
          <p:nvPr/>
        </p:nvSpPr>
        <p:spPr>
          <a:xfrm>
            <a:off x="3057748" y="2085380"/>
            <a:ext cx="2022872"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Automated data agreements with policy-based access control. No manual approvals; negotiation happens in seconds via the DSP protocol.</a:t>
            </a:r>
            <a:endParaRPr sz="950">
              <a:solidFill>
                <a:schemeClr val="dk1"/>
              </a:solidFill>
              <a:latin typeface="Calibri"/>
              <a:ea typeface="Calibri"/>
              <a:cs typeface="Calibri"/>
              <a:sym typeface="Calibri"/>
            </a:endParaRPr>
          </a:p>
        </p:txBody>
      </p:sp>
      <p:sp>
        <p:nvSpPr>
          <p:cNvPr id="465" name="Google Shape;465;p18"/>
          <p:cNvSpPr/>
          <p:nvPr/>
        </p:nvSpPr>
        <p:spPr>
          <a:xfrm>
            <a:off x="496119" y="3525962"/>
            <a:ext cx="4722763" cy="1113532"/>
          </a:xfrm>
          <a:prstGeom prst="roundRect">
            <a:avLst>
              <a:gd fmla="val 6159"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18"/>
          <p:cNvSpPr/>
          <p:nvPr/>
        </p:nvSpPr>
        <p:spPr>
          <a:xfrm>
            <a:off x="496119" y="3511674"/>
            <a:ext cx="4722763" cy="57150"/>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7" name="Google Shape;467;p18"/>
          <p:cNvSpPr/>
          <p:nvPr/>
        </p:nvSpPr>
        <p:spPr>
          <a:xfrm>
            <a:off x="2671465" y="3339926"/>
            <a:ext cx="372070" cy="372070"/>
          </a:xfrm>
          <a:prstGeom prst="roundRect">
            <a:avLst>
              <a:gd fmla="val 1536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8" name="Google Shape;468;p18"/>
          <p:cNvSpPr/>
          <p:nvPr/>
        </p:nvSpPr>
        <p:spPr>
          <a:xfrm>
            <a:off x="2783086" y="3432944"/>
            <a:ext cx="148828" cy="186035"/>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3</a:t>
            </a:r>
            <a:endParaRPr sz="1150">
              <a:solidFill>
                <a:schemeClr val="dk1"/>
              </a:solidFill>
              <a:latin typeface="Calibri"/>
              <a:ea typeface="Calibri"/>
              <a:cs typeface="Calibri"/>
              <a:sym typeface="Calibri"/>
            </a:endParaRPr>
          </a:p>
        </p:txBody>
      </p:sp>
      <p:sp>
        <p:nvSpPr>
          <p:cNvPr id="469" name="Google Shape;469;p18"/>
          <p:cNvSpPr/>
          <p:nvPr/>
        </p:nvSpPr>
        <p:spPr>
          <a:xfrm>
            <a:off x="634380" y="3836045"/>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Consent Service</a:t>
            </a:r>
            <a:endParaRPr sz="1200">
              <a:solidFill>
                <a:schemeClr val="dk1"/>
              </a:solidFill>
              <a:latin typeface="Calibri"/>
              <a:ea typeface="Calibri"/>
              <a:cs typeface="Calibri"/>
              <a:sym typeface="Calibri"/>
            </a:endParaRPr>
          </a:p>
        </p:txBody>
      </p:sp>
      <p:sp>
        <p:nvSpPr>
          <p:cNvPr id="470" name="Google Shape;470;p18"/>
          <p:cNvSpPr/>
          <p:nvPr/>
        </p:nvSpPr>
        <p:spPr>
          <a:xfrm>
            <a:off x="634380" y="4104308"/>
            <a:ext cx="4446240"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Personal data governance with user-level consent flows. GDPR-compliant data exchange with full auditability for every consent decision.</a:t>
            </a:r>
            <a:endParaRPr sz="95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19"/>
          <p:cNvSpPr/>
          <p:nvPr/>
        </p:nvSpPr>
        <p:spPr>
          <a:xfrm>
            <a:off x="488379" y="378619"/>
            <a:ext cx="4750445" cy="34342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150"/>
              <a:buFont typeface="Righteous"/>
              <a:buNone/>
            </a:pPr>
            <a:r>
              <a:rPr lang="en-US" sz="2150">
                <a:solidFill>
                  <a:srgbClr val="01122E"/>
                </a:solidFill>
                <a:latin typeface="Righteous"/>
                <a:ea typeface="Righteous"/>
                <a:cs typeface="Righteous"/>
                <a:sym typeface="Righteous"/>
              </a:rPr>
              <a:t>How Data Scientists Access Data</a:t>
            </a:r>
            <a:endParaRPr sz="2150">
              <a:solidFill>
                <a:schemeClr val="dk1"/>
              </a:solidFill>
              <a:latin typeface="Calibri"/>
              <a:ea typeface="Calibri"/>
              <a:cs typeface="Calibri"/>
              <a:sym typeface="Calibri"/>
            </a:endParaRPr>
          </a:p>
        </p:txBody>
      </p:sp>
      <p:sp>
        <p:nvSpPr>
          <p:cNvPr id="477" name="Google Shape;477;p19"/>
          <p:cNvSpPr/>
          <p:nvPr/>
        </p:nvSpPr>
        <p:spPr>
          <a:xfrm>
            <a:off x="488379" y="760958"/>
            <a:ext cx="4236765"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The complete flow from discovery to data in your notebook</a:t>
            </a:r>
            <a:endParaRPr sz="1050">
              <a:solidFill>
                <a:schemeClr val="dk1"/>
              </a:solidFill>
              <a:latin typeface="Calibri"/>
              <a:ea typeface="Calibri"/>
              <a:cs typeface="Calibri"/>
              <a:sym typeface="Calibri"/>
            </a:endParaRPr>
          </a:p>
        </p:txBody>
      </p:sp>
      <p:sp>
        <p:nvSpPr>
          <p:cNvPr id="478" name="Google Shape;478;p19"/>
          <p:cNvSpPr/>
          <p:nvPr/>
        </p:nvSpPr>
        <p:spPr>
          <a:xfrm>
            <a:off x="488379" y="1078632"/>
            <a:ext cx="439564" cy="659383"/>
          </a:xfrm>
          <a:prstGeom prst="roundRect">
            <a:avLst>
              <a:gd fmla="val 36002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19"/>
          <p:cNvSpPr/>
          <p:nvPr/>
        </p:nvSpPr>
        <p:spPr>
          <a:xfrm>
            <a:off x="625748" y="1305297"/>
            <a:ext cx="164827" cy="20605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1</a:t>
            </a:r>
            <a:endParaRPr sz="1250">
              <a:solidFill>
                <a:schemeClr val="dk1"/>
              </a:solidFill>
              <a:latin typeface="Calibri"/>
              <a:ea typeface="Calibri"/>
              <a:cs typeface="Calibri"/>
              <a:sym typeface="Calibri"/>
            </a:endParaRPr>
          </a:p>
        </p:txBody>
      </p:sp>
      <p:sp>
        <p:nvSpPr>
          <p:cNvPr id="480" name="Google Shape;480;p19"/>
          <p:cNvSpPr/>
          <p:nvPr/>
        </p:nvSpPr>
        <p:spPr>
          <a:xfrm>
            <a:off x="1025277" y="1188467"/>
            <a:ext cx="1373684"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Discover</a:t>
            </a:r>
            <a:endParaRPr sz="1050">
              <a:solidFill>
                <a:schemeClr val="dk1"/>
              </a:solidFill>
              <a:latin typeface="Calibri"/>
              <a:ea typeface="Calibri"/>
              <a:cs typeface="Calibri"/>
              <a:sym typeface="Calibri"/>
            </a:endParaRPr>
          </a:p>
        </p:txBody>
      </p:sp>
      <p:sp>
        <p:nvSpPr>
          <p:cNvPr id="481" name="Google Shape;481;p19"/>
          <p:cNvSpPr/>
          <p:nvPr/>
        </p:nvSpPr>
        <p:spPr>
          <a:xfrm>
            <a:off x="1025277" y="1418555"/>
            <a:ext cx="7630344"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Browse the VisionsTrust Catalogue for datasets and service offers. Filter by domain, quality, semantic tags, and policy type.</a:t>
            </a:r>
            <a:endParaRPr sz="850">
              <a:solidFill>
                <a:schemeClr val="dk1"/>
              </a:solidFill>
              <a:latin typeface="Calibri"/>
              <a:ea typeface="Calibri"/>
              <a:cs typeface="Calibri"/>
              <a:sym typeface="Calibri"/>
            </a:endParaRPr>
          </a:p>
        </p:txBody>
      </p:sp>
      <p:sp>
        <p:nvSpPr>
          <p:cNvPr id="482" name="Google Shape;482;p19"/>
          <p:cNvSpPr/>
          <p:nvPr/>
        </p:nvSpPr>
        <p:spPr>
          <a:xfrm>
            <a:off x="488379" y="1835348"/>
            <a:ext cx="439564" cy="659383"/>
          </a:xfrm>
          <a:prstGeom prst="roundRect">
            <a:avLst>
              <a:gd fmla="val 36002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19"/>
          <p:cNvSpPr/>
          <p:nvPr/>
        </p:nvSpPr>
        <p:spPr>
          <a:xfrm>
            <a:off x="625748" y="2062014"/>
            <a:ext cx="164827" cy="20605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2</a:t>
            </a:r>
            <a:endParaRPr sz="1250">
              <a:solidFill>
                <a:schemeClr val="dk1"/>
              </a:solidFill>
              <a:latin typeface="Calibri"/>
              <a:ea typeface="Calibri"/>
              <a:cs typeface="Calibri"/>
              <a:sym typeface="Calibri"/>
            </a:endParaRPr>
          </a:p>
        </p:txBody>
      </p:sp>
      <p:sp>
        <p:nvSpPr>
          <p:cNvPr id="484" name="Google Shape;484;p19"/>
          <p:cNvSpPr/>
          <p:nvPr/>
        </p:nvSpPr>
        <p:spPr>
          <a:xfrm>
            <a:off x="1025277" y="1945184"/>
            <a:ext cx="1373684"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Negotiate</a:t>
            </a:r>
            <a:endParaRPr sz="1050">
              <a:solidFill>
                <a:schemeClr val="dk1"/>
              </a:solidFill>
              <a:latin typeface="Calibri"/>
              <a:ea typeface="Calibri"/>
              <a:cs typeface="Calibri"/>
              <a:sym typeface="Calibri"/>
            </a:endParaRPr>
          </a:p>
        </p:txBody>
      </p:sp>
      <p:sp>
        <p:nvSpPr>
          <p:cNvPr id="485" name="Google Shape;485;p19"/>
          <p:cNvSpPr/>
          <p:nvPr/>
        </p:nvSpPr>
        <p:spPr>
          <a:xfrm>
            <a:off x="1025277" y="2175272"/>
            <a:ext cx="7630344"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Contracts are negotiated automatically. Policies evaluate your organization's credentials and access rights in real time.</a:t>
            </a:r>
            <a:endParaRPr sz="850">
              <a:solidFill>
                <a:schemeClr val="dk1"/>
              </a:solidFill>
              <a:latin typeface="Calibri"/>
              <a:ea typeface="Calibri"/>
              <a:cs typeface="Calibri"/>
              <a:sym typeface="Calibri"/>
            </a:endParaRPr>
          </a:p>
        </p:txBody>
      </p:sp>
      <p:sp>
        <p:nvSpPr>
          <p:cNvPr id="486" name="Google Shape;486;p19"/>
          <p:cNvSpPr/>
          <p:nvPr/>
        </p:nvSpPr>
        <p:spPr>
          <a:xfrm>
            <a:off x="488379" y="2592065"/>
            <a:ext cx="439564" cy="659383"/>
          </a:xfrm>
          <a:prstGeom prst="roundRect">
            <a:avLst>
              <a:gd fmla="val 36002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19"/>
          <p:cNvSpPr/>
          <p:nvPr/>
        </p:nvSpPr>
        <p:spPr>
          <a:xfrm>
            <a:off x="625748" y="2818730"/>
            <a:ext cx="164827" cy="20605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3</a:t>
            </a:r>
            <a:endParaRPr sz="1250">
              <a:solidFill>
                <a:schemeClr val="dk1"/>
              </a:solidFill>
              <a:latin typeface="Calibri"/>
              <a:ea typeface="Calibri"/>
              <a:cs typeface="Calibri"/>
              <a:sym typeface="Calibri"/>
            </a:endParaRPr>
          </a:p>
        </p:txBody>
      </p:sp>
      <p:sp>
        <p:nvSpPr>
          <p:cNvPr id="488" name="Google Shape;488;p19"/>
          <p:cNvSpPr/>
          <p:nvPr/>
        </p:nvSpPr>
        <p:spPr>
          <a:xfrm>
            <a:off x="1025277" y="2701900"/>
            <a:ext cx="1373684"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Consent</a:t>
            </a:r>
            <a:endParaRPr sz="1050">
              <a:solidFill>
                <a:schemeClr val="dk1"/>
              </a:solidFill>
              <a:latin typeface="Calibri"/>
              <a:ea typeface="Calibri"/>
              <a:cs typeface="Calibri"/>
              <a:sym typeface="Calibri"/>
            </a:endParaRPr>
          </a:p>
        </p:txBody>
      </p:sp>
      <p:sp>
        <p:nvSpPr>
          <p:cNvPr id="489" name="Google Shape;489;p19"/>
          <p:cNvSpPr/>
          <p:nvPr/>
        </p:nvSpPr>
        <p:spPr>
          <a:xfrm>
            <a:off x="1025277" y="2931988"/>
            <a:ext cx="7630344"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For personal data, user consent is collected via the PDI consent service before any data exchange is authorized.</a:t>
            </a:r>
            <a:endParaRPr sz="850">
              <a:solidFill>
                <a:schemeClr val="dk1"/>
              </a:solidFill>
              <a:latin typeface="Calibri"/>
              <a:ea typeface="Calibri"/>
              <a:cs typeface="Calibri"/>
              <a:sym typeface="Calibri"/>
            </a:endParaRPr>
          </a:p>
        </p:txBody>
      </p:sp>
      <p:sp>
        <p:nvSpPr>
          <p:cNvPr id="490" name="Google Shape;490;p19"/>
          <p:cNvSpPr/>
          <p:nvPr/>
        </p:nvSpPr>
        <p:spPr>
          <a:xfrm>
            <a:off x="488379" y="3348782"/>
            <a:ext cx="439564" cy="659383"/>
          </a:xfrm>
          <a:prstGeom prst="roundRect">
            <a:avLst>
              <a:gd fmla="val 36002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19"/>
          <p:cNvSpPr/>
          <p:nvPr/>
        </p:nvSpPr>
        <p:spPr>
          <a:xfrm>
            <a:off x="625748" y="3575447"/>
            <a:ext cx="164827" cy="20605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4</a:t>
            </a:r>
            <a:endParaRPr sz="1250">
              <a:solidFill>
                <a:schemeClr val="dk1"/>
              </a:solidFill>
              <a:latin typeface="Calibri"/>
              <a:ea typeface="Calibri"/>
              <a:cs typeface="Calibri"/>
              <a:sym typeface="Calibri"/>
            </a:endParaRPr>
          </a:p>
        </p:txBody>
      </p:sp>
      <p:sp>
        <p:nvSpPr>
          <p:cNvPr id="492" name="Google Shape;492;p19"/>
          <p:cNvSpPr/>
          <p:nvPr/>
        </p:nvSpPr>
        <p:spPr>
          <a:xfrm>
            <a:off x="1025277" y="3458617"/>
            <a:ext cx="1373684"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Exchange</a:t>
            </a:r>
            <a:endParaRPr sz="1050">
              <a:solidFill>
                <a:schemeClr val="dk1"/>
              </a:solidFill>
              <a:latin typeface="Calibri"/>
              <a:ea typeface="Calibri"/>
              <a:cs typeface="Calibri"/>
              <a:sym typeface="Calibri"/>
            </a:endParaRPr>
          </a:p>
        </p:txBody>
      </p:sp>
      <p:sp>
        <p:nvSpPr>
          <p:cNvPr id="493" name="Google Shape;493;p19"/>
          <p:cNvSpPr/>
          <p:nvPr/>
        </p:nvSpPr>
        <p:spPr>
          <a:xfrm>
            <a:off x="1025277" y="3688705"/>
            <a:ext cx="7630344"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Data flows peer-to-peer through the PDC. You receive data via a secure endpoint and access token, no central intermediary.</a:t>
            </a:r>
            <a:endParaRPr sz="850">
              <a:solidFill>
                <a:schemeClr val="dk1"/>
              </a:solidFill>
              <a:latin typeface="Calibri"/>
              <a:ea typeface="Calibri"/>
              <a:cs typeface="Calibri"/>
              <a:sym typeface="Calibri"/>
            </a:endParaRPr>
          </a:p>
        </p:txBody>
      </p:sp>
      <p:sp>
        <p:nvSpPr>
          <p:cNvPr id="494" name="Google Shape;494;p19"/>
          <p:cNvSpPr/>
          <p:nvPr/>
        </p:nvSpPr>
        <p:spPr>
          <a:xfrm>
            <a:off x="488379" y="4105498"/>
            <a:ext cx="439564" cy="659383"/>
          </a:xfrm>
          <a:prstGeom prst="roundRect">
            <a:avLst>
              <a:gd fmla="val 36002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19"/>
          <p:cNvSpPr/>
          <p:nvPr/>
        </p:nvSpPr>
        <p:spPr>
          <a:xfrm>
            <a:off x="625748" y="4332163"/>
            <a:ext cx="164827" cy="206053"/>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5</a:t>
            </a:r>
            <a:endParaRPr sz="1250">
              <a:solidFill>
                <a:schemeClr val="dk1"/>
              </a:solidFill>
              <a:latin typeface="Calibri"/>
              <a:ea typeface="Calibri"/>
              <a:cs typeface="Calibri"/>
              <a:sym typeface="Calibri"/>
            </a:endParaRPr>
          </a:p>
        </p:txBody>
      </p:sp>
      <p:sp>
        <p:nvSpPr>
          <p:cNvPr id="496" name="Google Shape;496;p19"/>
          <p:cNvSpPr/>
          <p:nvPr/>
        </p:nvSpPr>
        <p:spPr>
          <a:xfrm>
            <a:off x="1025277" y="4215333"/>
            <a:ext cx="1373684"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Analyze</a:t>
            </a:r>
            <a:endParaRPr sz="1050">
              <a:solidFill>
                <a:schemeClr val="dk1"/>
              </a:solidFill>
              <a:latin typeface="Calibri"/>
              <a:ea typeface="Calibri"/>
              <a:cs typeface="Calibri"/>
              <a:sym typeface="Calibri"/>
            </a:endParaRPr>
          </a:p>
        </p:txBody>
      </p:sp>
      <p:sp>
        <p:nvSpPr>
          <p:cNvPr id="497" name="Google Shape;497;p19"/>
          <p:cNvSpPr/>
          <p:nvPr/>
        </p:nvSpPr>
        <p:spPr>
          <a:xfrm>
            <a:off x="1025277" y="4445422"/>
            <a:ext cx="7630344"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Ingest into your pipeline: Pandas, Spark, Jupyter notebooks. Sovereign data, your familiar tools, no workflow disruption.</a:t>
            </a:r>
            <a:endParaRPr sz="85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2"/>
          <p:cNvSpPr/>
          <p:nvPr/>
        </p:nvSpPr>
        <p:spPr>
          <a:xfrm>
            <a:off x="496119" y="609972"/>
            <a:ext cx="4433515"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What This Training Is About</a:t>
            </a:r>
            <a:endParaRPr sz="2400">
              <a:solidFill>
                <a:schemeClr val="dk1"/>
              </a:solidFill>
              <a:latin typeface="Calibri"/>
              <a:ea typeface="Calibri"/>
              <a:cs typeface="Calibri"/>
              <a:sym typeface="Calibri"/>
            </a:endParaRPr>
          </a:p>
        </p:txBody>
      </p:sp>
      <p:sp>
        <p:nvSpPr>
          <p:cNvPr id="91" name="Google Shape;91;p2"/>
          <p:cNvSpPr/>
          <p:nvPr/>
        </p:nvSpPr>
        <p:spPr>
          <a:xfrm>
            <a:off x="496119" y="1245543"/>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This session walks you through the complete data journey inside a data space (from raw ingestion to value creation) with a focus on your role as a data scientist.</a:t>
            </a:r>
            <a:endParaRPr sz="950">
              <a:solidFill>
                <a:schemeClr val="dk1"/>
              </a:solidFill>
              <a:latin typeface="Calibri"/>
              <a:ea typeface="Calibri"/>
              <a:cs typeface="Calibri"/>
              <a:sym typeface="Calibri"/>
            </a:endParaRPr>
          </a:p>
        </p:txBody>
      </p:sp>
      <p:sp>
        <p:nvSpPr>
          <p:cNvPr id="92" name="Google Shape;92;p2"/>
          <p:cNvSpPr/>
          <p:nvPr/>
        </p:nvSpPr>
        <p:spPr>
          <a:xfrm>
            <a:off x="496119" y="1781994"/>
            <a:ext cx="4013895" cy="1313780"/>
          </a:xfrm>
          <a:prstGeom prst="roundRect">
            <a:avLst>
              <a:gd fmla="val 43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3" name="Google Shape;93;p2"/>
          <p:cNvSpPr/>
          <p:nvPr/>
        </p:nvSpPr>
        <p:spPr>
          <a:xfrm>
            <a:off x="510406" y="1796281"/>
            <a:ext cx="3985320"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4" name="Google Shape;94;p2"/>
          <p:cNvSpPr/>
          <p:nvPr/>
        </p:nvSpPr>
        <p:spPr>
          <a:xfrm>
            <a:off x="2410048" y="1863626"/>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1</a:t>
            </a:r>
            <a:endParaRPr sz="1450">
              <a:solidFill>
                <a:schemeClr val="dk1"/>
              </a:solidFill>
              <a:latin typeface="Calibri"/>
              <a:ea typeface="Calibri"/>
              <a:cs typeface="Calibri"/>
              <a:sym typeface="Calibri"/>
            </a:endParaRPr>
          </a:p>
        </p:txBody>
      </p:sp>
      <p:sp>
        <p:nvSpPr>
          <p:cNvPr id="95" name="Google Shape;95;p2"/>
          <p:cNvSpPr/>
          <p:nvPr/>
        </p:nvSpPr>
        <p:spPr>
          <a:xfrm>
            <a:off x="634380" y="2292325"/>
            <a:ext cx="1712565"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Data Journey Approach</a:t>
            </a:r>
            <a:endParaRPr sz="1200">
              <a:solidFill>
                <a:schemeClr val="dk1"/>
              </a:solidFill>
              <a:latin typeface="Calibri"/>
              <a:ea typeface="Calibri"/>
              <a:cs typeface="Calibri"/>
              <a:sym typeface="Calibri"/>
            </a:endParaRPr>
          </a:p>
        </p:txBody>
      </p:sp>
      <p:sp>
        <p:nvSpPr>
          <p:cNvPr id="96" name="Google Shape;96;p2"/>
          <p:cNvSpPr/>
          <p:nvPr/>
        </p:nvSpPr>
        <p:spPr>
          <a:xfrm>
            <a:off x="634380" y="2560588"/>
            <a:ext cx="373737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We trace how data flows from ingestion through transformation to value creation across organizational boundaries.</a:t>
            </a:r>
            <a:endParaRPr sz="950">
              <a:solidFill>
                <a:schemeClr val="dk1"/>
              </a:solidFill>
              <a:latin typeface="Calibri"/>
              <a:ea typeface="Calibri"/>
              <a:cs typeface="Calibri"/>
              <a:sym typeface="Calibri"/>
            </a:endParaRPr>
          </a:p>
        </p:txBody>
      </p:sp>
      <p:sp>
        <p:nvSpPr>
          <p:cNvPr id="97" name="Google Shape;97;p2"/>
          <p:cNvSpPr/>
          <p:nvPr/>
        </p:nvSpPr>
        <p:spPr>
          <a:xfrm>
            <a:off x="4633987" y="1781994"/>
            <a:ext cx="4013895" cy="1313780"/>
          </a:xfrm>
          <a:prstGeom prst="roundRect">
            <a:avLst>
              <a:gd fmla="val 43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8" name="Google Shape;98;p2"/>
          <p:cNvSpPr/>
          <p:nvPr/>
        </p:nvSpPr>
        <p:spPr>
          <a:xfrm>
            <a:off x="4648274" y="1796281"/>
            <a:ext cx="3985320"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9" name="Google Shape;99;p2"/>
          <p:cNvSpPr/>
          <p:nvPr/>
        </p:nvSpPr>
        <p:spPr>
          <a:xfrm>
            <a:off x="6547917" y="1863626"/>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2</a:t>
            </a:r>
            <a:endParaRPr sz="1450">
              <a:solidFill>
                <a:schemeClr val="dk1"/>
              </a:solidFill>
              <a:latin typeface="Calibri"/>
              <a:ea typeface="Calibri"/>
              <a:cs typeface="Calibri"/>
              <a:sym typeface="Calibri"/>
            </a:endParaRPr>
          </a:p>
        </p:txBody>
      </p:sp>
      <p:sp>
        <p:nvSpPr>
          <p:cNvPr id="100" name="Google Shape;100;p2"/>
          <p:cNvSpPr/>
          <p:nvPr/>
        </p:nvSpPr>
        <p:spPr>
          <a:xfrm>
            <a:off x="4772248" y="2292325"/>
            <a:ext cx="170765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Data Scientist-Focused</a:t>
            </a:r>
            <a:endParaRPr sz="1200">
              <a:solidFill>
                <a:schemeClr val="dk1"/>
              </a:solidFill>
              <a:latin typeface="Calibri"/>
              <a:ea typeface="Calibri"/>
              <a:cs typeface="Calibri"/>
              <a:sym typeface="Calibri"/>
            </a:endParaRPr>
          </a:p>
        </p:txBody>
      </p:sp>
      <p:sp>
        <p:nvSpPr>
          <p:cNvPr id="101" name="Google Shape;101;p2"/>
          <p:cNvSpPr/>
          <p:nvPr/>
        </p:nvSpPr>
        <p:spPr>
          <a:xfrm>
            <a:off x="4772248" y="2560588"/>
            <a:ext cx="373737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Understand how you access, transform, and re-offer data within a federated, policy-driven ecosystem.</a:t>
            </a:r>
            <a:endParaRPr sz="950">
              <a:solidFill>
                <a:schemeClr val="dk1"/>
              </a:solidFill>
              <a:latin typeface="Calibri"/>
              <a:ea typeface="Calibri"/>
              <a:cs typeface="Calibri"/>
              <a:sym typeface="Calibri"/>
            </a:endParaRPr>
          </a:p>
        </p:txBody>
      </p:sp>
      <p:sp>
        <p:nvSpPr>
          <p:cNvPr id="102" name="Google Shape;102;p2"/>
          <p:cNvSpPr/>
          <p:nvPr/>
        </p:nvSpPr>
        <p:spPr>
          <a:xfrm>
            <a:off x="496119" y="3219748"/>
            <a:ext cx="4013895" cy="1313780"/>
          </a:xfrm>
          <a:prstGeom prst="roundRect">
            <a:avLst>
              <a:gd fmla="val 43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3" name="Google Shape;103;p2"/>
          <p:cNvSpPr/>
          <p:nvPr/>
        </p:nvSpPr>
        <p:spPr>
          <a:xfrm>
            <a:off x="510406" y="3234035"/>
            <a:ext cx="3985320"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4" name="Google Shape;104;p2"/>
          <p:cNvSpPr/>
          <p:nvPr/>
        </p:nvSpPr>
        <p:spPr>
          <a:xfrm>
            <a:off x="2410048" y="3301380"/>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3</a:t>
            </a:r>
            <a:endParaRPr sz="1450">
              <a:solidFill>
                <a:schemeClr val="dk1"/>
              </a:solidFill>
              <a:latin typeface="Calibri"/>
              <a:ea typeface="Calibri"/>
              <a:cs typeface="Calibri"/>
              <a:sym typeface="Calibri"/>
            </a:endParaRPr>
          </a:p>
        </p:txBody>
      </p:sp>
      <p:sp>
        <p:nvSpPr>
          <p:cNvPr id="105" name="Google Shape;105;p2"/>
          <p:cNvSpPr/>
          <p:nvPr/>
        </p:nvSpPr>
        <p:spPr>
          <a:xfrm>
            <a:off x="634380" y="3730079"/>
            <a:ext cx="1837730"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Semantic-Driven Thinking</a:t>
            </a:r>
            <a:endParaRPr sz="1200">
              <a:solidFill>
                <a:schemeClr val="dk1"/>
              </a:solidFill>
              <a:latin typeface="Calibri"/>
              <a:ea typeface="Calibri"/>
              <a:cs typeface="Calibri"/>
              <a:sym typeface="Calibri"/>
            </a:endParaRPr>
          </a:p>
        </p:txBody>
      </p:sp>
      <p:sp>
        <p:nvSpPr>
          <p:cNvPr id="106" name="Google Shape;106;p2"/>
          <p:cNvSpPr/>
          <p:nvPr/>
        </p:nvSpPr>
        <p:spPr>
          <a:xfrm>
            <a:off x="634380" y="3998342"/>
            <a:ext cx="373737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Standards, ontologies, and metadata that make data interoperable across systems and organizations.</a:t>
            </a:r>
            <a:endParaRPr sz="950">
              <a:solidFill>
                <a:schemeClr val="dk1"/>
              </a:solidFill>
              <a:latin typeface="Calibri"/>
              <a:ea typeface="Calibri"/>
              <a:cs typeface="Calibri"/>
              <a:sym typeface="Calibri"/>
            </a:endParaRPr>
          </a:p>
        </p:txBody>
      </p:sp>
      <p:sp>
        <p:nvSpPr>
          <p:cNvPr id="107" name="Google Shape;107;p2"/>
          <p:cNvSpPr/>
          <p:nvPr/>
        </p:nvSpPr>
        <p:spPr>
          <a:xfrm>
            <a:off x="4633987" y="3219748"/>
            <a:ext cx="4013895" cy="1313780"/>
          </a:xfrm>
          <a:prstGeom prst="roundRect">
            <a:avLst>
              <a:gd fmla="val 435"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8" name="Google Shape;108;p2"/>
          <p:cNvSpPr/>
          <p:nvPr/>
        </p:nvSpPr>
        <p:spPr>
          <a:xfrm>
            <a:off x="4648274" y="3234035"/>
            <a:ext cx="3985320"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2"/>
          <p:cNvSpPr/>
          <p:nvPr/>
        </p:nvSpPr>
        <p:spPr>
          <a:xfrm>
            <a:off x="6547917" y="3301380"/>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4</a:t>
            </a:r>
            <a:endParaRPr sz="1450">
              <a:solidFill>
                <a:schemeClr val="dk1"/>
              </a:solidFill>
              <a:latin typeface="Calibri"/>
              <a:ea typeface="Calibri"/>
              <a:cs typeface="Calibri"/>
              <a:sym typeface="Calibri"/>
            </a:endParaRPr>
          </a:p>
        </p:txBody>
      </p:sp>
      <p:sp>
        <p:nvSpPr>
          <p:cNvPr id="110" name="Google Shape;110;p2"/>
          <p:cNvSpPr/>
          <p:nvPr/>
        </p:nvSpPr>
        <p:spPr>
          <a:xfrm>
            <a:off x="4772248" y="3730079"/>
            <a:ext cx="1807220"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Practical Reference Case</a:t>
            </a:r>
            <a:endParaRPr sz="1200">
              <a:solidFill>
                <a:schemeClr val="dk1"/>
              </a:solidFill>
              <a:latin typeface="Calibri"/>
              <a:ea typeface="Calibri"/>
              <a:cs typeface="Calibri"/>
              <a:sym typeface="Calibri"/>
            </a:endParaRPr>
          </a:p>
        </p:txBody>
      </p:sp>
      <p:sp>
        <p:nvSpPr>
          <p:cNvPr id="111" name="Google Shape;111;p2"/>
          <p:cNvSpPr/>
          <p:nvPr/>
        </p:nvSpPr>
        <p:spPr>
          <a:xfrm>
            <a:off x="4772248" y="3998342"/>
            <a:ext cx="3737372"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Follow a real data analytics scenario (skill gap analysis) from raw data all the way to actionable insights.</a:t>
            </a:r>
            <a:endParaRPr sz="95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20"/>
          <p:cNvSpPr/>
          <p:nvPr/>
        </p:nvSpPr>
        <p:spPr>
          <a:xfrm>
            <a:off x="496119" y="1175593"/>
            <a:ext cx="4314379"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Resources &amp; the Catalogue</a:t>
            </a:r>
            <a:endParaRPr sz="2400">
              <a:solidFill>
                <a:schemeClr val="dk1"/>
              </a:solidFill>
              <a:latin typeface="Calibri"/>
              <a:ea typeface="Calibri"/>
              <a:cs typeface="Calibri"/>
              <a:sym typeface="Calibri"/>
            </a:endParaRPr>
          </a:p>
        </p:txBody>
      </p:sp>
      <p:sp>
        <p:nvSpPr>
          <p:cNvPr id="504" name="Google Shape;504;p20"/>
          <p:cNvSpPr/>
          <p:nvPr/>
        </p:nvSpPr>
        <p:spPr>
          <a:xfrm>
            <a:off x="496119" y="1612702"/>
            <a:ext cx="4040312"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What you see when browsing data in VisionsTrust</a:t>
            </a:r>
            <a:endParaRPr sz="1200">
              <a:solidFill>
                <a:schemeClr val="dk1"/>
              </a:solidFill>
              <a:latin typeface="Calibri"/>
              <a:ea typeface="Calibri"/>
              <a:cs typeface="Calibri"/>
              <a:sym typeface="Calibri"/>
            </a:endParaRPr>
          </a:p>
        </p:txBody>
      </p:sp>
      <p:sp>
        <p:nvSpPr>
          <p:cNvPr descr="preencoded.png" id="505" name="Google Shape;505;p20"/>
          <p:cNvSpPr/>
          <p:nvPr/>
        </p:nvSpPr>
        <p:spPr>
          <a:xfrm>
            <a:off x="496119" y="1992585"/>
            <a:ext cx="310083" cy="310083"/>
          </a:xfrm>
          <a:prstGeom prst="rect">
            <a:avLst/>
          </a:prstGeom>
          <a:noFill/>
          <a:ln>
            <a:noFill/>
          </a:ln>
        </p:spPr>
      </p:sp>
      <p:sp>
        <p:nvSpPr>
          <p:cNvPr id="506" name="Google Shape;506;p20"/>
          <p:cNvSpPr/>
          <p:nvPr/>
        </p:nvSpPr>
        <p:spPr>
          <a:xfrm>
            <a:off x="961206" y="1992585"/>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Name &amp; Type</a:t>
            </a:r>
            <a:endParaRPr sz="1200">
              <a:solidFill>
                <a:schemeClr val="dk1"/>
              </a:solidFill>
              <a:latin typeface="Calibri"/>
              <a:ea typeface="Calibri"/>
              <a:cs typeface="Calibri"/>
              <a:sym typeface="Calibri"/>
            </a:endParaRPr>
          </a:p>
        </p:txBody>
      </p:sp>
      <p:sp>
        <p:nvSpPr>
          <p:cNvPr id="507" name="Google Shape;507;p20"/>
          <p:cNvSpPr/>
          <p:nvPr/>
        </p:nvSpPr>
        <p:spPr>
          <a:xfrm>
            <a:off x="961206" y="2260848"/>
            <a:ext cx="3533254"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Display name and data/service classification visible in the catalogue browser. Helps you quickly identify asset category and scope.</a:t>
            </a:r>
            <a:endParaRPr sz="950">
              <a:solidFill>
                <a:schemeClr val="dk1"/>
              </a:solidFill>
              <a:latin typeface="Calibri"/>
              <a:ea typeface="Calibri"/>
              <a:cs typeface="Calibri"/>
              <a:sym typeface="Calibri"/>
            </a:endParaRPr>
          </a:p>
        </p:txBody>
      </p:sp>
      <p:sp>
        <p:nvSpPr>
          <p:cNvPr descr="preencoded.png" id="508" name="Google Shape;508;p20"/>
          <p:cNvSpPr/>
          <p:nvPr/>
        </p:nvSpPr>
        <p:spPr>
          <a:xfrm>
            <a:off x="4649465" y="1992585"/>
            <a:ext cx="310083" cy="310083"/>
          </a:xfrm>
          <a:prstGeom prst="rect">
            <a:avLst/>
          </a:prstGeom>
          <a:noFill/>
          <a:ln>
            <a:noFill/>
          </a:ln>
        </p:spPr>
      </p:sp>
      <p:sp>
        <p:nvSpPr>
          <p:cNvPr id="509" name="Google Shape;509;p20"/>
          <p:cNvSpPr/>
          <p:nvPr/>
        </p:nvSpPr>
        <p:spPr>
          <a:xfrm>
            <a:off x="5114553" y="1992585"/>
            <a:ext cx="1612999"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Description &amp; Location</a:t>
            </a:r>
            <a:endParaRPr sz="1200">
              <a:solidFill>
                <a:schemeClr val="dk1"/>
              </a:solidFill>
              <a:latin typeface="Calibri"/>
              <a:ea typeface="Calibri"/>
              <a:cs typeface="Calibri"/>
              <a:sym typeface="Calibri"/>
            </a:endParaRPr>
          </a:p>
        </p:txBody>
      </p:sp>
      <p:sp>
        <p:nvSpPr>
          <p:cNvPr id="510" name="Google Shape;510;p20"/>
          <p:cNvSpPr/>
          <p:nvPr/>
        </p:nvSpPr>
        <p:spPr>
          <a:xfrm>
            <a:off x="5114553" y="2260848"/>
            <a:ext cx="3533329"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What the data contains and the geographic storage region, critical for compliance checks under GDPR and data residency rules.</a:t>
            </a:r>
            <a:endParaRPr sz="950">
              <a:solidFill>
                <a:schemeClr val="dk1"/>
              </a:solidFill>
              <a:latin typeface="Calibri"/>
              <a:ea typeface="Calibri"/>
              <a:cs typeface="Calibri"/>
              <a:sym typeface="Calibri"/>
            </a:endParaRPr>
          </a:p>
        </p:txBody>
      </p:sp>
      <p:sp>
        <p:nvSpPr>
          <p:cNvPr descr="preencoded.png" id="511" name="Google Shape;511;p20"/>
          <p:cNvSpPr/>
          <p:nvPr/>
        </p:nvSpPr>
        <p:spPr>
          <a:xfrm>
            <a:off x="496119" y="3104257"/>
            <a:ext cx="310083" cy="310083"/>
          </a:xfrm>
          <a:prstGeom prst="rect">
            <a:avLst/>
          </a:prstGeom>
          <a:noFill/>
          <a:ln>
            <a:noFill/>
          </a:ln>
        </p:spPr>
      </p:sp>
      <p:sp>
        <p:nvSpPr>
          <p:cNvPr id="512" name="Google Shape;512;p20"/>
          <p:cNvSpPr/>
          <p:nvPr/>
        </p:nvSpPr>
        <p:spPr>
          <a:xfrm>
            <a:off x="961206" y="3104257"/>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Sample Extract</a:t>
            </a:r>
            <a:endParaRPr sz="1200">
              <a:solidFill>
                <a:schemeClr val="dk1"/>
              </a:solidFill>
              <a:latin typeface="Calibri"/>
              <a:ea typeface="Calibri"/>
              <a:cs typeface="Calibri"/>
              <a:sym typeface="Calibri"/>
            </a:endParaRPr>
          </a:p>
        </p:txBody>
      </p:sp>
      <p:sp>
        <p:nvSpPr>
          <p:cNvPr id="513" name="Google Shape;513;p20"/>
          <p:cNvSpPr/>
          <p:nvPr/>
        </p:nvSpPr>
        <p:spPr>
          <a:xfrm>
            <a:off x="961206" y="3372520"/>
            <a:ext cx="3533254"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A JSON sample showing data structure so you can assess schema compatibility before requesting access or building your pipeline.</a:t>
            </a:r>
            <a:endParaRPr sz="950">
              <a:solidFill>
                <a:schemeClr val="dk1"/>
              </a:solidFill>
              <a:latin typeface="Calibri"/>
              <a:ea typeface="Calibri"/>
              <a:cs typeface="Calibri"/>
              <a:sym typeface="Calibri"/>
            </a:endParaRPr>
          </a:p>
        </p:txBody>
      </p:sp>
      <p:sp>
        <p:nvSpPr>
          <p:cNvPr descr="preencoded.png" id="514" name="Google Shape;514;p20"/>
          <p:cNvSpPr/>
          <p:nvPr/>
        </p:nvSpPr>
        <p:spPr>
          <a:xfrm>
            <a:off x="4649465" y="3104257"/>
            <a:ext cx="310083" cy="310083"/>
          </a:xfrm>
          <a:prstGeom prst="rect">
            <a:avLst/>
          </a:prstGeom>
          <a:noFill/>
          <a:ln>
            <a:noFill/>
          </a:ln>
        </p:spPr>
      </p:sp>
      <p:sp>
        <p:nvSpPr>
          <p:cNvPr id="515" name="Google Shape;515;p20"/>
          <p:cNvSpPr/>
          <p:nvPr/>
        </p:nvSpPr>
        <p:spPr>
          <a:xfrm>
            <a:off x="5114553" y="3104257"/>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Personal Data Flag</a:t>
            </a:r>
            <a:endParaRPr sz="1200">
              <a:solidFill>
                <a:schemeClr val="dk1"/>
              </a:solidFill>
              <a:latin typeface="Calibri"/>
              <a:ea typeface="Calibri"/>
              <a:cs typeface="Calibri"/>
              <a:sym typeface="Calibri"/>
            </a:endParaRPr>
          </a:p>
        </p:txBody>
      </p:sp>
      <p:sp>
        <p:nvSpPr>
          <p:cNvPr id="516" name="Google Shape;516;p20"/>
          <p:cNvSpPr/>
          <p:nvPr/>
        </p:nvSpPr>
        <p:spPr>
          <a:xfrm>
            <a:off x="5114553" y="3372520"/>
            <a:ext cx="3533329"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Triggers consent requirements automatically. If the resource is flagged as personal data, user consent must be collected before exchange is authorized.</a:t>
            </a:r>
            <a:endParaRPr sz="95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21"/>
          <p:cNvSpPr/>
          <p:nvPr/>
        </p:nvSpPr>
        <p:spPr>
          <a:xfrm>
            <a:off x="496119" y="977726"/>
            <a:ext cx="4850011"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Four Data Exchange Protocols</a:t>
            </a:r>
            <a:endParaRPr sz="2400">
              <a:solidFill>
                <a:schemeClr val="dk1"/>
              </a:solidFill>
              <a:latin typeface="Calibri"/>
              <a:ea typeface="Calibri"/>
              <a:cs typeface="Calibri"/>
              <a:sym typeface="Calibri"/>
            </a:endParaRPr>
          </a:p>
        </p:txBody>
      </p:sp>
      <p:sp>
        <p:nvSpPr>
          <p:cNvPr id="523" name="Google Shape;523;p21"/>
          <p:cNvSpPr/>
          <p:nvPr/>
        </p:nvSpPr>
        <p:spPr>
          <a:xfrm>
            <a:off x="496119" y="1414835"/>
            <a:ext cx="500724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Which protocol applies depends on the data type and use case</a:t>
            </a:r>
            <a:endParaRPr sz="1200">
              <a:solidFill>
                <a:schemeClr val="dk1"/>
              </a:solidFill>
              <a:latin typeface="Calibri"/>
              <a:ea typeface="Calibri"/>
              <a:cs typeface="Calibri"/>
              <a:sym typeface="Calibri"/>
            </a:endParaRPr>
          </a:p>
        </p:txBody>
      </p:sp>
      <p:sp>
        <p:nvSpPr>
          <p:cNvPr id="524" name="Google Shape;524;p21"/>
          <p:cNvSpPr/>
          <p:nvPr/>
        </p:nvSpPr>
        <p:spPr>
          <a:xfrm>
            <a:off x="496119" y="1794718"/>
            <a:ext cx="4013895" cy="1125885"/>
          </a:xfrm>
          <a:prstGeom prst="roundRect">
            <a:avLst>
              <a:gd fmla="val 508"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1"/>
          <p:cNvSpPr/>
          <p:nvPr/>
        </p:nvSpPr>
        <p:spPr>
          <a:xfrm>
            <a:off x="624855" y="1923455"/>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B2B Non-Personal</a:t>
            </a:r>
            <a:endParaRPr sz="1200">
              <a:solidFill>
                <a:schemeClr val="dk1"/>
              </a:solidFill>
              <a:latin typeface="Calibri"/>
              <a:ea typeface="Calibri"/>
              <a:cs typeface="Calibri"/>
              <a:sym typeface="Calibri"/>
            </a:endParaRPr>
          </a:p>
        </p:txBody>
      </p:sp>
      <p:sp>
        <p:nvSpPr>
          <p:cNvPr id="526" name="Google Shape;526;p21"/>
          <p:cNvSpPr/>
          <p:nvPr/>
        </p:nvSpPr>
        <p:spPr>
          <a:xfrm>
            <a:off x="624855" y="2191717"/>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Direct organization-to-organization data sharing. Contract-based authorization only; no consent flow required. Fastest path to data access.</a:t>
            </a:r>
            <a:endParaRPr sz="950">
              <a:solidFill>
                <a:schemeClr val="dk1"/>
              </a:solidFill>
              <a:latin typeface="Calibri"/>
              <a:ea typeface="Calibri"/>
              <a:cs typeface="Calibri"/>
              <a:sym typeface="Calibri"/>
            </a:endParaRPr>
          </a:p>
        </p:txBody>
      </p:sp>
      <p:sp>
        <p:nvSpPr>
          <p:cNvPr id="527" name="Google Shape;527;p21"/>
          <p:cNvSpPr/>
          <p:nvPr/>
        </p:nvSpPr>
        <p:spPr>
          <a:xfrm>
            <a:off x="4633987" y="1794718"/>
            <a:ext cx="4013895" cy="1125885"/>
          </a:xfrm>
          <a:prstGeom prst="roundRect">
            <a:avLst>
              <a:gd fmla="val 508"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21"/>
          <p:cNvSpPr/>
          <p:nvPr/>
        </p:nvSpPr>
        <p:spPr>
          <a:xfrm>
            <a:off x="4762723" y="1923455"/>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Consent-Driven</a:t>
            </a:r>
            <a:endParaRPr sz="1200">
              <a:solidFill>
                <a:schemeClr val="dk1"/>
              </a:solidFill>
              <a:latin typeface="Calibri"/>
              <a:ea typeface="Calibri"/>
              <a:cs typeface="Calibri"/>
              <a:sym typeface="Calibri"/>
            </a:endParaRPr>
          </a:p>
        </p:txBody>
      </p:sp>
      <p:sp>
        <p:nvSpPr>
          <p:cNvPr id="529" name="Google Shape;529;p21"/>
          <p:cNvSpPr/>
          <p:nvPr/>
        </p:nvSpPr>
        <p:spPr>
          <a:xfrm>
            <a:off x="4762723" y="2191717"/>
            <a:ext cx="3756422" cy="6001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Individual consent required before exchange. The endpoint must include a </a:t>
            </a:r>
            <a:r>
              <a:rPr lang="en-US" sz="950">
                <a:solidFill>
                  <a:srgbClr val="01122E"/>
                </a:solidFill>
                <a:highlight>
                  <a:srgbClr val="F2F2F2"/>
                </a:highlight>
                <a:latin typeface="Consolas"/>
                <a:ea typeface="Consolas"/>
                <a:cs typeface="Consolas"/>
                <a:sym typeface="Consolas"/>
              </a:rPr>
              <a:t>userId</a:t>
            </a:r>
            <a:r>
              <a:rPr lang="en-US" sz="950">
                <a:solidFill>
                  <a:srgbClr val="01122E"/>
                </a:solidFill>
                <a:latin typeface="Roboto"/>
                <a:ea typeface="Roboto"/>
                <a:cs typeface="Roboto"/>
                <a:sym typeface="Roboto"/>
              </a:rPr>
              <a:t> parameter. Resource must be flagged as personal data in metadata.</a:t>
            </a:r>
            <a:endParaRPr sz="950">
              <a:solidFill>
                <a:schemeClr val="dk1"/>
              </a:solidFill>
              <a:latin typeface="Calibri"/>
              <a:ea typeface="Calibri"/>
              <a:cs typeface="Calibri"/>
              <a:sym typeface="Calibri"/>
            </a:endParaRPr>
          </a:p>
        </p:txBody>
      </p:sp>
      <p:sp>
        <p:nvSpPr>
          <p:cNvPr id="530" name="Google Shape;530;p21"/>
          <p:cNvSpPr/>
          <p:nvPr/>
        </p:nvSpPr>
        <p:spPr>
          <a:xfrm>
            <a:off x="496119" y="3044577"/>
            <a:ext cx="40138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1"/>
          <p:cNvSpPr/>
          <p:nvPr/>
        </p:nvSpPr>
        <p:spPr>
          <a:xfrm>
            <a:off x="624855" y="317331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API Consumption</a:t>
            </a:r>
            <a:endParaRPr sz="1200">
              <a:solidFill>
                <a:schemeClr val="dk1"/>
              </a:solidFill>
              <a:latin typeface="Calibri"/>
              <a:ea typeface="Calibri"/>
              <a:cs typeface="Calibri"/>
              <a:sym typeface="Calibri"/>
            </a:endParaRPr>
          </a:p>
        </p:txBody>
      </p:sp>
      <p:sp>
        <p:nvSpPr>
          <p:cNvPr id="532" name="Google Shape;532;p21"/>
          <p:cNvSpPr/>
          <p:nvPr/>
        </p:nvSpPr>
        <p:spPr>
          <a:xfrm>
            <a:off x="624855" y="3441576"/>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provider consumes a service rather than receiving raw data. Resource is marked as API payload. The service response is sent back to the provider's endpoint.</a:t>
            </a:r>
            <a:endParaRPr sz="950">
              <a:solidFill>
                <a:schemeClr val="dk1"/>
              </a:solidFill>
              <a:latin typeface="Calibri"/>
              <a:ea typeface="Calibri"/>
              <a:cs typeface="Calibri"/>
              <a:sym typeface="Calibri"/>
            </a:endParaRPr>
          </a:p>
        </p:txBody>
      </p:sp>
      <p:sp>
        <p:nvSpPr>
          <p:cNvPr id="533" name="Google Shape;533;p21"/>
          <p:cNvSpPr/>
          <p:nvPr/>
        </p:nvSpPr>
        <p:spPr>
          <a:xfrm>
            <a:off x="4633987" y="3044577"/>
            <a:ext cx="4013895" cy="1121122"/>
          </a:xfrm>
          <a:prstGeom prst="roundRect">
            <a:avLst>
              <a:gd fmla="val 51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1"/>
          <p:cNvSpPr/>
          <p:nvPr/>
        </p:nvSpPr>
        <p:spPr>
          <a:xfrm>
            <a:off x="4762723" y="317331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Service Chains</a:t>
            </a:r>
            <a:endParaRPr sz="1200">
              <a:solidFill>
                <a:schemeClr val="dk1"/>
              </a:solidFill>
              <a:latin typeface="Calibri"/>
              <a:ea typeface="Calibri"/>
              <a:cs typeface="Calibri"/>
              <a:sym typeface="Calibri"/>
            </a:endParaRPr>
          </a:p>
        </p:txBody>
      </p:sp>
      <p:sp>
        <p:nvSpPr>
          <p:cNvPr id="535" name="Google Shape;535;p21"/>
          <p:cNvSpPr/>
          <p:nvPr/>
        </p:nvSpPr>
        <p:spPr>
          <a:xfrm>
            <a:off x="4762723" y="3441576"/>
            <a:ext cx="3756422"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Multi-participant workflows combining Data + Service + Infrastructure providers. Enables complex pipeline orchestration. Requires PDC v1.9.0 or higher.</a:t>
            </a:r>
            <a:endParaRPr sz="95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0" name="Shape 540"/>
        <p:cNvGrpSpPr/>
        <p:nvPr/>
      </p:nvGrpSpPr>
      <p:grpSpPr>
        <a:xfrm>
          <a:off x="0" y="0"/>
          <a:ext cx="0" cy="0"/>
          <a:chOff x="0" y="0"/>
          <a:chExt cx="0" cy="0"/>
        </a:xfrm>
      </p:grpSpPr>
      <p:sp>
        <p:nvSpPr>
          <p:cNvPr id="541" name="Google Shape;541;p22"/>
          <p:cNvSpPr/>
          <p:nvPr/>
        </p:nvSpPr>
        <p:spPr>
          <a:xfrm>
            <a:off x="372070" y="267891"/>
            <a:ext cx="4524449" cy="290736"/>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800"/>
              <a:buFont typeface="Righteous"/>
              <a:buNone/>
            </a:pPr>
            <a:r>
              <a:rPr lang="en-US" sz="1800">
                <a:solidFill>
                  <a:srgbClr val="01122E"/>
                </a:solidFill>
                <a:latin typeface="Righteous"/>
                <a:ea typeface="Righteous"/>
                <a:cs typeface="Righteous"/>
                <a:sym typeface="Righteous"/>
              </a:rPr>
              <a:t>Consent Flow for Personal Skills Data</a:t>
            </a:r>
            <a:endParaRPr sz="1800">
              <a:solidFill>
                <a:schemeClr val="dk1"/>
              </a:solidFill>
              <a:latin typeface="Calibri"/>
              <a:ea typeface="Calibri"/>
              <a:cs typeface="Calibri"/>
              <a:sym typeface="Calibri"/>
            </a:endParaRPr>
          </a:p>
        </p:txBody>
      </p:sp>
      <p:sp>
        <p:nvSpPr>
          <p:cNvPr id="542" name="Google Shape;542;p22"/>
          <p:cNvSpPr/>
          <p:nvPr/>
        </p:nvSpPr>
        <p:spPr>
          <a:xfrm>
            <a:off x="372070" y="586532"/>
            <a:ext cx="3115345" cy="14533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900"/>
              <a:buFont typeface="Righteous"/>
              <a:buNone/>
            </a:pPr>
            <a:r>
              <a:rPr lang="en-US" sz="900">
                <a:solidFill>
                  <a:srgbClr val="01122E"/>
                </a:solidFill>
                <a:latin typeface="Righteous"/>
                <a:ea typeface="Righteous"/>
                <a:cs typeface="Righteous"/>
                <a:sym typeface="Righteous"/>
              </a:rPr>
              <a:t>When your analysis requires individual-level data</a:t>
            </a:r>
            <a:endParaRPr sz="900">
              <a:solidFill>
                <a:schemeClr val="dk1"/>
              </a:solidFill>
              <a:latin typeface="Calibri"/>
              <a:ea typeface="Calibri"/>
              <a:cs typeface="Calibri"/>
              <a:sym typeface="Calibri"/>
            </a:endParaRPr>
          </a:p>
        </p:txBody>
      </p:sp>
      <p:pic>
        <p:nvPicPr>
          <p:cNvPr descr="preencoded.png" id="543" name="Google Shape;543;p22"/>
          <p:cNvPicPr preferRelativeResize="0"/>
          <p:nvPr/>
        </p:nvPicPr>
        <p:blipFill rotWithShape="1">
          <a:blip r:embed="rId3">
            <a:alphaModFix/>
          </a:blip>
          <a:srcRect b="0" l="0" r="0" t="0"/>
          <a:stretch/>
        </p:blipFill>
        <p:spPr>
          <a:xfrm>
            <a:off x="372070" y="836488"/>
            <a:ext cx="8399859" cy="3628281"/>
          </a:xfrm>
          <a:prstGeom prst="rect">
            <a:avLst/>
          </a:prstGeom>
          <a:noFill/>
          <a:ln>
            <a:noFill/>
          </a:ln>
        </p:spPr>
      </p:pic>
      <p:sp>
        <p:nvSpPr>
          <p:cNvPr id="544" name="Google Shape;544;p22"/>
          <p:cNvSpPr/>
          <p:nvPr/>
        </p:nvSpPr>
        <p:spPr>
          <a:xfrm>
            <a:off x="2147887" y="3526214"/>
            <a:ext cx="1475832" cy="227160"/>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Privacy Notice</a:t>
            </a:r>
            <a:endParaRPr sz="1400">
              <a:solidFill>
                <a:schemeClr val="dk1"/>
              </a:solidFill>
              <a:latin typeface="Calibri"/>
              <a:ea typeface="Calibri"/>
              <a:cs typeface="Calibri"/>
              <a:sym typeface="Calibri"/>
            </a:endParaRPr>
          </a:p>
        </p:txBody>
      </p:sp>
      <p:sp>
        <p:nvSpPr>
          <p:cNvPr id="545" name="Google Shape;545;p22"/>
          <p:cNvSpPr/>
          <p:nvPr/>
        </p:nvSpPr>
        <p:spPr>
          <a:xfrm>
            <a:off x="2376487" y="3817988"/>
            <a:ext cx="1247232" cy="318024"/>
          </a:xfrm>
          <a:prstGeom prst="rect">
            <a:avLst/>
          </a:prstGeom>
          <a:noFill/>
          <a:ln>
            <a:noFill/>
          </a:ln>
        </p:spPr>
        <p:txBody>
          <a:bodyPr anchorCtr="0" anchor="t" bIns="0" lIns="0" spcFirstLastPara="1" rIns="0" wrap="square" tIns="0">
            <a:normAutofit/>
          </a:bodyPr>
          <a:lstStyle/>
          <a:p>
            <a:pPr indent="0" lvl="0" marL="0" marR="0" rtl="0" algn="ctr">
              <a:lnSpc>
                <a:spcPct val="91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Consent service generates notice</a:t>
            </a:r>
            <a:endParaRPr sz="1100">
              <a:solidFill>
                <a:schemeClr val="dk1"/>
              </a:solidFill>
              <a:latin typeface="Calibri"/>
              <a:ea typeface="Calibri"/>
              <a:cs typeface="Calibri"/>
              <a:sym typeface="Calibri"/>
            </a:endParaRPr>
          </a:p>
        </p:txBody>
      </p:sp>
      <p:sp>
        <p:nvSpPr>
          <p:cNvPr id="546" name="Google Shape;546;p22"/>
          <p:cNvSpPr/>
          <p:nvPr/>
        </p:nvSpPr>
        <p:spPr>
          <a:xfrm>
            <a:off x="5579058" y="3299055"/>
            <a:ext cx="1247232" cy="454319"/>
          </a:xfrm>
          <a:prstGeom prst="rect">
            <a:avLst/>
          </a:prstGeom>
          <a:noFill/>
          <a:ln>
            <a:noFill/>
          </a:ln>
        </p:spPr>
        <p:txBody>
          <a:bodyPr anchorCtr="0" anchor="t" bIns="0" lIns="0" spcFirstLastPara="1" rIns="0" wrap="square" tIns="0">
            <a:norm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Exchange Authorized</a:t>
            </a:r>
            <a:endParaRPr sz="1400">
              <a:solidFill>
                <a:schemeClr val="dk1"/>
              </a:solidFill>
              <a:latin typeface="Calibri"/>
              <a:ea typeface="Calibri"/>
              <a:cs typeface="Calibri"/>
              <a:sym typeface="Calibri"/>
            </a:endParaRPr>
          </a:p>
        </p:txBody>
      </p:sp>
      <p:sp>
        <p:nvSpPr>
          <p:cNvPr id="547" name="Google Shape;547;p22"/>
          <p:cNvSpPr/>
          <p:nvPr/>
        </p:nvSpPr>
        <p:spPr>
          <a:xfrm>
            <a:off x="5579058" y="3817988"/>
            <a:ext cx="1247232" cy="318024"/>
          </a:xfrm>
          <a:prstGeom prst="rect">
            <a:avLst/>
          </a:prstGeom>
          <a:noFill/>
          <a:ln>
            <a:noFill/>
          </a:ln>
        </p:spPr>
        <p:txBody>
          <a:bodyPr anchorCtr="0" anchor="t" bIns="0" lIns="0" spcFirstLastPara="1" rIns="0" wrap="square" tIns="0">
            <a:normAutofit/>
          </a:bodyPr>
          <a:lstStyle/>
          <a:p>
            <a:pPr indent="0" lvl="0" marL="0" marR="0" rtl="0" algn="ctr">
              <a:lnSpc>
                <a:spcPct val="91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PDC confirms and authorizes transfer</a:t>
            </a:r>
            <a:endParaRPr sz="1100">
              <a:solidFill>
                <a:schemeClr val="dk1"/>
              </a:solidFill>
              <a:latin typeface="Calibri"/>
              <a:ea typeface="Calibri"/>
              <a:cs typeface="Calibri"/>
              <a:sym typeface="Calibri"/>
            </a:endParaRPr>
          </a:p>
        </p:txBody>
      </p:sp>
      <p:sp>
        <p:nvSpPr>
          <p:cNvPr id="548" name="Google Shape;548;p22"/>
          <p:cNvSpPr/>
          <p:nvPr/>
        </p:nvSpPr>
        <p:spPr>
          <a:xfrm>
            <a:off x="550577" y="1163882"/>
            <a:ext cx="1475832" cy="227159"/>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Flag Resource</a:t>
            </a:r>
            <a:endParaRPr sz="1400">
              <a:solidFill>
                <a:schemeClr val="dk1"/>
              </a:solidFill>
              <a:latin typeface="Calibri"/>
              <a:ea typeface="Calibri"/>
              <a:cs typeface="Calibri"/>
              <a:sym typeface="Calibri"/>
            </a:endParaRPr>
          </a:p>
        </p:txBody>
      </p:sp>
      <p:sp>
        <p:nvSpPr>
          <p:cNvPr id="549" name="Google Shape;549;p22"/>
          <p:cNvSpPr/>
          <p:nvPr/>
        </p:nvSpPr>
        <p:spPr>
          <a:xfrm>
            <a:off x="779177" y="1455655"/>
            <a:ext cx="1247232" cy="318023"/>
          </a:xfrm>
          <a:prstGeom prst="rect">
            <a:avLst/>
          </a:prstGeom>
          <a:noFill/>
          <a:ln>
            <a:noFill/>
          </a:ln>
        </p:spPr>
        <p:txBody>
          <a:bodyPr anchorCtr="0" anchor="t" bIns="0" lIns="0" spcFirstLastPara="1" rIns="0" wrap="square" tIns="0">
            <a:normAutofit/>
          </a:bodyPr>
          <a:lstStyle/>
          <a:p>
            <a:pPr indent="0" lvl="0" marL="0" marR="0" rtl="0" algn="ctr">
              <a:lnSpc>
                <a:spcPct val="91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Provider marks data as personal</a:t>
            </a:r>
            <a:endParaRPr sz="1100">
              <a:solidFill>
                <a:schemeClr val="dk1"/>
              </a:solidFill>
              <a:latin typeface="Calibri"/>
              <a:ea typeface="Calibri"/>
              <a:cs typeface="Calibri"/>
              <a:sym typeface="Calibri"/>
            </a:endParaRPr>
          </a:p>
        </p:txBody>
      </p:sp>
      <p:sp>
        <p:nvSpPr>
          <p:cNvPr id="550" name="Google Shape;550;p22"/>
          <p:cNvSpPr/>
          <p:nvPr/>
        </p:nvSpPr>
        <p:spPr>
          <a:xfrm>
            <a:off x="6900191" y="1163882"/>
            <a:ext cx="1475832" cy="227159"/>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Data Available</a:t>
            </a:r>
            <a:endParaRPr sz="1400">
              <a:solidFill>
                <a:schemeClr val="dk1"/>
              </a:solidFill>
              <a:latin typeface="Calibri"/>
              <a:ea typeface="Calibri"/>
              <a:cs typeface="Calibri"/>
              <a:sym typeface="Calibri"/>
            </a:endParaRPr>
          </a:p>
        </p:txBody>
      </p:sp>
      <p:sp>
        <p:nvSpPr>
          <p:cNvPr id="551" name="Google Shape;551;p22"/>
          <p:cNvSpPr/>
          <p:nvPr/>
        </p:nvSpPr>
        <p:spPr>
          <a:xfrm>
            <a:off x="7128791" y="1455655"/>
            <a:ext cx="1247232" cy="318023"/>
          </a:xfrm>
          <a:prstGeom prst="rect">
            <a:avLst/>
          </a:prstGeom>
          <a:noFill/>
          <a:ln>
            <a:noFill/>
          </a:ln>
        </p:spPr>
        <p:txBody>
          <a:bodyPr anchorCtr="0" anchor="t" bIns="0" lIns="0" spcFirstLastPara="1" rIns="0" wrap="square" tIns="0">
            <a:normAutofit/>
          </a:bodyPr>
          <a:lstStyle/>
          <a:p>
            <a:pPr indent="0" lvl="0" marL="0" marR="0" rtl="0" algn="ctr">
              <a:lnSpc>
                <a:spcPct val="91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Personal data flows to endpoint</a:t>
            </a:r>
            <a:endParaRPr sz="1100">
              <a:solidFill>
                <a:schemeClr val="dk1"/>
              </a:solidFill>
              <a:latin typeface="Calibri"/>
              <a:ea typeface="Calibri"/>
              <a:cs typeface="Calibri"/>
              <a:sym typeface="Calibri"/>
            </a:endParaRPr>
          </a:p>
        </p:txBody>
      </p:sp>
      <p:sp>
        <p:nvSpPr>
          <p:cNvPr id="552" name="Google Shape;552;p22"/>
          <p:cNvSpPr/>
          <p:nvPr/>
        </p:nvSpPr>
        <p:spPr>
          <a:xfrm>
            <a:off x="3769049" y="1163882"/>
            <a:ext cx="1475832" cy="227159"/>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User Consents</a:t>
            </a:r>
            <a:endParaRPr sz="1400">
              <a:solidFill>
                <a:schemeClr val="dk1"/>
              </a:solidFill>
              <a:latin typeface="Calibri"/>
              <a:ea typeface="Calibri"/>
              <a:cs typeface="Calibri"/>
              <a:sym typeface="Calibri"/>
            </a:endParaRPr>
          </a:p>
        </p:txBody>
      </p:sp>
      <p:sp>
        <p:nvSpPr>
          <p:cNvPr id="553" name="Google Shape;553;p22"/>
          <p:cNvSpPr/>
          <p:nvPr/>
        </p:nvSpPr>
        <p:spPr>
          <a:xfrm>
            <a:off x="3997649" y="1455655"/>
            <a:ext cx="1247232" cy="318023"/>
          </a:xfrm>
          <a:prstGeom prst="rect">
            <a:avLst/>
          </a:prstGeom>
          <a:noFill/>
          <a:ln>
            <a:noFill/>
          </a:ln>
        </p:spPr>
        <p:txBody>
          <a:bodyPr anchorCtr="0" anchor="t" bIns="0" lIns="0" spcFirstLastPara="1" rIns="0" wrap="square" tIns="0">
            <a:normAutofit/>
          </a:bodyPr>
          <a:lstStyle/>
          <a:p>
            <a:pPr indent="0" lvl="0" marL="0" marR="0" rtl="0" algn="ctr">
              <a:lnSpc>
                <a:spcPct val="91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Individual grants consent via PDI</a:t>
            </a:r>
            <a:endParaRPr sz="1100">
              <a:solidFill>
                <a:schemeClr val="dk1"/>
              </a:solidFill>
              <a:latin typeface="Calibri"/>
              <a:ea typeface="Calibri"/>
              <a:cs typeface="Calibri"/>
              <a:sym typeface="Calibri"/>
            </a:endParaRPr>
          </a:p>
        </p:txBody>
      </p:sp>
      <p:sp>
        <p:nvSpPr>
          <p:cNvPr id="554" name="Google Shape;554;p22"/>
          <p:cNvSpPr/>
          <p:nvPr/>
        </p:nvSpPr>
        <p:spPr>
          <a:xfrm>
            <a:off x="372070" y="4543202"/>
            <a:ext cx="8399859" cy="332408"/>
          </a:xfrm>
          <a:prstGeom prst="roundRect">
            <a:avLst>
              <a:gd fmla="val 1719" name="adj"/>
            </a:avLst>
          </a:prstGeom>
          <a:solidFill>
            <a:srgbClr val="FCF2B5"/>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555" name="Google Shape;555;p22"/>
          <p:cNvPicPr preferRelativeResize="0"/>
          <p:nvPr/>
        </p:nvPicPr>
        <p:blipFill rotWithShape="1">
          <a:blip r:embed="rId4">
            <a:alphaModFix/>
          </a:blip>
          <a:srcRect b="0" l="0" r="0" t="0"/>
          <a:stretch/>
        </p:blipFill>
        <p:spPr>
          <a:xfrm>
            <a:off x="465088" y="4673278"/>
            <a:ext cx="116235" cy="93018"/>
          </a:xfrm>
          <a:prstGeom prst="rect">
            <a:avLst/>
          </a:prstGeom>
          <a:noFill/>
          <a:ln>
            <a:noFill/>
          </a:ln>
        </p:spPr>
      </p:pic>
      <p:sp>
        <p:nvSpPr>
          <p:cNvPr id="556" name="Google Shape;556;p22"/>
          <p:cNvSpPr/>
          <p:nvPr/>
        </p:nvSpPr>
        <p:spPr>
          <a:xfrm>
            <a:off x="674340" y="4636145"/>
            <a:ext cx="8461772" cy="130225"/>
          </a:xfrm>
          <a:prstGeom prst="rect">
            <a:avLst/>
          </a:prstGeom>
          <a:noFill/>
          <a:ln>
            <a:noFill/>
          </a:ln>
        </p:spPr>
        <p:txBody>
          <a:bodyPr anchorCtr="0" anchor="t" bIns="0" lIns="0" spcFirstLastPara="1" rIns="0" wrap="square" tIns="0">
            <a:noAutofit/>
          </a:bodyPr>
          <a:lstStyle/>
          <a:p>
            <a:pPr indent="0" lvl="0" marL="0" marR="0" rtl="0" algn="l">
              <a:lnSpc>
                <a:spcPct val="117000"/>
              </a:lnSpc>
              <a:spcBef>
                <a:spcPts val="0"/>
              </a:spcBef>
              <a:spcAft>
                <a:spcPts val="0"/>
              </a:spcAft>
              <a:buClr>
                <a:srgbClr val="000000"/>
              </a:buClr>
              <a:buSzPts val="700"/>
              <a:buFont typeface="Roboto"/>
              <a:buNone/>
            </a:pPr>
            <a:r>
              <a:rPr lang="en-US" sz="700">
                <a:solidFill>
                  <a:srgbClr val="000000"/>
                </a:solidFill>
                <a:latin typeface="Roboto"/>
                <a:ea typeface="Roboto"/>
                <a:cs typeface="Roboto"/>
                <a:sym typeface="Roboto"/>
              </a:rPr>
              <a:t>Never attempt to access personal data without a completed consent flow. The PDC enforces this at the protocol level; unauthorized requests will be rejected automatically.</a:t>
            </a:r>
            <a:endParaRPr sz="7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23"/>
          <p:cNvSpPr/>
          <p:nvPr/>
        </p:nvSpPr>
        <p:spPr>
          <a:xfrm>
            <a:off x="496119" y="1109439"/>
            <a:ext cx="3976241"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Testing Your Data Flows</a:t>
            </a:r>
            <a:endParaRPr sz="2400">
              <a:solidFill>
                <a:schemeClr val="dk1"/>
              </a:solidFill>
              <a:latin typeface="Calibri"/>
              <a:ea typeface="Calibri"/>
              <a:cs typeface="Calibri"/>
              <a:sym typeface="Calibri"/>
            </a:endParaRPr>
          </a:p>
        </p:txBody>
      </p:sp>
      <p:sp>
        <p:nvSpPr>
          <p:cNvPr id="563" name="Google Shape;563;p23"/>
          <p:cNvSpPr/>
          <p:nvPr/>
        </p:nvSpPr>
        <p:spPr>
          <a:xfrm>
            <a:off x="496119" y="1546547"/>
            <a:ext cx="6096670"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VisionsTrust Tech Space: validate data exchange before going to production</a:t>
            </a:r>
            <a:endParaRPr sz="1200">
              <a:solidFill>
                <a:schemeClr val="dk1"/>
              </a:solidFill>
              <a:latin typeface="Calibri"/>
              <a:ea typeface="Calibri"/>
              <a:cs typeface="Calibri"/>
              <a:sym typeface="Calibri"/>
            </a:endParaRPr>
          </a:p>
        </p:txBody>
      </p:sp>
      <p:sp>
        <p:nvSpPr>
          <p:cNvPr id="564" name="Google Shape;564;p23"/>
          <p:cNvSpPr/>
          <p:nvPr/>
        </p:nvSpPr>
        <p:spPr>
          <a:xfrm>
            <a:off x="496119" y="1926431"/>
            <a:ext cx="1944960" cy="2107629"/>
          </a:xfrm>
          <a:prstGeom prst="roundRect">
            <a:avLst>
              <a:gd fmla="val 29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23"/>
          <p:cNvSpPr/>
          <p:nvPr/>
        </p:nvSpPr>
        <p:spPr>
          <a:xfrm>
            <a:off x="510406" y="1940719"/>
            <a:ext cx="1916385"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6" name="Google Shape;566;p23"/>
          <p:cNvSpPr/>
          <p:nvPr/>
        </p:nvSpPr>
        <p:spPr>
          <a:xfrm>
            <a:off x="1375544" y="2008063"/>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1</a:t>
            </a:r>
            <a:endParaRPr sz="1450">
              <a:solidFill>
                <a:schemeClr val="dk1"/>
              </a:solidFill>
              <a:latin typeface="Calibri"/>
              <a:ea typeface="Calibri"/>
              <a:cs typeface="Calibri"/>
              <a:sym typeface="Calibri"/>
            </a:endParaRPr>
          </a:p>
        </p:txBody>
      </p:sp>
      <p:sp>
        <p:nvSpPr>
          <p:cNvPr id="567" name="Google Shape;567;p23"/>
          <p:cNvSpPr/>
          <p:nvPr/>
        </p:nvSpPr>
        <p:spPr>
          <a:xfrm>
            <a:off x="634380" y="243676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Exchange Tests</a:t>
            </a:r>
            <a:endParaRPr sz="1200">
              <a:solidFill>
                <a:schemeClr val="dk1"/>
              </a:solidFill>
              <a:latin typeface="Calibri"/>
              <a:ea typeface="Calibri"/>
              <a:cs typeface="Calibri"/>
              <a:sym typeface="Calibri"/>
            </a:endParaRPr>
          </a:p>
        </p:txBody>
      </p:sp>
      <p:sp>
        <p:nvSpPr>
          <p:cNvPr id="568" name="Google Shape;568;p23"/>
          <p:cNvSpPr/>
          <p:nvPr/>
        </p:nvSpPr>
        <p:spPr>
          <a:xfrm>
            <a:off x="634380" y="2705026"/>
            <a:ext cx="1668438"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Validate all four protocol types: B2B Non-Personal, Service Chain, API Consumption, and Consent-Driven flows in an isolated test environment.</a:t>
            </a:r>
            <a:endParaRPr sz="950">
              <a:solidFill>
                <a:schemeClr val="dk1"/>
              </a:solidFill>
              <a:latin typeface="Calibri"/>
              <a:ea typeface="Calibri"/>
              <a:cs typeface="Calibri"/>
              <a:sym typeface="Calibri"/>
            </a:endParaRPr>
          </a:p>
        </p:txBody>
      </p:sp>
      <p:sp>
        <p:nvSpPr>
          <p:cNvPr id="569" name="Google Shape;569;p23"/>
          <p:cNvSpPr/>
          <p:nvPr/>
        </p:nvSpPr>
        <p:spPr>
          <a:xfrm>
            <a:off x="2565053" y="1926431"/>
            <a:ext cx="1944960" cy="2107629"/>
          </a:xfrm>
          <a:prstGeom prst="roundRect">
            <a:avLst>
              <a:gd fmla="val 29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0" name="Google Shape;570;p23"/>
          <p:cNvSpPr/>
          <p:nvPr/>
        </p:nvSpPr>
        <p:spPr>
          <a:xfrm>
            <a:off x="2579340" y="1940719"/>
            <a:ext cx="1916385"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23"/>
          <p:cNvSpPr/>
          <p:nvPr/>
        </p:nvSpPr>
        <p:spPr>
          <a:xfrm>
            <a:off x="3444478" y="2008063"/>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2</a:t>
            </a:r>
            <a:endParaRPr sz="1450">
              <a:solidFill>
                <a:schemeClr val="dk1"/>
              </a:solidFill>
              <a:latin typeface="Calibri"/>
              <a:ea typeface="Calibri"/>
              <a:cs typeface="Calibri"/>
              <a:sym typeface="Calibri"/>
            </a:endParaRPr>
          </a:p>
        </p:txBody>
      </p:sp>
      <p:sp>
        <p:nvSpPr>
          <p:cNvPr id="572" name="Google Shape;572;p23"/>
          <p:cNvSpPr/>
          <p:nvPr/>
        </p:nvSpPr>
        <p:spPr>
          <a:xfrm>
            <a:off x="2703314" y="243676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Ping Connector</a:t>
            </a:r>
            <a:endParaRPr sz="1200">
              <a:solidFill>
                <a:schemeClr val="dk1"/>
              </a:solidFill>
              <a:latin typeface="Calibri"/>
              <a:ea typeface="Calibri"/>
              <a:cs typeface="Calibri"/>
              <a:sym typeface="Calibri"/>
            </a:endParaRPr>
          </a:p>
        </p:txBody>
      </p:sp>
      <p:sp>
        <p:nvSpPr>
          <p:cNvPr id="573" name="Google Shape;573;p23"/>
          <p:cNvSpPr/>
          <p:nvPr/>
        </p:nvSpPr>
        <p:spPr>
          <a:xfrm>
            <a:off x="2703314" y="2705026"/>
            <a:ext cx="1668438"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Verify PDC connectivity and confirm that your data connector responds correctly to incoming requests before registering assets in the catalog.</a:t>
            </a:r>
            <a:endParaRPr sz="950">
              <a:solidFill>
                <a:schemeClr val="dk1"/>
              </a:solidFill>
              <a:latin typeface="Calibri"/>
              <a:ea typeface="Calibri"/>
              <a:cs typeface="Calibri"/>
              <a:sym typeface="Calibri"/>
            </a:endParaRPr>
          </a:p>
        </p:txBody>
      </p:sp>
      <p:sp>
        <p:nvSpPr>
          <p:cNvPr id="574" name="Google Shape;574;p23"/>
          <p:cNvSpPr/>
          <p:nvPr/>
        </p:nvSpPr>
        <p:spPr>
          <a:xfrm>
            <a:off x="4633987" y="1926431"/>
            <a:ext cx="1944960" cy="2107629"/>
          </a:xfrm>
          <a:prstGeom prst="roundRect">
            <a:avLst>
              <a:gd fmla="val 29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5" name="Google Shape;575;p23"/>
          <p:cNvSpPr/>
          <p:nvPr/>
        </p:nvSpPr>
        <p:spPr>
          <a:xfrm>
            <a:off x="4648274" y="1940719"/>
            <a:ext cx="1916385"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6" name="Google Shape;576;p23"/>
          <p:cNvSpPr/>
          <p:nvPr/>
        </p:nvSpPr>
        <p:spPr>
          <a:xfrm>
            <a:off x="5513412" y="2008063"/>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3</a:t>
            </a:r>
            <a:endParaRPr sz="1450">
              <a:solidFill>
                <a:schemeClr val="dk1"/>
              </a:solidFill>
              <a:latin typeface="Calibri"/>
              <a:ea typeface="Calibri"/>
              <a:cs typeface="Calibri"/>
              <a:sym typeface="Calibri"/>
            </a:endParaRPr>
          </a:p>
        </p:txBody>
      </p:sp>
      <p:sp>
        <p:nvSpPr>
          <p:cNvPr id="577" name="Google Shape;577;p23"/>
          <p:cNvSpPr/>
          <p:nvPr/>
        </p:nvSpPr>
        <p:spPr>
          <a:xfrm>
            <a:off x="4772248" y="243676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Log Viewer &amp; Export</a:t>
            </a:r>
            <a:endParaRPr sz="1200">
              <a:solidFill>
                <a:schemeClr val="dk1"/>
              </a:solidFill>
              <a:latin typeface="Calibri"/>
              <a:ea typeface="Calibri"/>
              <a:cs typeface="Calibri"/>
              <a:sym typeface="Calibri"/>
            </a:endParaRPr>
          </a:p>
        </p:txBody>
      </p:sp>
      <p:sp>
        <p:nvSpPr>
          <p:cNvPr id="578" name="Google Shape;578;p23"/>
          <p:cNvSpPr/>
          <p:nvPr/>
        </p:nvSpPr>
        <p:spPr>
          <a:xfrm>
            <a:off x="4772248" y="2705026"/>
            <a:ext cx="1668438" cy="992312"/>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Monitor exchange logs in real time and download CSV exports for detailed troubleshooting of failed or stalled transfers.</a:t>
            </a:r>
            <a:endParaRPr sz="950">
              <a:solidFill>
                <a:schemeClr val="dk1"/>
              </a:solidFill>
              <a:latin typeface="Calibri"/>
              <a:ea typeface="Calibri"/>
              <a:cs typeface="Calibri"/>
              <a:sym typeface="Calibri"/>
            </a:endParaRPr>
          </a:p>
        </p:txBody>
      </p:sp>
      <p:sp>
        <p:nvSpPr>
          <p:cNvPr id="579" name="Google Shape;579;p23"/>
          <p:cNvSpPr/>
          <p:nvPr/>
        </p:nvSpPr>
        <p:spPr>
          <a:xfrm>
            <a:off x="6702921" y="1926431"/>
            <a:ext cx="1944960" cy="2107629"/>
          </a:xfrm>
          <a:prstGeom prst="roundRect">
            <a:avLst>
              <a:gd fmla="val 294"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0" name="Google Shape;580;p23"/>
          <p:cNvSpPr/>
          <p:nvPr/>
        </p:nvSpPr>
        <p:spPr>
          <a:xfrm>
            <a:off x="6717209" y="1940719"/>
            <a:ext cx="1916385" cy="372070"/>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1" name="Google Shape;581;p23"/>
          <p:cNvSpPr/>
          <p:nvPr/>
        </p:nvSpPr>
        <p:spPr>
          <a:xfrm>
            <a:off x="7582346" y="2008063"/>
            <a:ext cx="186035" cy="232544"/>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1122E"/>
              </a:buClr>
              <a:buSzPts val="1450"/>
              <a:buFont typeface="Righteous"/>
              <a:buNone/>
            </a:pPr>
            <a:r>
              <a:rPr lang="en-US" sz="1450">
                <a:solidFill>
                  <a:srgbClr val="01122E"/>
                </a:solidFill>
                <a:latin typeface="Righteous"/>
                <a:ea typeface="Righteous"/>
                <a:cs typeface="Righteous"/>
                <a:sym typeface="Righteous"/>
              </a:rPr>
              <a:t>4</a:t>
            </a:r>
            <a:endParaRPr sz="1450">
              <a:solidFill>
                <a:schemeClr val="dk1"/>
              </a:solidFill>
              <a:latin typeface="Calibri"/>
              <a:ea typeface="Calibri"/>
              <a:cs typeface="Calibri"/>
              <a:sym typeface="Calibri"/>
            </a:endParaRPr>
          </a:p>
        </p:txBody>
      </p:sp>
      <p:sp>
        <p:nvSpPr>
          <p:cNvPr id="582" name="Google Shape;582;p23"/>
          <p:cNvSpPr/>
          <p:nvPr/>
        </p:nvSpPr>
        <p:spPr>
          <a:xfrm>
            <a:off x="6841182" y="2436763"/>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Common Errors</a:t>
            </a:r>
            <a:endParaRPr sz="1200">
              <a:solidFill>
                <a:schemeClr val="dk1"/>
              </a:solidFill>
              <a:latin typeface="Calibri"/>
              <a:ea typeface="Calibri"/>
              <a:cs typeface="Calibri"/>
              <a:sym typeface="Calibri"/>
            </a:endParaRPr>
          </a:p>
        </p:txBody>
      </p:sp>
      <p:sp>
        <p:nvSpPr>
          <p:cNvPr id="583" name="Google Shape;583;p23"/>
          <p:cNvSpPr/>
          <p:nvPr/>
        </p:nvSpPr>
        <p:spPr>
          <a:xfrm>
            <a:off x="6841182" y="2705026"/>
            <a:ext cx="1668438" cy="1190774"/>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Missing tech config:</a:t>
            </a:r>
            <a:r>
              <a:rPr lang="en-US" sz="950">
                <a:solidFill>
                  <a:srgbClr val="01122E"/>
                </a:solidFill>
                <a:latin typeface="Roboto"/>
                <a:ea typeface="Roboto"/>
                <a:cs typeface="Roboto"/>
                <a:sym typeface="Roboto"/>
              </a:rPr>
              <a:t> Set REST source + endpoint URL. </a:t>
            </a:r>
            <a:r>
              <a:rPr b="1" lang="en-US" sz="950">
                <a:solidFill>
                  <a:srgbClr val="01122E"/>
                </a:solidFill>
                <a:latin typeface="Roboto"/>
                <a:ea typeface="Roboto"/>
                <a:cs typeface="Roboto"/>
                <a:sym typeface="Roboto"/>
              </a:rPr>
              <a:t>Missing PII declaration:</a:t>
            </a:r>
            <a:r>
              <a:rPr lang="en-US" sz="950">
                <a:solidFill>
                  <a:srgbClr val="01122E"/>
                </a:solidFill>
                <a:latin typeface="Roboto"/>
                <a:ea typeface="Roboto"/>
                <a:cs typeface="Roboto"/>
                <a:sym typeface="Roboto"/>
              </a:rPr>
              <a:t> Enable the personal data flag on resources requiring consent.</a:t>
            </a:r>
            <a:endParaRPr sz="950">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sp>
        <p:nvSpPr>
          <p:cNvPr id="589" name="Google Shape;589;p24"/>
          <p:cNvSpPr/>
          <p:nvPr/>
        </p:nvSpPr>
        <p:spPr>
          <a:xfrm>
            <a:off x="418654" y="287759"/>
            <a:ext cx="3236268" cy="327050"/>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050"/>
              <a:buFont typeface="Righteous"/>
              <a:buNone/>
            </a:pPr>
            <a:r>
              <a:rPr lang="en-US" sz="2050">
                <a:solidFill>
                  <a:srgbClr val="01122E"/>
                </a:solidFill>
                <a:latin typeface="Righteous"/>
                <a:ea typeface="Righteous"/>
                <a:cs typeface="Righteous"/>
                <a:sym typeface="Righteous"/>
              </a:rPr>
              <a:t>Operational Interfaces</a:t>
            </a:r>
            <a:endParaRPr sz="2050">
              <a:solidFill>
                <a:schemeClr val="dk1"/>
              </a:solidFill>
              <a:latin typeface="Calibri"/>
              <a:ea typeface="Calibri"/>
              <a:cs typeface="Calibri"/>
              <a:sym typeface="Calibri"/>
            </a:endParaRPr>
          </a:p>
        </p:txBody>
      </p:sp>
      <p:sp>
        <p:nvSpPr>
          <p:cNvPr id="590" name="Google Shape;590;p24"/>
          <p:cNvSpPr/>
          <p:nvPr/>
        </p:nvSpPr>
        <p:spPr>
          <a:xfrm>
            <a:off x="418654" y="650081"/>
            <a:ext cx="4206553" cy="16348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Comprehensive tools for managing data spaces in production</a:t>
            </a:r>
            <a:endParaRPr sz="1000">
              <a:solidFill>
                <a:schemeClr val="dk1"/>
              </a:solidFill>
              <a:latin typeface="Calibri"/>
              <a:ea typeface="Calibri"/>
              <a:cs typeface="Calibri"/>
              <a:sym typeface="Calibri"/>
            </a:endParaRPr>
          </a:p>
        </p:txBody>
      </p:sp>
      <p:pic>
        <p:nvPicPr>
          <p:cNvPr descr="preencoded.png" id="591" name="Google Shape;591;p24"/>
          <p:cNvPicPr preferRelativeResize="0"/>
          <p:nvPr/>
        </p:nvPicPr>
        <p:blipFill rotWithShape="1">
          <a:blip r:embed="rId3">
            <a:alphaModFix/>
          </a:blip>
          <a:srcRect b="0" l="0" r="0" t="0"/>
          <a:stretch/>
        </p:blipFill>
        <p:spPr>
          <a:xfrm>
            <a:off x="418654" y="946026"/>
            <a:ext cx="6553200" cy="3657600"/>
          </a:xfrm>
          <a:prstGeom prst="rect">
            <a:avLst/>
          </a:prstGeom>
          <a:noFill/>
          <a:ln>
            <a:noFill/>
          </a:ln>
        </p:spPr>
      </p:pic>
      <p:pic>
        <p:nvPicPr>
          <p:cNvPr descr="preencoded.png" id="592" name="Google Shape;592;p24"/>
          <p:cNvPicPr preferRelativeResize="0"/>
          <p:nvPr/>
        </p:nvPicPr>
        <p:blipFill rotWithShape="1">
          <a:blip r:embed="rId4">
            <a:alphaModFix/>
          </a:blip>
          <a:srcRect b="0" l="0" r="0" t="0"/>
          <a:stretch/>
        </p:blipFill>
        <p:spPr>
          <a:xfrm>
            <a:off x="418654" y="946026"/>
            <a:ext cx="6553200" cy="3657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25"/>
          <p:cNvSpPr/>
          <p:nvPr/>
        </p:nvSpPr>
        <p:spPr>
          <a:xfrm>
            <a:off x="496119" y="419919"/>
            <a:ext cx="5725046"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Privacy-Preserving Data Processing</a:t>
            </a:r>
            <a:endParaRPr sz="2400">
              <a:solidFill>
                <a:schemeClr val="dk1"/>
              </a:solidFill>
              <a:latin typeface="Calibri"/>
              <a:ea typeface="Calibri"/>
              <a:cs typeface="Calibri"/>
              <a:sym typeface="Calibri"/>
            </a:endParaRPr>
          </a:p>
        </p:txBody>
      </p:sp>
      <p:sp>
        <p:nvSpPr>
          <p:cNvPr id="599" name="Google Shape;599;p25"/>
          <p:cNvSpPr/>
          <p:nvPr/>
        </p:nvSpPr>
        <p:spPr>
          <a:xfrm>
            <a:off x="496119" y="857027"/>
            <a:ext cx="3866629"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Responsible data use without sacrificing utility</a:t>
            </a:r>
            <a:endParaRPr sz="1200">
              <a:solidFill>
                <a:schemeClr val="dk1"/>
              </a:solidFill>
              <a:latin typeface="Calibri"/>
              <a:ea typeface="Calibri"/>
              <a:cs typeface="Calibri"/>
              <a:sym typeface="Calibri"/>
            </a:endParaRPr>
          </a:p>
        </p:txBody>
      </p:sp>
      <p:sp>
        <p:nvSpPr>
          <p:cNvPr id="600" name="Google Shape;600;p25"/>
          <p:cNvSpPr/>
          <p:nvPr/>
        </p:nvSpPr>
        <p:spPr>
          <a:xfrm>
            <a:off x="496119" y="1236911"/>
            <a:ext cx="8151763"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Personal data in data spaces requires special handling. Privacy-preserving techniques enable rich analytics while protecting individual rights and maintaining regulatory compliance.</a:t>
            </a:r>
            <a:endParaRPr sz="950">
              <a:solidFill>
                <a:schemeClr val="dk1"/>
              </a:solidFill>
              <a:latin typeface="Calibri"/>
              <a:ea typeface="Calibri"/>
              <a:cs typeface="Calibri"/>
              <a:sym typeface="Calibri"/>
            </a:endParaRPr>
          </a:p>
        </p:txBody>
      </p:sp>
      <p:sp>
        <p:nvSpPr>
          <p:cNvPr id="601" name="Google Shape;601;p25"/>
          <p:cNvSpPr/>
          <p:nvPr/>
        </p:nvSpPr>
        <p:spPr>
          <a:xfrm>
            <a:off x="406822" y="1773362"/>
            <a:ext cx="4103191" cy="2283693"/>
          </a:xfrm>
          <a:prstGeom prst="roundRect">
            <a:avLst>
              <a:gd fmla="val 25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25"/>
          <p:cNvSpPr/>
          <p:nvPr/>
        </p:nvSpPr>
        <p:spPr>
          <a:xfrm>
            <a:off x="530796" y="1897335"/>
            <a:ext cx="20077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200"/>
              <a:buFont typeface="Righteous"/>
              <a:buNone/>
            </a:pPr>
            <a:r>
              <a:rPr lang="en-US" sz="1200">
                <a:solidFill>
                  <a:srgbClr val="FFFFFF"/>
                </a:solidFill>
                <a:latin typeface="Righteous"/>
                <a:ea typeface="Righteous"/>
                <a:cs typeface="Righteous"/>
                <a:sym typeface="Righteous"/>
              </a:rPr>
              <a:t>Core Techniques</a:t>
            </a:r>
            <a:endParaRPr sz="1200">
              <a:solidFill>
                <a:schemeClr val="dk1"/>
              </a:solidFill>
              <a:latin typeface="Calibri"/>
              <a:ea typeface="Calibri"/>
              <a:cs typeface="Calibri"/>
              <a:sym typeface="Calibri"/>
            </a:endParaRPr>
          </a:p>
        </p:txBody>
      </p:sp>
      <p:sp>
        <p:nvSpPr>
          <p:cNvPr descr="preencoded.png" id="603" name="Google Shape;603;p25"/>
          <p:cNvSpPr/>
          <p:nvPr/>
        </p:nvSpPr>
        <p:spPr>
          <a:xfrm>
            <a:off x="577304" y="2236812"/>
            <a:ext cx="186035" cy="186035"/>
          </a:xfrm>
          <a:prstGeom prst="rect">
            <a:avLst/>
          </a:prstGeom>
          <a:noFill/>
          <a:ln>
            <a:noFill/>
          </a:ln>
        </p:spPr>
      </p:sp>
      <p:sp>
        <p:nvSpPr>
          <p:cNvPr id="604" name="Google Shape;604;p25"/>
          <p:cNvSpPr/>
          <p:nvPr/>
        </p:nvSpPr>
        <p:spPr>
          <a:xfrm>
            <a:off x="933822" y="2230710"/>
            <a:ext cx="345221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Anonymization</a:t>
            </a:r>
            <a:r>
              <a:rPr lang="en-US" sz="950">
                <a:solidFill>
                  <a:srgbClr val="FFFFFF"/>
                </a:solidFill>
                <a:latin typeface="Roboto"/>
                <a:ea typeface="Roboto"/>
                <a:cs typeface="Roboto"/>
                <a:sym typeface="Roboto"/>
              </a:rPr>
              <a:t>: remove identifying information permanently</a:t>
            </a:r>
            <a:endParaRPr sz="950">
              <a:solidFill>
                <a:schemeClr val="dk1"/>
              </a:solidFill>
              <a:latin typeface="Calibri"/>
              <a:ea typeface="Calibri"/>
              <a:cs typeface="Calibri"/>
              <a:sym typeface="Calibri"/>
            </a:endParaRPr>
          </a:p>
        </p:txBody>
      </p:sp>
      <p:sp>
        <p:nvSpPr>
          <p:cNvPr descr="preencoded.png" id="605" name="Google Shape;605;p25"/>
          <p:cNvSpPr/>
          <p:nvPr/>
        </p:nvSpPr>
        <p:spPr>
          <a:xfrm>
            <a:off x="577304" y="2863081"/>
            <a:ext cx="186035" cy="186035"/>
          </a:xfrm>
          <a:prstGeom prst="rect">
            <a:avLst/>
          </a:prstGeom>
          <a:noFill/>
          <a:ln>
            <a:noFill/>
          </a:ln>
        </p:spPr>
      </p:sp>
      <p:sp>
        <p:nvSpPr>
          <p:cNvPr id="606" name="Google Shape;606;p25"/>
          <p:cNvSpPr/>
          <p:nvPr/>
        </p:nvSpPr>
        <p:spPr>
          <a:xfrm>
            <a:off x="933822" y="2856979"/>
            <a:ext cx="345221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Differential Privacy</a:t>
            </a:r>
            <a:r>
              <a:rPr lang="en-US" sz="950">
                <a:solidFill>
                  <a:srgbClr val="FFFFFF"/>
                </a:solidFill>
                <a:latin typeface="Roboto"/>
                <a:ea typeface="Roboto"/>
                <a:cs typeface="Roboto"/>
                <a:sym typeface="Roboto"/>
              </a:rPr>
              <a:t>: add calibrated statistical noise</a:t>
            </a:r>
            <a:endParaRPr sz="950">
              <a:solidFill>
                <a:schemeClr val="dk1"/>
              </a:solidFill>
              <a:latin typeface="Calibri"/>
              <a:ea typeface="Calibri"/>
              <a:cs typeface="Calibri"/>
              <a:sym typeface="Calibri"/>
            </a:endParaRPr>
          </a:p>
        </p:txBody>
      </p:sp>
      <p:sp>
        <p:nvSpPr>
          <p:cNvPr descr="preencoded.png" id="607" name="Google Shape;607;p25"/>
          <p:cNvSpPr/>
          <p:nvPr/>
        </p:nvSpPr>
        <p:spPr>
          <a:xfrm>
            <a:off x="577304" y="3489350"/>
            <a:ext cx="186035" cy="186035"/>
          </a:xfrm>
          <a:prstGeom prst="rect">
            <a:avLst/>
          </a:prstGeom>
          <a:noFill/>
          <a:ln>
            <a:noFill/>
          </a:ln>
        </p:spPr>
      </p:sp>
      <p:sp>
        <p:nvSpPr>
          <p:cNvPr id="608" name="Google Shape;608;p25"/>
          <p:cNvSpPr/>
          <p:nvPr/>
        </p:nvSpPr>
        <p:spPr>
          <a:xfrm>
            <a:off x="933822" y="3483248"/>
            <a:ext cx="345221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FFFFFF"/>
              </a:buClr>
              <a:buSzPts val="950"/>
              <a:buFont typeface="Roboto"/>
              <a:buNone/>
            </a:pPr>
            <a:r>
              <a:rPr b="1" lang="en-US" sz="950">
                <a:solidFill>
                  <a:srgbClr val="FFFFFF"/>
                </a:solidFill>
                <a:latin typeface="Roboto"/>
                <a:ea typeface="Roboto"/>
                <a:cs typeface="Roboto"/>
                <a:sym typeface="Roboto"/>
              </a:rPr>
              <a:t>Pseudonymization</a:t>
            </a:r>
            <a:r>
              <a:rPr lang="en-US" sz="950">
                <a:solidFill>
                  <a:srgbClr val="FFFFFF"/>
                </a:solidFill>
                <a:latin typeface="Roboto"/>
                <a:ea typeface="Roboto"/>
                <a:cs typeface="Roboto"/>
                <a:sym typeface="Roboto"/>
              </a:rPr>
              <a:t>: replace identifiers with reversible tokens</a:t>
            </a:r>
            <a:endParaRPr sz="950">
              <a:solidFill>
                <a:schemeClr val="dk1"/>
              </a:solidFill>
              <a:latin typeface="Calibri"/>
              <a:ea typeface="Calibri"/>
              <a:cs typeface="Calibri"/>
              <a:sym typeface="Calibri"/>
            </a:endParaRPr>
          </a:p>
        </p:txBody>
      </p:sp>
      <p:sp>
        <p:nvSpPr>
          <p:cNvPr id="609" name="Google Shape;609;p25"/>
          <p:cNvSpPr/>
          <p:nvPr/>
        </p:nvSpPr>
        <p:spPr>
          <a:xfrm>
            <a:off x="4728046" y="1897335"/>
            <a:ext cx="2084859"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Advanced Approaches</a:t>
            </a:r>
            <a:endParaRPr sz="1200">
              <a:solidFill>
                <a:schemeClr val="dk1"/>
              </a:solidFill>
              <a:latin typeface="Calibri"/>
              <a:ea typeface="Calibri"/>
              <a:cs typeface="Calibri"/>
              <a:sym typeface="Calibri"/>
            </a:endParaRPr>
          </a:p>
        </p:txBody>
      </p:sp>
      <p:sp>
        <p:nvSpPr>
          <p:cNvPr descr="preencoded.png" id="610" name="Google Shape;610;p25"/>
          <p:cNvSpPr/>
          <p:nvPr/>
        </p:nvSpPr>
        <p:spPr>
          <a:xfrm>
            <a:off x="4774555" y="2236812"/>
            <a:ext cx="186035" cy="186035"/>
          </a:xfrm>
          <a:prstGeom prst="rect">
            <a:avLst/>
          </a:prstGeom>
          <a:noFill/>
          <a:ln>
            <a:noFill/>
          </a:ln>
        </p:spPr>
      </p:sp>
      <p:sp>
        <p:nvSpPr>
          <p:cNvPr id="611" name="Google Shape;611;p25"/>
          <p:cNvSpPr/>
          <p:nvPr/>
        </p:nvSpPr>
        <p:spPr>
          <a:xfrm>
            <a:off x="5131073" y="2230710"/>
            <a:ext cx="3521571"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Federated Processing</a:t>
            </a:r>
            <a:r>
              <a:rPr lang="en-US" sz="950">
                <a:solidFill>
                  <a:srgbClr val="01122E"/>
                </a:solidFill>
                <a:latin typeface="Roboto"/>
                <a:ea typeface="Roboto"/>
                <a:cs typeface="Roboto"/>
                <a:sym typeface="Roboto"/>
              </a:rPr>
              <a:t>: compute at the data source, never move raw data</a:t>
            </a:r>
            <a:endParaRPr sz="950">
              <a:solidFill>
                <a:schemeClr val="dk1"/>
              </a:solidFill>
              <a:latin typeface="Calibri"/>
              <a:ea typeface="Calibri"/>
              <a:cs typeface="Calibri"/>
              <a:sym typeface="Calibri"/>
            </a:endParaRPr>
          </a:p>
        </p:txBody>
      </p:sp>
      <p:sp>
        <p:nvSpPr>
          <p:cNvPr descr="preencoded.png" id="612" name="Google Shape;612;p25"/>
          <p:cNvSpPr/>
          <p:nvPr/>
        </p:nvSpPr>
        <p:spPr>
          <a:xfrm>
            <a:off x="4774555" y="2881759"/>
            <a:ext cx="186035" cy="186035"/>
          </a:xfrm>
          <a:prstGeom prst="rect">
            <a:avLst/>
          </a:prstGeom>
          <a:noFill/>
          <a:ln>
            <a:noFill/>
          </a:ln>
        </p:spPr>
      </p:sp>
      <p:sp>
        <p:nvSpPr>
          <p:cNvPr id="613" name="Google Shape;613;p25"/>
          <p:cNvSpPr/>
          <p:nvPr/>
        </p:nvSpPr>
        <p:spPr>
          <a:xfrm>
            <a:off x="5131073" y="2875657"/>
            <a:ext cx="3521571"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Secure Multi-Party Computation</a:t>
            </a:r>
            <a:r>
              <a:rPr lang="en-US" sz="950">
                <a:solidFill>
                  <a:srgbClr val="01122E"/>
                </a:solidFill>
                <a:latin typeface="Roboto"/>
                <a:ea typeface="Roboto"/>
                <a:cs typeface="Roboto"/>
                <a:sym typeface="Roboto"/>
              </a:rPr>
              <a:t>: collaborative analytics without data exposure</a:t>
            </a:r>
            <a:endParaRPr sz="950">
              <a:solidFill>
                <a:schemeClr val="dk1"/>
              </a:solidFill>
              <a:latin typeface="Calibri"/>
              <a:ea typeface="Calibri"/>
              <a:cs typeface="Calibri"/>
              <a:sym typeface="Calibri"/>
            </a:endParaRPr>
          </a:p>
        </p:txBody>
      </p:sp>
      <p:sp>
        <p:nvSpPr>
          <p:cNvPr descr="preencoded.png" id="614" name="Google Shape;614;p25"/>
          <p:cNvSpPr/>
          <p:nvPr/>
        </p:nvSpPr>
        <p:spPr>
          <a:xfrm>
            <a:off x="4774555" y="3526706"/>
            <a:ext cx="186035" cy="186035"/>
          </a:xfrm>
          <a:prstGeom prst="rect">
            <a:avLst/>
          </a:prstGeom>
          <a:noFill/>
          <a:ln>
            <a:noFill/>
          </a:ln>
        </p:spPr>
      </p:sp>
      <p:sp>
        <p:nvSpPr>
          <p:cNvPr id="615" name="Google Shape;615;p25"/>
          <p:cNvSpPr/>
          <p:nvPr/>
        </p:nvSpPr>
        <p:spPr>
          <a:xfrm>
            <a:off x="5131073" y="3520604"/>
            <a:ext cx="3521571"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Synthetic Data</a:t>
            </a:r>
            <a:r>
              <a:rPr lang="en-US" sz="950">
                <a:solidFill>
                  <a:srgbClr val="01122E"/>
                </a:solidFill>
                <a:latin typeface="Roboto"/>
                <a:ea typeface="Roboto"/>
                <a:cs typeface="Roboto"/>
                <a:sym typeface="Roboto"/>
              </a:rPr>
              <a:t>: statistically equivalent datasets with no real individuals</a:t>
            </a:r>
            <a:endParaRPr sz="950">
              <a:solidFill>
                <a:schemeClr val="dk1"/>
              </a:solidFill>
              <a:latin typeface="Calibri"/>
              <a:ea typeface="Calibri"/>
              <a:cs typeface="Calibri"/>
              <a:sym typeface="Calibri"/>
            </a:endParaRPr>
          </a:p>
        </p:txBody>
      </p:sp>
      <p:sp>
        <p:nvSpPr>
          <p:cNvPr id="616" name="Google Shape;616;p25"/>
          <p:cNvSpPr/>
          <p:nvPr/>
        </p:nvSpPr>
        <p:spPr>
          <a:xfrm>
            <a:off x="496119" y="4196581"/>
            <a:ext cx="8151763" cy="527000"/>
          </a:xfrm>
          <a:prstGeom prst="roundRect">
            <a:avLst>
              <a:gd fmla="val 1084"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617" name="Google Shape;617;p25"/>
          <p:cNvPicPr preferRelativeResize="0"/>
          <p:nvPr/>
        </p:nvPicPr>
        <p:blipFill rotWithShape="1">
          <a:blip r:embed="rId3">
            <a:alphaModFix/>
          </a:blip>
          <a:srcRect b="0" l="0" r="0" t="0"/>
          <a:stretch/>
        </p:blipFill>
        <p:spPr>
          <a:xfrm>
            <a:off x="620092" y="4381128"/>
            <a:ext cx="155004" cy="123974"/>
          </a:xfrm>
          <a:prstGeom prst="rect">
            <a:avLst/>
          </a:prstGeom>
          <a:noFill/>
          <a:ln>
            <a:noFill/>
          </a:ln>
        </p:spPr>
      </p:pic>
      <p:sp>
        <p:nvSpPr>
          <p:cNvPr id="618" name="Google Shape;618;p25"/>
          <p:cNvSpPr/>
          <p:nvPr/>
        </p:nvSpPr>
        <p:spPr>
          <a:xfrm>
            <a:off x="899071" y="4351511"/>
            <a:ext cx="8082037"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Key principle: Balance utility and privacy. Choose the right technique for each use case; there is no one-size-fits-all solution.</a:t>
            </a:r>
            <a:endParaRPr sz="95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26"/>
          <p:cNvSpPr/>
          <p:nvPr/>
        </p:nvSpPr>
        <p:spPr>
          <a:xfrm>
            <a:off x="496119" y="370508"/>
            <a:ext cx="3741093" cy="32943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050"/>
              <a:buFont typeface="Righteous"/>
              <a:buNone/>
            </a:pPr>
            <a:r>
              <a:rPr lang="en-US" sz="2050">
                <a:solidFill>
                  <a:srgbClr val="01122E"/>
                </a:solidFill>
                <a:latin typeface="Righteous"/>
                <a:ea typeface="Righteous"/>
                <a:cs typeface="Righteous"/>
                <a:sym typeface="Righteous"/>
              </a:rPr>
              <a:t>Validate the Full Data Flow</a:t>
            </a:r>
            <a:endParaRPr sz="2050">
              <a:solidFill>
                <a:schemeClr val="dk1"/>
              </a:solidFill>
              <a:latin typeface="Calibri"/>
              <a:ea typeface="Calibri"/>
              <a:cs typeface="Calibri"/>
              <a:sym typeface="Calibri"/>
            </a:endParaRPr>
          </a:p>
        </p:txBody>
      </p:sp>
      <p:sp>
        <p:nvSpPr>
          <p:cNvPr id="625" name="Google Shape;625;p26"/>
          <p:cNvSpPr/>
          <p:nvPr/>
        </p:nvSpPr>
        <p:spPr>
          <a:xfrm>
            <a:off x="496119" y="879128"/>
            <a:ext cx="4031084" cy="594717"/>
          </a:xfrm>
          <a:prstGeom prst="roundRect">
            <a:avLst>
              <a:gd fmla="val 9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6" name="Google Shape;626;p26"/>
          <p:cNvSpPr/>
          <p:nvPr/>
        </p:nvSpPr>
        <p:spPr>
          <a:xfrm>
            <a:off x="606251" y="989261"/>
            <a:ext cx="1317947" cy="16467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Ingestion</a:t>
            </a:r>
            <a:endParaRPr sz="1000">
              <a:solidFill>
                <a:schemeClr val="dk1"/>
              </a:solidFill>
              <a:latin typeface="Calibri"/>
              <a:ea typeface="Calibri"/>
              <a:cs typeface="Calibri"/>
              <a:sym typeface="Calibri"/>
            </a:endParaRPr>
          </a:p>
        </p:txBody>
      </p:sp>
      <p:sp>
        <p:nvSpPr>
          <p:cNvPr id="627" name="Google Shape;627;p26"/>
          <p:cNvSpPr/>
          <p:nvPr/>
        </p:nvSpPr>
        <p:spPr>
          <a:xfrm>
            <a:off x="606251" y="1207666"/>
            <a:ext cx="3810819"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Data sources are connected and accessible via PDC connectors</a:t>
            </a:r>
            <a:endParaRPr sz="800">
              <a:solidFill>
                <a:schemeClr val="dk1"/>
              </a:solidFill>
              <a:latin typeface="Calibri"/>
              <a:ea typeface="Calibri"/>
              <a:cs typeface="Calibri"/>
              <a:sym typeface="Calibri"/>
            </a:endParaRPr>
          </a:p>
        </p:txBody>
      </p:sp>
      <p:sp>
        <p:nvSpPr>
          <p:cNvPr id="628" name="Google Shape;628;p26"/>
          <p:cNvSpPr/>
          <p:nvPr/>
        </p:nvSpPr>
        <p:spPr>
          <a:xfrm>
            <a:off x="4616797" y="879128"/>
            <a:ext cx="4031084" cy="594717"/>
          </a:xfrm>
          <a:prstGeom prst="roundRect">
            <a:avLst>
              <a:gd fmla="val 9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26"/>
          <p:cNvSpPr/>
          <p:nvPr/>
        </p:nvSpPr>
        <p:spPr>
          <a:xfrm>
            <a:off x="4726930" y="989261"/>
            <a:ext cx="1317947" cy="16467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Semantics</a:t>
            </a:r>
            <a:endParaRPr sz="1000">
              <a:solidFill>
                <a:schemeClr val="dk1"/>
              </a:solidFill>
              <a:latin typeface="Calibri"/>
              <a:ea typeface="Calibri"/>
              <a:cs typeface="Calibri"/>
              <a:sym typeface="Calibri"/>
            </a:endParaRPr>
          </a:p>
        </p:txBody>
      </p:sp>
      <p:sp>
        <p:nvSpPr>
          <p:cNvPr id="630" name="Google Shape;630;p26"/>
          <p:cNvSpPr/>
          <p:nvPr/>
        </p:nvSpPr>
        <p:spPr>
          <a:xfrm>
            <a:off x="4726930" y="1207666"/>
            <a:ext cx="3810819"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Standards applied: data is interoperable across organizations</a:t>
            </a:r>
            <a:endParaRPr sz="800">
              <a:solidFill>
                <a:schemeClr val="dk1"/>
              </a:solidFill>
              <a:latin typeface="Calibri"/>
              <a:ea typeface="Calibri"/>
              <a:cs typeface="Calibri"/>
              <a:sym typeface="Calibri"/>
            </a:endParaRPr>
          </a:p>
        </p:txBody>
      </p:sp>
      <p:sp>
        <p:nvSpPr>
          <p:cNvPr id="631" name="Google Shape;631;p26"/>
          <p:cNvSpPr/>
          <p:nvPr/>
        </p:nvSpPr>
        <p:spPr>
          <a:xfrm>
            <a:off x="496119" y="1563439"/>
            <a:ext cx="4031084" cy="594717"/>
          </a:xfrm>
          <a:prstGeom prst="roundRect">
            <a:avLst>
              <a:gd fmla="val 9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26"/>
          <p:cNvSpPr/>
          <p:nvPr/>
        </p:nvSpPr>
        <p:spPr>
          <a:xfrm>
            <a:off x="606251" y="1673572"/>
            <a:ext cx="1317947" cy="16467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Quality</a:t>
            </a:r>
            <a:endParaRPr sz="1000">
              <a:solidFill>
                <a:schemeClr val="dk1"/>
              </a:solidFill>
              <a:latin typeface="Calibri"/>
              <a:ea typeface="Calibri"/>
              <a:cs typeface="Calibri"/>
              <a:sym typeface="Calibri"/>
            </a:endParaRPr>
          </a:p>
        </p:txBody>
      </p:sp>
      <p:sp>
        <p:nvSpPr>
          <p:cNvPr id="633" name="Google Shape;633;p26"/>
          <p:cNvSpPr/>
          <p:nvPr/>
        </p:nvSpPr>
        <p:spPr>
          <a:xfrm>
            <a:off x="606251" y="1891978"/>
            <a:ext cx="3810819"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Accuracy, completeness, and provenance verified and recorded</a:t>
            </a:r>
            <a:endParaRPr sz="800">
              <a:solidFill>
                <a:schemeClr val="dk1"/>
              </a:solidFill>
              <a:latin typeface="Calibri"/>
              <a:ea typeface="Calibri"/>
              <a:cs typeface="Calibri"/>
              <a:sym typeface="Calibri"/>
            </a:endParaRPr>
          </a:p>
        </p:txBody>
      </p:sp>
      <p:sp>
        <p:nvSpPr>
          <p:cNvPr id="634" name="Google Shape;634;p26"/>
          <p:cNvSpPr/>
          <p:nvPr/>
        </p:nvSpPr>
        <p:spPr>
          <a:xfrm>
            <a:off x="4616797" y="1563439"/>
            <a:ext cx="4031084" cy="594717"/>
          </a:xfrm>
          <a:prstGeom prst="roundRect">
            <a:avLst>
              <a:gd fmla="val 9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5" name="Google Shape;635;p26"/>
          <p:cNvSpPr/>
          <p:nvPr/>
        </p:nvSpPr>
        <p:spPr>
          <a:xfrm>
            <a:off x="4726930" y="1673572"/>
            <a:ext cx="1317947" cy="16467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Governance</a:t>
            </a:r>
            <a:endParaRPr sz="1000">
              <a:solidFill>
                <a:schemeClr val="dk1"/>
              </a:solidFill>
              <a:latin typeface="Calibri"/>
              <a:ea typeface="Calibri"/>
              <a:cs typeface="Calibri"/>
              <a:sym typeface="Calibri"/>
            </a:endParaRPr>
          </a:p>
        </p:txBody>
      </p:sp>
      <p:sp>
        <p:nvSpPr>
          <p:cNvPr id="636" name="Google Shape;636;p26"/>
          <p:cNvSpPr/>
          <p:nvPr/>
        </p:nvSpPr>
        <p:spPr>
          <a:xfrm>
            <a:off x="4726930" y="1891978"/>
            <a:ext cx="3810819"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Contract agreement is properly configured and FINALIZED</a:t>
            </a:r>
            <a:endParaRPr sz="800">
              <a:solidFill>
                <a:schemeClr val="dk1"/>
              </a:solidFill>
              <a:latin typeface="Calibri"/>
              <a:ea typeface="Calibri"/>
              <a:cs typeface="Calibri"/>
              <a:sym typeface="Calibri"/>
            </a:endParaRPr>
          </a:p>
        </p:txBody>
      </p:sp>
      <p:sp>
        <p:nvSpPr>
          <p:cNvPr id="637" name="Google Shape;637;p26"/>
          <p:cNvSpPr/>
          <p:nvPr/>
        </p:nvSpPr>
        <p:spPr>
          <a:xfrm>
            <a:off x="496119" y="2247751"/>
            <a:ext cx="4031084" cy="594717"/>
          </a:xfrm>
          <a:prstGeom prst="roundRect">
            <a:avLst>
              <a:gd fmla="val 9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26"/>
          <p:cNvSpPr/>
          <p:nvPr/>
        </p:nvSpPr>
        <p:spPr>
          <a:xfrm>
            <a:off x="606251" y="2357884"/>
            <a:ext cx="1317947" cy="16467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Analytics</a:t>
            </a:r>
            <a:endParaRPr sz="1000">
              <a:solidFill>
                <a:schemeClr val="dk1"/>
              </a:solidFill>
              <a:latin typeface="Calibri"/>
              <a:ea typeface="Calibri"/>
              <a:cs typeface="Calibri"/>
              <a:sym typeface="Calibri"/>
            </a:endParaRPr>
          </a:p>
        </p:txBody>
      </p:sp>
      <p:sp>
        <p:nvSpPr>
          <p:cNvPr id="639" name="Google Shape;639;p26"/>
          <p:cNvSpPr/>
          <p:nvPr/>
        </p:nvSpPr>
        <p:spPr>
          <a:xfrm>
            <a:off x="606251" y="2576289"/>
            <a:ext cx="3810819"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Pipeline produces valid, reproducible insights from the data</a:t>
            </a:r>
            <a:endParaRPr sz="800">
              <a:solidFill>
                <a:schemeClr val="dk1"/>
              </a:solidFill>
              <a:latin typeface="Calibri"/>
              <a:ea typeface="Calibri"/>
              <a:cs typeface="Calibri"/>
              <a:sym typeface="Calibri"/>
            </a:endParaRPr>
          </a:p>
        </p:txBody>
      </p:sp>
      <p:sp>
        <p:nvSpPr>
          <p:cNvPr id="640" name="Google Shape;640;p26"/>
          <p:cNvSpPr/>
          <p:nvPr/>
        </p:nvSpPr>
        <p:spPr>
          <a:xfrm>
            <a:off x="4616797" y="2247751"/>
            <a:ext cx="4031084" cy="594717"/>
          </a:xfrm>
          <a:prstGeom prst="roundRect">
            <a:avLst>
              <a:gd fmla="val 961"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26"/>
          <p:cNvSpPr/>
          <p:nvPr/>
        </p:nvSpPr>
        <p:spPr>
          <a:xfrm>
            <a:off x="4726930" y="2357884"/>
            <a:ext cx="1317947" cy="16467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Re-offering</a:t>
            </a:r>
            <a:endParaRPr sz="1000">
              <a:solidFill>
                <a:schemeClr val="dk1"/>
              </a:solidFill>
              <a:latin typeface="Calibri"/>
              <a:ea typeface="Calibri"/>
              <a:cs typeface="Calibri"/>
              <a:sym typeface="Calibri"/>
            </a:endParaRPr>
          </a:p>
        </p:txBody>
      </p:sp>
      <p:sp>
        <p:nvSpPr>
          <p:cNvPr id="642" name="Google Shape;642;p26"/>
          <p:cNvSpPr/>
          <p:nvPr/>
        </p:nvSpPr>
        <p:spPr>
          <a:xfrm>
            <a:off x="4726930" y="2576289"/>
            <a:ext cx="3810819"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Results are published as new assets with usage conditions</a:t>
            </a:r>
            <a:endParaRPr sz="800">
              <a:solidFill>
                <a:schemeClr val="dk1"/>
              </a:solidFill>
              <a:latin typeface="Calibri"/>
              <a:ea typeface="Calibri"/>
              <a:cs typeface="Calibri"/>
              <a:sym typeface="Calibri"/>
            </a:endParaRPr>
          </a:p>
        </p:txBody>
      </p:sp>
      <p:sp>
        <p:nvSpPr>
          <p:cNvPr id="643" name="Google Shape;643;p26"/>
          <p:cNvSpPr/>
          <p:nvPr/>
        </p:nvSpPr>
        <p:spPr>
          <a:xfrm>
            <a:off x="496119" y="2976860"/>
            <a:ext cx="1775147" cy="16467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00"/>
              <a:buFont typeface="Righteous"/>
              <a:buNone/>
            </a:pPr>
            <a:r>
              <a:rPr lang="en-US" sz="1000">
                <a:solidFill>
                  <a:srgbClr val="01122E"/>
                </a:solidFill>
                <a:latin typeface="Righteous"/>
                <a:ea typeface="Righteous"/>
                <a:cs typeface="Righteous"/>
                <a:sym typeface="Righteous"/>
              </a:rPr>
              <a:t>Data Flow Checklist</a:t>
            </a:r>
            <a:endParaRPr sz="1000">
              <a:solidFill>
                <a:schemeClr val="dk1"/>
              </a:solidFill>
              <a:latin typeface="Calibri"/>
              <a:ea typeface="Calibri"/>
              <a:cs typeface="Calibri"/>
              <a:sym typeface="Calibri"/>
            </a:endParaRPr>
          </a:p>
        </p:txBody>
      </p:sp>
      <p:sp>
        <p:nvSpPr>
          <p:cNvPr id="644" name="Google Shape;644;p26"/>
          <p:cNvSpPr/>
          <p:nvPr/>
        </p:nvSpPr>
        <p:spPr>
          <a:xfrm>
            <a:off x="496119" y="3333899"/>
            <a:ext cx="52685" cy="52685"/>
          </a:xfrm>
          <a:prstGeom prst="roundRect">
            <a:avLst>
              <a:gd fmla="val 54237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26"/>
          <p:cNvSpPr/>
          <p:nvPr/>
        </p:nvSpPr>
        <p:spPr>
          <a:xfrm>
            <a:off x="638398" y="3275930"/>
            <a:ext cx="8009483"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Can data be discovered via catalog with semantic search?</a:t>
            </a:r>
            <a:endParaRPr sz="800">
              <a:solidFill>
                <a:schemeClr val="dk1"/>
              </a:solidFill>
              <a:latin typeface="Calibri"/>
              <a:ea typeface="Calibri"/>
              <a:cs typeface="Calibri"/>
              <a:sym typeface="Calibri"/>
            </a:endParaRPr>
          </a:p>
        </p:txBody>
      </p:sp>
      <p:sp>
        <p:nvSpPr>
          <p:cNvPr id="646" name="Google Shape;646;p26"/>
          <p:cNvSpPr/>
          <p:nvPr/>
        </p:nvSpPr>
        <p:spPr>
          <a:xfrm>
            <a:off x="496119" y="3669134"/>
            <a:ext cx="52685" cy="52685"/>
          </a:xfrm>
          <a:prstGeom prst="roundRect">
            <a:avLst>
              <a:gd fmla="val 54237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26"/>
          <p:cNvSpPr/>
          <p:nvPr/>
        </p:nvSpPr>
        <p:spPr>
          <a:xfrm>
            <a:off x="638398" y="3611166"/>
            <a:ext cx="8009483"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Are semantic standards correctly applied: xAPI, JSON-LD, ESCO?</a:t>
            </a:r>
            <a:endParaRPr sz="800">
              <a:solidFill>
                <a:schemeClr val="dk1"/>
              </a:solidFill>
              <a:latin typeface="Calibri"/>
              <a:ea typeface="Calibri"/>
              <a:cs typeface="Calibri"/>
              <a:sym typeface="Calibri"/>
            </a:endParaRPr>
          </a:p>
        </p:txBody>
      </p:sp>
      <p:sp>
        <p:nvSpPr>
          <p:cNvPr id="648" name="Google Shape;648;p26"/>
          <p:cNvSpPr/>
          <p:nvPr/>
        </p:nvSpPr>
        <p:spPr>
          <a:xfrm>
            <a:off x="496119" y="4004370"/>
            <a:ext cx="52685" cy="52685"/>
          </a:xfrm>
          <a:prstGeom prst="roundRect">
            <a:avLst>
              <a:gd fmla="val 54237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26"/>
          <p:cNvSpPr/>
          <p:nvPr/>
        </p:nvSpPr>
        <p:spPr>
          <a:xfrm>
            <a:off x="638398" y="3946401"/>
            <a:ext cx="8009483"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Does the Contract Agreement complete successfully (status: FINALIZED)?</a:t>
            </a:r>
            <a:endParaRPr sz="800">
              <a:solidFill>
                <a:schemeClr val="dk1"/>
              </a:solidFill>
              <a:latin typeface="Calibri"/>
              <a:ea typeface="Calibri"/>
              <a:cs typeface="Calibri"/>
              <a:sym typeface="Calibri"/>
            </a:endParaRPr>
          </a:p>
        </p:txBody>
      </p:sp>
      <p:sp>
        <p:nvSpPr>
          <p:cNvPr id="650" name="Google Shape;650;p26"/>
          <p:cNvSpPr/>
          <p:nvPr/>
        </p:nvSpPr>
        <p:spPr>
          <a:xfrm>
            <a:off x="496119" y="4339605"/>
            <a:ext cx="52685" cy="52685"/>
          </a:xfrm>
          <a:prstGeom prst="roundRect">
            <a:avLst>
              <a:gd fmla="val 54237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26"/>
          <p:cNvSpPr/>
          <p:nvPr/>
        </p:nvSpPr>
        <p:spPr>
          <a:xfrm>
            <a:off x="638398" y="4281636"/>
            <a:ext cx="8009483"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Are usage conditions and consent properly enforced by the PDC?</a:t>
            </a:r>
            <a:endParaRPr sz="800">
              <a:solidFill>
                <a:schemeClr val="dk1"/>
              </a:solidFill>
              <a:latin typeface="Calibri"/>
              <a:ea typeface="Calibri"/>
              <a:cs typeface="Calibri"/>
              <a:sym typeface="Calibri"/>
            </a:endParaRPr>
          </a:p>
        </p:txBody>
      </p:sp>
      <p:sp>
        <p:nvSpPr>
          <p:cNvPr id="652" name="Google Shape;652;p26"/>
          <p:cNvSpPr/>
          <p:nvPr/>
        </p:nvSpPr>
        <p:spPr>
          <a:xfrm>
            <a:off x="496119" y="4674840"/>
            <a:ext cx="52685" cy="52685"/>
          </a:xfrm>
          <a:prstGeom prst="roundRect">
            <a:avLst>
              <a:gd fmla="val 542374"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26"/>
          <p:cNvSpPr/>
          <p:nvPr/>
        </p:nvSpPr>
        <p:spPr>
          <a:xfrm>
            <a:off x="638398" y="4616872"/>
            <a:ext cx="8009483" cy="156046"/>
          </a:xfrm>
          <a:prstGeom prst="rect">
            <a:avLst/>
          </a:prstGeom>
          <a:noFill/>
          <a:ln>
            <a:noFill/>
          </a:ln>
        </p:spPr>
        <p:txBody>
          <a:bodyPr anchorCtr="0" anchor="t" bIns="0" lIns="0" spcFirstLastPara="1" rIns="0" wrap="square" tIns="0">
            <a:noAutofit/>
          </a:bodyPr>
          <a:lstStyle/>
          <a:p>
            <a:pPr indent="0" lvl="0" marL="0" marR="0" rtl="0" algn="l">
              <a:lnSpc>
                <a:spcPct val="123000"/>
              </a:lnSpc>
              <a:spcBef>
                <a:spcPts val="0"/>
              </a:spcBef>
              <a:spcAft>
                <a:spcPts val="0"/>
              </a:spcAft>
              <a:buClr>
                <a:srgbClr val="01122E"/>
              </a:buClr>
              <a:buSzPts val="800"/>
              <a:buFont typeface="Roboto"/>
              <a:buNone/>
            </a:pPr>
            <a:r>
              <a:rPr lang="en-US" sz="800">
                <a:solidFill>
                  <a:srgbClr val="01122E"/>
                </a:solidFill>
                <a:latin typeface="Roboto"/>
                <a:ea typeface="Roboto"/>
                <a:cs typeface="Roboto"/>
                <a:sym typeface="Roboto"/>
              </a:rPr>
              <a:t>Are audit records generated for governance and compliance tracking?</a:t>
            </a:r>
            <a:endParaRPr sz="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27"/>
          <p:cNvSpPr/>
          <p:nvPr/>
        </p:nvSpPr>
        <p:spPr>
          <a:xfrm>
            <a:off x="496119" y="408236"/>
            <a:ext cx="5253484"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Where Data Integration Often Fails</a:t>
            </a:r>
            <a:endParaRPr sz="2300">
              <a:solidFill>
                <a:schemeClr val="dk1"/>
              </a:solidFill>
              <a:latin typeface="Calibri"/>
              <a:ea typeface="Calibri"/>
              <a:cs typeface="Calibri"/>
              <a:sym typeface="Calibri"/>
            </a:endParaRPr>
          </a:p>
        </p:txBody>
      </p:sp>
      <p:sp>
        <p:nvSpPr>
          <p:cNvPr id="660" name="Google Shape;660;p27"/>
          <p:cNvSpPr/>
          <p:nvPr/>
        </p:nvSpPr>
        <p:spPr>
          <a:xfrm>
            <a:off x="496119" y="1000274"/>
            <a:ext cx="8608963"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These are not edge cases. These are the most common reasons data integration in data spaces fails, and every one of them is preventable.</a:t>
            </a:r>
            <a:endParaRPr sz="900">
              <a:solidFill>
                <a:schemeClr val="dk1"/>
              </a:solidFill>
              <a:latin typeface="Calibri"/>
              <a:ea typeface="Calibri"/>
              <a:cs typeface="Calibri"/>
              <a:sym typeface="Calibri"/>
            </a:endParaRPr>
          </a:p>
        </p:txBody>
      </p:sp>
      <p:sp>
        <p:nvSpPr>
          <p:cNvPr id="661" name="Google Shape;661;p27"/>
          <p:cNvSpPr/>
          <p:nvPr/>
        </p:nvSpPr>
        <p:spPr>
          <a:xfrm>
            <a:off x="496119" y="1310060"/>
            <a:ext cx="4019922" cy="1067098"/>
          </a:xfrm>
          <a:prstGeom prst="roundRect">
            <a:avLst>
              <a:gd fmla="val 642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27"/>
          <p:cNvSpPr/>
          <p:nvPr/>
        </p:nvSpPr>
        <p:spPr>
          <a:xfrm>
            <a:off x="481831" y="1310060"/>
            <a:ext cx="57150" cy="106709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3" name="Google Shape;663;p27"/>
          <p:cNvSpPr/>
          <p:nvPr/>
        </p:nvSpPr>
        <p:spPr>
          <a:xfrm>
            <a:off x="671066" y="1442145"/>
            <a:ext cx="2112615"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Skipping Semantic Standards</a:t>
            </a:r>
            <a:endParaRPr sz="1150">
              <a:solidFill>
                <a:schemeClr val="dk1"/>
              </a:solidFill>
              <a:latin typeface="Calibri"/>
              <a:ea typeface="Calibri"/>
              <a:cs typeface="Calibri"/>
              <a:sym typeface="Calibri"/>
            </a:endParaRPr>
          </a:p>
        </p:txBody>
      </p:sp>
      <p:sp>
        <p:nvSpPr>
          <p:cNvPr id="664" name="Google Shape;664;p27"/>
          <p:cNvSpPr/>
          <p:nvPr/>
        </p:nvSpPr>
        <p:spPr>
          <a:xfrm>
            <a:off x="671066" y="1693441"/>
            <a:ext cx="3712890"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Ingesting data without applying ontology mapping makes cross-organizational analysis impossible. Semantics must be applied at ingestion, not retrofitted later.</a:t>
            </a:r>
            <a:endParaRPr sz="900">
              <a:solidFill>
                <a:schemeClr val="dk1"/>
              </a:solidFill>
              <a:latin typeface="Calibri"/>
              <a:ea typeface="Calibri"/>
              <a:cs typeface="Calibri"/>
              <a:sym typeface="Calibri"/>
            </a:endParaRPr>
          </a:p>
        </p:txBody>
      </p:sp>
      <p:sp>
        <p:nvSpPr>
          <p:cNvPr id="665" name="Google Shape;665;p27"/>
          <p:cNvSpPr/>
          <p:nvPr/>
        </p:nvSpPr>
        <p:spPr>
          <a:xfrm>
            <a:off x="4627959" y="1310060"/>
            <a:ext cx="4019922" cy="1067098"/>
          </a:xfrm>
          <a:prstGeom prst="roundRect">
            <a:avLst>
              <a:gd fmla="val 642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6" name="Google Shape;666;p27"/>
          <p:cNvSpPr/>
          <p:nvPr/>
        </p:nvSpPr>
        <p:spPr>
          <a:xfrm>
            <a:off x="4613672" y="1310060"/>
            <a:ext cx="57150" cy="106709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27"/>
          <p:cNvSpPr/>
          <p:nvPr/>
        </p:nvSpPr>
        <p:spPr>
          <a:xfrm>
            <a:off x="4802907" y="1442145"/>
            <a:ext cx="291852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Missing Metadata &amp; Catalog Registration</a:t>
            </a:r>
            <a:endParaRPr sz="1150">
              <a:solidFill>
                <a:schemeClr val="dk1"/>
              </a:solidFill>
              <a:latin typeface="Calibri"/>
              <a:ea typeface="Calibri"/>
              <a:cs typeface="Calibri"/>
              <a:sym typeface="Calibri"/>
            </a:endParaRPr>
          </a:p>
        </p:txBody>
      </p:sp>
      <p:sp>
        <p:nvSpPr>
          <p:cNvPr id="668" name="Google Shape;668;p27"/>
          <p:cNvSpPr/>
          <p:nvPr/>
        </p:nvSpPr>
        <p:spPr>
          <a:xfrm>
            <a:off x="4802907" y="1693441"/>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Unenriched data cannot be discovered or reused. Catalog registration is not optional; it is what makes your asset visible to the ecosystem.</a:t>
            </a:r>
            <a:endParaRPr sz="900">
              <a:solidFill>
                <a:schemeClr val="dk1"/>
              </a:solidFill>
              <a:latin typeface="Calibri"/>
              <a:ea typeface="Calibri"/>
              <a:cs typeface="Calibri"/>
              <a:sym typeface="Calibri"/>
            </a:endParaRPr>
          </a:p>
        </p:txBody>
      </p:sp>
      <p:sp>
        <p:nvSpPr>
          <p:cNvPr id="669" name="Google Shape;669;p27"/>
          <p:cNvSpPr/>
          <p:nvPr/>
        </p:nvSpPr>
        <p:spPr>
          <a:xfrm>
            <a:off x="496119" y="2489076"/>
            <a:ext cx="4019922" cy="1067098"/>
          </a:xfrm>
          <a:prstGeom prst="roundRect">
            <a:avLst>
              <a:gd fmla="val 642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0" name="Google Shape;670;p27"/>
          <p:cNvSpPr/>
          <p:nvPr/>
        </p:nvSpPr>
        <p:spPr>
          <a:xfrm>
            <a:off x="481831" y="2489076"/>
            <a:ext cx="57150" cy="106709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1" name="Google Shape;671;p27"/>
          <p:cNvSpPr/>
          <p:nvPr/>
        </p:nvSpPr>
        <p:spPr>
          <a:xfrm>
            <a:off x="671066" y="2621161"/>
            <a:ext cx="247233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No Quality or Provenance Tracking</a:t>
            </a:r>
            <a:endParaRPr sz="1150">
              <a:solidFill>
                <a:schemeClr val="dk1"/>
              </a:solidFill>
              <a:latin typeface="Calibri"/>
              <a:ea typeface="Calibri"/>
              <a:cs typeface="Calibri"/>
              <a:sym typeface="Calibri"/>
            </a:endParaRPr>
          </a:p>
        </p:txBody>
      </p:sp>
      <p:sp>
        <p:nvSpPr>
          <p:cNvPr id="672" name="Google Shape;672;p27"/>
          <p:cNvSpPr/>
          <p:nvPr/>
        </p:nvSpPr>
        <p:spPr>
          <a:xfrm>
            <a:off x="671066" y="2872457"/>
            <a:ext cx="3712890"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Data without verified quality and lineage is not trusted by other participants. Quality assurance is a prerequisite for sharing, not an afterthought.</a:t>
            </a:r>
            <a:endParaRPr sz="900">
              <a:solidFill>
                <a:schemeClr val="dk1"/>
              </a:solidFill>
              <a:latin typeface="Calibri"/>
              <a:ea typeface="Calibri"/>
              <a:cs typeface="Calibri"/>
              <a:sym typeface="Calibri"/>
            </a:endParaRPr>
          </a:p>
        </p:txBody>
      </p:sp>
      <p:sp>
        <p:nvSpPr>
          <p:cNvPr id="673" name="Google Shape;673;p27"/>
          <p:cNvSpPr/>
          <p:nvPr/>
        </p:nvSpPr>
        <p:spPr>
          <a:xfrm>
            <a:off x="4627959" y="2489076"/>
            <a:ext cx="4019922" cy="1067098"/>
          </a:xfrm>
          <a:prstGeom prst="roundRect">
            <a:avLst>
              <a:gd fmla="val 642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27"/>
          <p:cNvSpPr/>
          <p:nvPr/>
        </p:nvSpPr>
        <p:spPr>
          <a:xfrm>
            <a:off x="4613672" y="2489076"/>
            <a:ext cx="57150" cy="106709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5" name="Google Shape;675;p27"/>
          <p:cNvSpPr/>
          <p:nvPr/>
        </p:nvSpPr>
        <p:spPr>
          <a:xfrm>
            <a:off x="4802907" y="2621161"/>
            <a:ext cx="184398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One-Off Transformations</a:t>
            </a:r>
            <a:endParaRPr sz="1150">
              <a:solidFill>
                <a:schemeClr val="dk1"/>
              </a:solidFill>
              <a:latin typeface="Calibri"/>
              <a:ea typeface="Calibri"/>
              <a:cs typeface="Calibri"/>
              <a:sym typeface="Calibri"/>
            </a:endParaRPr>
          </a:p>
        </p:txBody>
      </p:sp>
      <p:sp>
        <p:nvSpPr>
          <p:cNvPr id="676" name="Google Shape;676;p27"/>
          <p:cNvSpPr/>
          <p:nvPr/>
        </p:nvSpPr>
        <p:spPr>
          <a:xfrm>
            <a:off x="4802907" y="2872457"/>
            <a:ext cx="3712890"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Ad hoc scripts do not scale in a data space. Build reusable, publishable transformation services that others can integrate into their own pipelines.</a:t>
            </a:r>
            <a:endParaRPr sz="900">
              <a:solidFill>
                <a:schemeClr val="dk1"/>
              </a:solidFill>
              <a:latin typeface="Calibri"/>
              <a:ea typeface="Calibri"/>
              <a:cs typeface="Calibri"/>
              <a:sym typeface="Calibri"/>
            </a:endParaRPr>
          </a:p>
        </p:txBody>
      </p:sp>
      <p:sp>
        <p:nvSpPr>
          <p:cNvPr id="677" name="Google Shape;677;p27"/>
          <p:cNvSpPr/>
          <p:nvPr/>
        </p:nvSpPr>
        <p:spPr>
          <a:xfrm>
            <a:off x="496119" y="3668092"/>
            <a:ext cx="4019922" cy="1067098"/>
          </a:xfrm>
          <a:prstGeom prst="roundRect">
            <a:avLst>
              <a:gd fmla="val 642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27"/>
          <p:cNvSpPr/>
          <p:nvPr/>
        </p:nvSpPr>
        <p:spPr>
          <a:xfrm>
            <a:off x="481831" y="3668092"/>
            <a:ext cx="57150" cy="106709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27"/>
          <p:cNvSpPr/>
          <p:nvPr/>
        </p:nvSpPr>
        <p:spPr>
          <a:xfrm>
            <a:off x="671066" y="3800177"/>
            <a:ext cx="2602855"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Ignoring Consent &amp; Usage Conditions</a:t>
            </a:r>
            <a:endParaRPr sz="1150">
              <a:solidFill>
                <a:schemeClr val="dk1"/>
              </a:solidFill>
              <a:latin typeface="Calibri"/>
              <a:ea typeface="Calibri"/>
              <a:cs typeface="Calibri"/>
              <a:sym typeface="Calibri"/>
            </a:endParaRPr>
          </a:p>
        </p:txBody>
      </p:sp>
      <p:sp>
        <p:nvSpPr>
          <p:cNvPr id="680" name="Google Shape;680;p27"/>
          <p:cNvSpPr/>
          <p:nvPr/>
        </p:nvSpPr>
        <p:spPr>
          <a:xfrm>
            <a:off x="671066" y="4051474"/>
            <a:ext cx="3712890"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Personal data exchanged without proper consent flows violates GDPR and will be blocked by the PDC at the protocol level.</a:t>
            </a:r>
            <a:endParaRPr sz="900">
              <a:solidFill>
                <a:schemeClr val="dk1"/>
              </a:solidFill>
              <a:latin typeface="Calibri"/>
              <a:ea typeface="Calibri"/>
              <a:cs typeface="Calibri"/>
              <a:sym typeface="Calibri"/>
            </a:endParaRPr>
          </a:p>
        </p:txBody>
      </p:sp>
      <p:sp>
        <p:nvSpPr>
          <p:cNvPr id="681" name="Google Shape;681;p27"/>
          <p:cNvSpPr/>
          <p:nvPr/>
        </p:nvSpPr>
        <p:spPr>
          <a:xfrm>
            <a:off x="4627959" y="3668092"/>
            <a:ext cx="4019922" cy="1067098"/>
          </a:xfrm>
          <a:prstGeom prst="roundRect">
            <a:avLst>
              <a:gd fmla="val 6427" name="adj"/>
            </a:avLst>
          </a:prstGeom>
          <a:solidFill>
            <a:srgbClr val="FFFFFF"/>
          </a:solidFill>
          <a:ln cap="flat" cmpd="sng" w="1427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2" name="Google Shape;682;p27"/>
          <p:cNvSpPr/>
          <p:nvPr/>
        </p:nvSpPr>
        <p:spPr>
          <a:xfrm>
            <a:off x="4613672" y="3668092"/>
            <a:ext cx="57150" cy="1067098"/>
          </a:xfrm>
          <a:prstGeom prst="roundRect">
            <a:avLst>
              <a:gd fmla="val 10000"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3" name="Google Shape;683;p27"/>
          <p:cNvSpPr/>
          <p:nvPr/>
        </p:nvSpPr>
        <p:spPr>
          <a:xfrm>
            <a:off x="4802907" y="3800177"/>
            <a:ext cx="2137767"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 Analytics Without Re-offering</a:t>
            </a:r>
            <a:endParaRPr sz="1150">
              <a:solidFill>
                <a:schemeClr val="dk1"/>
              </a:solidFill>
              <a:latin typeface="Calibri"/>
              <a:ea typeface="Calibri"/>
              <a:cs typeface="Calibri"/>
              <a:sym typeface="Calibri"/>
            </a:endParaRPr>
          </a:p>
        </p:txBody>
      </p:sp>
      <p:sp>
        <p:nvSpPr>
          <p:cNvPr id="684" name="Google Shape;684;p27"/>
          <p:cNvSpPr/>
          <p:nvPr/>
        </p:nvSpPr>
        <p:spPr>
          <a:xfrm>
            <a:off x="4802907" y="4051474"/>
            <a:ext cx="3712890" cy="551631"/>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Building isolated pipelines wastes the ecosystem's potential. Publish your results: analytics outputs are valuable assets for others to discover and reuse.</a:t>
            </a:r>
            <a:endParaRPr sz="9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28"/>
          <p:cNvSpPr/>
          <p:nvPr/>
        </p:nvSpPr>
        <p:spPr>
          <a:xfrm>
            <a:off x="496119" y="1096566"/>
            <a:ext cx="417805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The Data Scientist Toolkit</a:t>
            </a:r>
            <a:endParaRPr sz="2400">
              <a:solidFill>
                <a:schemeClr val="dk1"/>
              </a:solidFill>
              <a:latin typeface="Calibri"/>
              <a:ea typeface="Calibri"/>
              <a:cs typeface="Calibri"/>
              <a:sym typeface="Calibri"/>
            </a:endParaRPr>
          </a:p>
        </p:txBody>
      </p:sp>
      <p:sp>
        <p:nvSpPr>
          <p:cNvPr id="691" name="Google Shape;691;p28"/>
          <p:cNvSpPr/>
          <p:nvPr/>
        </p:nvSpPr>
        <p:spPr>
          <a:xfrm>
            <a:off x="496119" y="1732136"/>
            <a:ext cx="2634555" cy="1449735"/>
          </a:xfrm>
          <a:prstGeom prst="roundRect">
            <a:avLst>
              <a:gd fmla="val 394"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28"/>
          <p:cNvSpPr/>
          <p:nvPr/>
        </p:nvSpPr>
        <p:spPr>
          <a:xfrm>
            <a:off x="624855" y="1860872"/>
            <a:ext cx="1671935"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Standards &amp; Semantics</a:t>
            </a:r>
            <a:endParaRPr sz="1200">
              <a:solidFill>
                <a:schemeClr val="dk1"/>
              </a:solidFill>
              <a:latin typeface="Calibri"/>
              <a:ea typeface="Calibri"/>
              <a:cs typeface="Calibri"/>
              <a:sym typeface="Calibri"/>
            </a:endParaRPr>
          </a:p>
        </p:txBody>
      </p:sp>
      <p:sp>
        <p:nvSpPr>
          <p:cNvPr id="693" name="Google Shape;693;p28"/>
          <p:cNvSpPr/>
          <p:nvPr/>
        </p:nvSpPr>
        <p:spPr>
          <a:xfrm>
            <a:off x="624855" y="2129135"/>
            <a:ext cx="2377083" cy="923999"/>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xAPI, JSON-LD, RDF</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ESCO, ROME frameworks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ODRL machine-readable policies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Linked Data principles</a:t>
            </a:r>
            <a:endParaRPr sz="950">
              <a:solidFill>
                <a:schemeClr val="dk1"/>
              </a:solidFill>
              <a:latin typeface="Calibri"/>
              <a:ea typeface="Calibri"/>
              <a:cs typeface="Calibri"/>
              <a:sym typeface="Calibri"/>
            </a:endParaRPr>
          </a:p>
        </p:txBody>
      </p:sp>
      <p:sp>
        <p:nvSpPr>
          <p:cNvPr id="694" name="Google Shape;694;p28"/>
          <p:cNvSpPr/>
          <p:nvPr/>
        </p:nvSpPr>
        <p:spPr>
          <a:xfrm>
            <a:off x="3254648" y="1732136"/>
            <a:ext cx="2634630" cy="1449735"/>
          </a:xfrm>
          <a:prstGeom prst="roundRect">
            <a:avLst>
              <a:gd fmla="val 394"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28"/>
          <p:cNvSpPr/>
          <p:nvPr/>
        </p:nvSpPr>
        <p:spPr>
          <a:xfrm>
            <a:off x="3383384" y="1860872"/>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Platforms &amp; Tools</a:t>
            </a:r>
            <a:endParaRPr sz="1200">
              <a:solidFill>
                <a:schemeClr val="dk1"/>
              </a:solidFill>
              <a:latin typeface="Calibri"/>
              <a:ea typeface="Calibri"/>
              <a:cs typeface="Calibri"/>
              <a:sym typeface="Calibri"/>
            </a:endParaRPr>
          </a:p>
        </p:txBody>
      </p:sp>
      <p:sp>
        <p:nvSpPr>
          <p:cNvPr id="696" name="Google Shape;696;p28"/>
          <p:cNvSpPr/>
          <p:nvPr/>
        </p:nvSpPr>
        <p:spPr>
          <a:xfrm>
            <a:off x="3383384" y="2129135"/>
            <a:ext cx="2377157" cy="923999"/>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VisionsTrust Platform</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Prometheus-X Catalog</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Dataspace Connectors (PDC)</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Data Plane SDKs</a:t>
            </a:r>
            <a:endParaRPr sz="950">
              <a:solidFill>
                <a:schemeClr val="dk1"/>
              </a:solidFill>
              <a:latin typeface="Calibri"/>
              <a:ea typeface="Calibri"/>
              <a:cs typeface="Calibri"/>
              <a:sym typeface="Calibri"/>
            </a:endParaRPr>
          </a:p>
        </p:txBody>
      </p:sp>
      <p:sp>
        <p:nvSpPr>
          <p:cNvPr id="697" name="Google Shape;697;p28"/>
          <p:cNvSpPr/>
          <p:nvPr/>
        </p:nvSpPr>
        <p:spPr>
          <a:xfrm>
            <a:off x="6013252" y="1732136"/>
            <a:ext cx="2634555" cy="1449735"/>
          </a:xfrm>
          <a:prstGeom prst="roundRect">
            <a:avLst>
              <a:gd fmla="val 394"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28"/>
          <p:cNvSpPr/>
          <p:nvPr/>
        </p:nvSpPr>
        <p:spPr>
          <a:xfrm>
            <a:off x="6141988" y="1860872"/>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Quality &amp; Governance</a:t>
            </a:r>
            <a:endParaRPr sz="1200">
              <a:solidFill>
                <a:schemeClr val="dk1"/>
              </a:solidFill>
              <a:latin typeface="Calibri"/>
              <a:ea typeface="Calibri"/>
              <a:cs typeface="Calibri"/>
              <a:sym typeface="Calibri"/>
            </a:endParaRPr>
          </a:p>
        </p:txBody>
      </p:sp>
      <p:sp>
        <p:nvSpPr>
          <p:cNvPr id="699" name="Google Shape;699;p28"/>
          <p:cNvSpPr/>
          <p:nvPr/>
        </p:nvSpPr>
        <p:spPr>
          <a:xfrm>
            <a:off x="6141988" y="2129135"/>
            <a:ext cx="2377083" cy="923999"/>
          </a:xfrm>
          <a:prstGeom prst="rect">
            <a:avLst/>
          </a:prstGeom>
          <a:noFill/>
          <a:ln>
            <a:noFill/>
          </a:ln>
        </p:spPr>
        <p:txBody>
          <a:bodyPr anchorCtr="0" anchor="t" bIns="0" lIns="0" spcFirstLastPara="1" rIns="0" wrap="square" tIns="0">
            <a:normAutofit/>
          </a:bodyPr>
          <a:lstStyle/>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Data Veracity Assurance</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Value Chain Tracker</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Consent management flows</a:t>
            </a:r>
            <a:endParaRPr sz="950">
              <a:solidFill>
                <a:schemeClr val="dk1"/>
              </a:solidFill>
              <a:latin typeface="Calibri"/>
              <a:ea typeface="Calibri"/>
              <a:cs typeface="Calibri"/>
              <a:sym typeface="Calibri"/>
            </a:endParaRPr>
          </a:p>
          <a:p>
            <a:pPr indent="-342900" lvl="0" marL="342900" marR="0" rtl="0" algn="l">
              <a:lnSpc>
                <a:spcPct val="133000"/>
              </a:lnSpc>
              <a:spcBef>
                <a:spcPts val="0"/>
              </a:spcBef>
              <a:spcAft>
                <a:spcPts val="0"/>
              </a:spcAft>
              <a:buClr>
                <a:srgbClr val="01122E"/>
              </a:buClr>
              <a:buSzPts val="950"/>
              <a:buFont typeface="Roboto"/>
              <a:buChar char="•"/>
            </a:pPr>
            <a:r>
              <a:rPr lang="en-US" sz="950">
                <a:solidFill>
                  <a:srgbClr val="01122E"/>
                </a:solidFill>
                <a:latin typeface="Roboto"/>
                <a:ea typeface="Roboto"/>
                <a:cs typeface="Roboto"/>
                <a:sym typeface="Roboto"/>
              </a:rPr>
              <a:t>PDC Governance &amp; Quality API</a:t>
            </a:r>
            <a:endParaRPr sz="950">
              <a:solidFill>
                <a:schemeClr val="dk1"/>
              </a:solidFill>
              <a:latin typeface="Calibri"/>
              <a:ea typeface="Calibri"/>
              <a:cs typeface="Calibri"/>
              <a:sym typeface="Calibri"/>
            </a:endParaRPr>
          </a:p>
        </p:txBody>
      </p:sp>
      <p:sp>
        <p:nvSpPr>
          <p:cNvPr id="700" name="Google Shape;700;p28"/>
          <p:cNvSpPr/>
          <p:nvPr/>
        </p:nvSpPr>
        <p:spPr>
          <a:xfrm>
            <a:off x="496119" y="3321397"/>
            <a:ext cx="8151763" cy="725463"/>
          </a:xfrm>
          <a:prstGeom prst="roundRect">
            <a:avLst>
              <a:gd fmla="val 788" name="adj"/>
            </a:avLst>
          </a:prstGeom>
          <a:solidFill>
            <a:srgbClr val="B6FCB8"/>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701" name="Google Shape;701;p28"/>
          <p:cNvPicPr preferRelativeResize="0"/>
          <p:nvPr/>
        </p:nvPicPr>
        <p:blipFill rotWithShape="1">
          <a:blip r:embed="rId3">
            <a:alphaModFix/>
          </a:blip>
          <a:srcRect b="0" l="0" r="0" t="0"/>
          <a:stretch/>
        </p:blipFill>
        <p:spPr>
          <a:xfrm>
            <a:off x="620092" y="3505944"/>
            <a:ext cx="155004" cy="123974"/>
          </a:xfrm>
          <a:prstGeom prst="rect">
            <a:avLst/>
          </a:prstGeom>
          <a:noFill/>
          <a:ln>
            <a:noFill/>
          </a:ln>
        </p:spPr>
      </p:pic>
      <p:sp>
        <p:nvSpPr>
          <p:cNvPr id="702" name="Google Shape;702;p28"/>
          <p:cNvSpPr/>
          <p:nvPr/>
        </p:nvSpPr>
        <p:spPr>
          <a:xfrm>
            <a:off x="899071" y="3476327"/>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b="1" lang="en-US" sz="950">
                <a:solidFill>
                  <a:srgbClr val="000000"/>
                </a:solidFill>
                <a:latin typeface="Roboto"/>
                <a:ea typeface="Roboto"/>
                <a:cs typeface="Roboto"/>
                <a:sym typeface="Roboto"/>
              </a:rPr>
              <a:t>Core Principle:</a:t>
            </a:r>
            <a:r>
              <a:rPr lang="en-US" sz="950">
                <a:solidFill>
                  <a:srgbClr val="000000"/>
                </a:solidFill>
                <a:latin typeface="Roboto"/>
                <a:ea typeface="Roboto"/>
                <a:cs typeface="Roboto"/>
                <a:sym typeface="Roboto"/>
              </a:rPr>
              <a:t> Invest in semantic alignment and data quality. The infrastructure handles discovery, trust, and transfer automatically; your job is to ensure the data is meaningful and trustworthy.</a:t>
            </a:r>
            <a:endParaRPr sz="95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29"/>
          <p:cNvSpPr/>
          <p:nvPr/>
        </p:nvSpPr>
        <p:spPr>
          <a:xfrm>
            <a:off x="496119" y="704999"/>
            <a:ext cx="5155109"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Apply This to Your Data Context</a:t>
            </a:r>
            <a:endParaRPr sz="2400">
              <a:solidFill>
                <a:schemeClr val="dk1"/>
              </a:solidFill>
              <a:latin typeface="Calibri"/>
              <a:ea typeface="Calibri"/>
              <a:cs typeface="Calibri"/>
              <a:sym typeface="Calibri"/>
            </a:endParaRPr>
          </a:p>
        </p:txBody>
      </p:sp>
      <p:sp>
        <p:nvSpPr>
          <p:cNvPr id="709" name="Google Shape;709;p29"/>
          <p:cNvSpPr/>
          <p:nvPr/>
        </p:nvSpPr>
        <p:spPr>
          <a:xfrm>
            <a:off x="496119" y="1340569"/>
            <a:ext cx="8608963" cy="198462"/>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Use these five questions to map your own data assets, pipelines, and governance requirements into the data space model.</a:t>
            </a:r>
            <a:endParaRPr sz="950">
              <a:solidFill>
                <a:schemeClr val="dk1"/>
              </a:solidFill>
              <a:latin typeface="Calibri"/>
              <a:ea typeface="Calibri"/>
              <a:cs typeface="Calibri"/>
              <a:sym typeface="Calibri"/>
            </a:endParaRPr>
          </a:p>
        </p:txBody>
      </p:sp>
      <p:sp>
        <p:nvSpPr>
          <p:cNvPr descr="preencoded.png" id="710" name="Google Shape;710;p29"/>
          <p:cNvSpPr/>
          <p:nvPr/>
        </p:nvSpPr>
        <p:spPr>
          <a:xfrm>
            <a:off x="496119" y="1678558"/>
            <a:ext cx="310083" cy="310083"/>
          </a:xfrm>
          <a:prstGeom prst="rect">
            <a:avLst/>
          </a:prstGeom>
          <a:noFill/>
          <a:ln>
            <a:noFill/>
          </a:ln>
        </p:spPr>
      </p:sp>
      <p:sp>
        <p:nvSpPr>
          <p:cNvPr id="711" name="Google Shape;711;p29"/>
          <p:cNvSpPr/>
          <p:nvPr/>
        </p:nvSpPr>
        <p:spPr>
          <a:xfrm>
            <a:off x="961206" y="1678558"/>
            <a:ext cx="1782068"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What data do you have?</a:t>
            </a:r>
            <a:endParaRPr sz="1200">
              <a:solidFill>
                <a:schemeClr val="dk1"/>
              </a:solidFill>
              <a:latin typeface="Calibri"/>
              <a:ea typeface="Calibri"/>
              <a:cs typeface="Calibri"/>
              <a:sym typeface="Calibri"/>
            </a:endParaRPr>
          </a:p>
        </p:txBody>
      </p:sp>
      <p:sp>
        <p:nvSpPr>
          <p:cNvPr id="712" name="Google Shape;712;p29"/>
          <p:cNvSpPr/>
          <p:nvPr/>
        </p:nvSpPr>
        <p:spPr>
          <a:xfrm>
            <a:off x="961206" y="1946821"/>
            <a:ext cx="2148780"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Inventory your data assets, formats, schemas, and quality levels. Understand what you own before deciding what to share.</a:t>
            </a:r>
            <a:endParaRPr sz="950">
              <a:solidFill>
                <a:schemeClr val="dk1"/>
              </a:solidFill>
              <a:latin typeface="Calibri"/>
              <a:ea typeface="Calibri"/>
              <a:cs typeface="Calibri"/>
              <a:sym typeface="Calibri"/>
            </a:endParaRPr>
          </a:p>
        </p:txBody>
      </p:sp>
      <p:sp>
        <p:nvSpPr>
          <p:cNvPr descr="preencoded.png" id="713" name="Google Shape;713;p29"/>
          <p:cNvSpPr/>
          <p:nvPr/>
        </p:nvSpPr>
        <p:spPr>
          <a:xfrm>
            <a:off x="3264991" y="1678558"/>
            <a:ext cx="310083" cy="310083"/>
          </a:xfrm>
          <a:prstGeom prst="rect">
            <a:avLst/>
          </a:prstGeom>
          <a:noFill/>
          <a:ln>
            <a:noFill/>
          </a:ln>
        </p:spPr>
      </p:sp>
      <p:sp>
        <p:nvSpPr>
          <p:cNvPr id="714" name="Google Shape;714;p29"/>
          <p:cNvSpPr/>
          <p:nvPr/>
        </p:nvSpPr>
        <p:spPr>
          <a:xfrm>
            <a:off x="3730079" y="1678558"/>
            <a:ext cx="1719337"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What standards apply?</a:t>
            </a:r>
            <a:endParaRPr sz="1200">
              <a:solidFill>
                <a:schemeClr val="dk1"/>
              </a:solidFill>
              <a:latin typeface="Calibri"/>
              <a:ea typeface="Calibri"/>
              <a:cs typeface="Calibri"/>
              <a:sym typeface="Calibri"/>
            </a:endParaRPr>
          </a:p>
        </p:txBody>
      </p:sp>
      <p:sp>
        <p:nvSpPr>
          <p:cNvPr id="715" name="Google Shape;715;p29"/>
          <p:cNvSpPr/>
          <p:nvPr/>
        </p:nvSpPr>
        <p:spPr>
          <a:xfrm>
            <a:off x="3730079" y="1946821"/>
            <a:ext cx="2148855"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Map your data to semantic standards such as xAPI, ESCO, and JSON-LD. Identify gaps where ontology alignment work is needed.</a:t>
            </a:r>
            <a:endParaRPr sz="950">
              <a:solidFill>
                <a:schemeClr val="dk1"/>
              </a:solidFill>
              <a:latin typeface="Calibri"/>
              <a:ea typeface="Calibri"/>
              <a:cs typeface="Calibri"/>
              <a:sym typeface="Calibri"/>
            </a:endParaRPr>
          </a:p>
        </p:txBody>
      </p:sp>
      <p:sp>
        <p:nvSpPr>
          <p:cNvPr descr="preencoded.png" id="716" name="Google Shape;716;p29"/>
          <p:cNvSpPr/>
          <p:nvPr/>
        </p:nvSpPr>
        <p:spPr>
          <a:xfrm>
            <a:off x="6033939" y="1678558"/>
            <a:ext cx="310083" cy="310083"/>
          </a:xfrm>
          <a:prstGeom prst="rect">
            <a:avLst/>
          </a:prstGeom>
          <a:noFill/>
          <a:ln>
            <a:noFill/>
          </a:ln>
        </p:spPr>
      </p:sp>
      <p:sp>
        <p:nvSpPr>
          <p:cNvPr id="717" name="Google Shape;717;p29"/>
          <p:cNvSpPr/>
          <p:nvPr/>
        </p:nvSpPr>
        <p:spPr>
          <a:xfrm>
            <a:off x="6499027" y="1678558"/>
            <a:ext cx="2148855"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What transformations are needed?</a:t>
            </a:r>
            <a:endParaRPr sz="1200">
              <a:solidFill>
                <a:schemeClr val="dk1"/>
              </a:solidFill>
              <a:latin typeface="Calibri"/>
              <a:ea typeface="Calibri"/>
              <a:cs typeface="Calibri"/>
              <a:sym typeface="Calibri"/>
            </a:endParaRPr>
          </a:p>
        </p:txBody>
      </p:sp>
      <p:sp>
        <p:nvSpPr>
          <p:cNvPr id="718" name="Google Shape;718;p29"/>
          <p:cNvSpPr/>
          <p:nvPr/>
        </p:nvSpPr>
        <p:spPr>
          <a:xfrm>
            <a:off x="6499027" y="2140669"/>
            <a:ext cx="2148855"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Design reusable pipelines for schema mapping, semantic enrichment, and quality assurance. Build once, publish for others.</a:t>
            </a:r>
            <a:endParaRPr sz="950">
              <a:solidFill>
                <a:schemeClr val="dk1"/>
              </a:solidFill>
              <a:latin typeface="Calibri"/>
              <a:ea typeface="Calibri"/>
              <a:cs typeface="Calibri"/>
              <a:sym typeface="Calibri"/>
            </a:endParaRPr>
          </a:p>
        </p:txBody>
      </p:sp>
      <p:sp>
        <p:nvSpPr>
          <p:cNvPr descr="preencoded.png" id="719" name="Google Shape;719;p29"/>
          <p:cNvSpPr/>
          <p:nvPr/>
        </p:nvSpPr>
        <p:spPr>
          <a:xfrm>
            <a:off x="496119" y="3182541"/>
            <a:ext cx="310083" cy="310083"/>
          </a:xfrm>
          <a:prstGeom prst="rect">
            <a:avLst/>
          </a:prstGeom>
          <a:noFill/>
          <a:ln>
            <a:noFill/>
          </a:ln>
        </p:spPr>
      </p:sp>
      <p:sp>
        <p:nvSpPr>
          <p:cNvPr id="720" name="Google Shape;720;p29"/>
          <p:cNvSpPr/>
          <p:nvPr/>
        </p:nvSpPr>
        <p:spPr>
          <a:xfrm>
            <a:off x="961206" y="3182541"/>
            <a:ext cx="1911325"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What governance applies?</a:t>
            </a:r>
            <a:endParaRPr sz="1200">
              <a:solidFill>
                <a:schemeClr val="dk1"/>
              </a:solidFill>
              <a:latin typeface="Calibri"/>
              <a:ea typeface="Calibri"/>
              <a:cs typeface="Calibri"/>
              <a:sym typeface="Calibri"/>
            </a:endParaRPr>
          </a:p>
        </p:txBody>
      </p:sp>
      <p:sp>
        <p:nvSpPr>
          <p:cNvPr id="721" name="Google Shape;721;p29"/>
          <p:cNvSpPr/>
          <p:nvPr/>
        </p:nvSpPr>
        <p:spPr>
          <a:xfrm>
            <a:off x="961206" y="3450803"/>
            <a:ext cx="2148780"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Define usage conditions, consent requirements, and privacy needs before you publish. Governance is designed up front, not added later.</a:t>
            </a:r>
            <a:endParaRPr sz="950">
              <a:solidFill>
                <a:schemeClr val="dk1"/>
              </a:solidFill>
              <a:latin typeface="Calibri"/>
              <a:ea typeface="Calibri"/>
              <a:cs typeface="Calibri"/>
              <a:sym typeface="Calibri"/>
            </a:endParaRPr>
          </a:p>
        </p:txBody>
      </p:sp>
      <p:sp>
        <p:nvSpPr>
          <p:cNvPr descr="preencoded.png" id="722" name="Google Shape;722;p29"/>
          <p:cNvSpPr/>
          <p:nvPr/>
        </p:nvSpPr>
        <p:spPr>
          <a:xfrm>
            <a:off x="3264991" y="3182541"/>
            <a:ext cx="310083" cy="310083"/>
          </a:xfrm>
          <a:prstGeom prst="rect">
            <a:avLst/>
          </a:prstGeom>
          <a:noFill/>
          <a:ln>
            <a:noFill/>
          </a:ln>
        </p:spPr>
      </p:sp>
      <p:sp>
        <p:nvSpPr>
          <p:cNvPr id="723" name="Google Shape;723;p29"/>
          <p:cNvSpPr/>
          <p:nvPr/>
        </p:nvSpPr>
        <p:spPr>
          <a:xfrm>
            <a:off x="3730079" y="3182541"/>
            <a:ext cx="2148855"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What results can you re-offer?</a:t>
            </a:r>
            <a:endParaRPr sz="1200">
              <a:solidFill>
                <a:schemeClr val="dk1"/>
              </a:solidFill>
              <a:latin typeface="Calibri"/>
              <a:ea typeface="Calibri"/>
              <a:cs typeface="Calibri"/>
              <a:sym typeface="Calibri"/>
            </a:endParaRPr>
          </a:p>
        </p:txBody>
      </p:sp>
      <p:sp>
        <p:nvSpPr>
          <p:cNvPr id="724" name="Google Shape;724;p29"/>
          <p:cNvSpPr/>
          <p:nvPr/>
        </p:nvSpPr>
        <p:spPr>
          <a:xfrm>
            <a:off x="3730079" y="3644652"/>
            <a:ext cx="2148855"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Plan how your analytics outputs become new data offerings. Every insight is a potential asset for the broader ecosystem.</a:t>
            </a:r>
            <a:endParaRPr sz="95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496119" y="463525"/>
            <a:ext cx="3609603"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What Is a Data Space?</a:t>
            </a:r>
            <a:endParaRPr sz="2300">
              <a:solidFill>
                <a:schemeClr val="dk1"/>
              </a:solidFill>
              <a:latin typeface="Calibri"/>
              <a:ea typeface="Calibri"/>
              <a:cs typeface="Calibri"/>
              <a:sym typeface="Calibri"/>
            </a:endParaRPr>
          </a:p>
        </p:txBody>
      </p:sp>
      <p:sp>
        <p:nvSpPr>
          <p:cNvPr id="118" name="Google Shape;118;p3"/>
          <p:cNvSpPr/>
          <p:nvPr/>
        </p:nvSpPr>
        <p:spPr>
          <a:xfrm>
            <a:off x="496119" y="876449"/>
            <a:ext cx="3417838"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Definition based on DSSC Blueprint &amp; ISO/IEC 20151</a:t>
            </a:r>
            <a:endParaRPr sz="1150">
              <a:solidFill>
                <a:schemeClr val="dk1"/>
              </a:solidFill>
              <a:latin typeface="Calibri"/>
              <a:ea typeface="Calibri"/>
              <a:cs typeface="Calibri"/>
              <a:sym typeface="Calibri"/>
            </a:endParaRPr>
          </a:p>
        </p:txBody>
      </p:sp>
      <p:sp>
        <p:nvSpPr>
          <p:cNvPr id="119" name="Google Shape;119;p3"/>
          <p:cNvSpPr/>
          <p:nvPr/>
        </p:nvSpPr>
        <p:spPr>
          <a:xfrm>
            <a:off x="411212" y="1228502"/>
            <a:ext cx="4101926" cy="3451399"/>
          </a:xfrm>
          <a:prstGeom prst="roundRect">
            <a:avLst>
              <a:gd fmla="val 166" name="adj"/>
            </a:avLst>
          </a:prstGeom>
          <a:solidFill>
            <a:srgbClr val="01122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0" name="Google Shape;120;p3"/>
          <p:cNvSpPr/>
          <p:nvPr/>
        </p:nvSpPr>
        <p:spPr>
          <a:xfrm>
            <a:off x="529010" y="1340421"/>
            <a:ext cx="217423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FFFFFF"/>
              </a:buClr>
              <a:buSzPts val="1150"/>
              <a:buFont typeface="Righteous"/>
              <a:buNone/>
            </a:pPr>
            <a:r>
              <a:rPr lang="en-US" sz="1150">
                <a:solidFill>
                  <a:srgbClr val="FFFFFF"/>
                </a:solidFill>
                <a:latin typeface="Righteous"/>
                <a:ea typeface="Righteous"/>
                <a:cs typeface="Righteous"/>
                <a:sym typeface="Righteous"/>
              </a:rPr>
              <a:t>Seven Essential Elements</a:t>
            </a:r>
            <a:endParaRPr sz="1150">
              <a:solidFill>
                <a:schemeClr val="dk1"/>
              </a:solidFill>
              <a:latin typeface="Calibri"/>
              <a:ea typeface="Calibri"/>
              <a:cs typeface="Calibri"/>
              <a:sym typeface="Calibri"/>
            </a:endParaRPr>
          </a:p>
        </p:txBody>
      </p:sp>
      <p:sp>
        <p:nvSpPr>
          <p:cNvPr id="121" name="Google Shape;121;p3"/>
          <p:cNvSpPr/>
          <p:nvPr/>
        </p:nvSpPr>
        <p:spPr>
          <a:xfrm>
            <a:off x="529010" y="1636514"/>
            <a:ext cx="3866331" cy="1521991"/>
          </a:xfrm>
          <a:prstGeom prst="rect">
            <a:avLst/>
          </a:prstGeom>
          <a:noFill/>
          <a:ln>
            <a:noFill/>
          </a:ln>
        </p:spPr>
        <p:txBody>
          <a:bodyPr anchorCtr="0" anchor="t" bIns="0" lIns="0" spcFirstLastPara="1" rIns="0" wrap="square" tIns="0">
            <a:normAutofit/>
          </a:bodyPr>
          <a:lstStyle/>
          <a:p>
            <a:pPr indent="-342900" lvl="0" marL="342900" marR="0" rtl="0" algn="l">
              <a:lnSpc>
                <a:spcPct val="130000"/>
              </a:lnSpc>
              <a:spcBef>
                <a:spcPts val="0"/>
              </a:spcBef>
              <a:spcAft>
                <a:spcPts val="0"/>
              </a:spcAft>
              <a:buClr>
                <a:srgbClr val="FFFFFF"/>
              </a:buClr>
              <a:buSzPts val="900"/>
              <a:buFont typeface="Calibri"/>
              <a:buAutoNum type="arabicPeriod"/>
            </a:pPr>
            <a:r>
              <a:rPr lang="en-US" sz="900">
                <a:solidFill>
                  <a:srgbClr val="FFFFFF"/>
                </a:solidFill>
                <a:latin typeface="Roboto"/>
                <a:ea typeface="Roboto"/>
                <a:cs typeface="Roboto"/>
                <a:sym typeface="Roboto"/>
              </a:rPr>
              <a:t>Environment, not a platform</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Calibri"/>
              <a:buAutoNum type="arabicPeriod"/>
            </a:pPr>
            <a:r>
              <a:rPr lang="en-US" sz="900">
                <a:solidFill>
                  <a:srgbClr val="FFFFFF"/>
                </a:solidFill>
                <a:latin typeface="Roboto"/>
                <a:ea typeface="Roboto"/>
                <a:cs typeface="Roboto"/>
                <a:sym typeface="Roboto"/>
              </a:rPr>
              <a:t>Trust through verifiable credentials</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Calibri"/>
              <a:buAutoNum type="arabicPeriod"/>
            </a:pPr>
            <a:r>
              <a:rPr lang="en-US" sz="900">
                <a:solidFill>
                  <a:srgbClr val="FFFFFF"/>
                </a:solidFill>
                <a:latin typeface="Roboto"/>
                <a:ea typeface="Roboto"/>
                <a:cs typeface="Roboto"/>
                <a:sym typeface="Roboto"/>
              </a:rPr>
              <a:t>Peer-to-peer communication via Connectors</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Calibri"/>
              <a:buAutoNum type="arabicPeriod"/>
            </a:pPr>
            <a:r>
              <a:rPr lang="en-US" sz="900">
                <a:solidFill>
                  <a:srgbClr val="FFFFFF"/>
                </a:solidFill>
                <a:latin typeface="Roboto"/>
                <a:ea typeface="Roboto"/>
                <a:cs typeface="Roboto"/>
                <a:sym typeface="Roboto"/>
              </a:rPr>
              <a:t>Governance Authority maintains rules</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Calibri"/>
              <a:buAutoNum type="arabicPeriod"/>
            </a:pPr>
            <a:r>
              <a:rPr lang="en-US" sz="900">
                <a:solidFill>
                  <a:srgbClr val="FFFFFF"/>
                </a:solidFill>
                <a:latin typeface="Roboto"/>
                <a:ea typeface="Roboto"/>
                <a:cs typeface="Roboto"/>
                <a:sym typeface="Roboto"/>
              </a:rPr>
              <a:t>DSP, DCP protocols + PDI (Personal Data Intermediary)</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Calibri"/>
              <a:buAutoNum type="arabicPeriod"/>
            </a:pPr>
            <a:r>
              <a:rPr lang="en-US" sz="900">
                <a:solidFill>
                  <a:srgbClr val="FFFFFF"/>
                </a:solidFill>
                <a:latin typeface="Roboto"/>
                <a:ea typeface="Roboto"/>
                <a:cs typeface="Roboto"/>
                <a:sym typeface="Roboto"/>
              </a:rPr>
              <a:t>Machine-readable ODRL policies</a:t>
            </a:r>
            <a:endParaRPr sz="900">
              <a:solidFill>
                <a:schemeClr val="dk1"/>
              </a:solidFill>
              <a:latin typeface="Calibri"/>
              <a:ea typeface="Calibri"/>
              <a:cs typeface="Calibri"/>
              <a:sym typeface="Calibri"/>
            </a:endParaRPr>
          </a:p>
          <a:p>
            <a:pPr indent="-342900" lvl="0" marL="342900" marR="0" rtl="0" algn="l">
              <a:lnSpc>
                <a:spcPct val="130000"/>
              </a:lnSpc>
              <a:spcBef>
                <a:spcPts val="0"/>
              </a:spcBef>
              <a:spcAft>
                <a:spcPts val="0"/>
              </a:spcAft>
              <a:buClr>
                <a:srgbClr val="FFFFFF"/>
              </a:buClr>
              <a:buSzPts val="900"/>
              <a:buFont typeface="Calibri"/>
              <a:buAutoNum type="arabicPeriod"/>
            </a:pPr>
            <a:r>
              <a:rPr lang="en-US" sz="900">
                <a:solidFill>
                  <a:srgbClr val="FFFFFF"/>
                </a:solidFill>
                <a:latin typeface="Roboto"/>
                <a:ea typeface="Roboto"/>
                <a:cs typeface="Roboto"/>
                <a:sym typeface="Roboto"/>
              </a:rPr>
              <a:t>Supporting services for onboarding</a:t>
            </a:r>
            <a:endParaRPr sz="900">
              <a:solidFill>
                <a:schemeClr val="dk1"/>
              </a:solidFill>
              <a:latin typeface="Calibri"/>
              <a:ea typeface="Calibri"/>
              <a:cs typeface="Calibri"/>
              <a:sym typeface="Calibri"/>
            </a:endParaRPr>
          </a:p>
        </p:txBody>
      </p:sp>
      <p:sp>
        <p:nvSpPr>
          <p:cNvPr id="122" name="Google Shape;122;p3"/>
          <p:cNvSpPr/>
          <p:nvPr/>
        </p:nvSpPr>
        <p:spPr>
          <a:xfrm>
            <a:off x="4720530" y="1340421"/>
            <a:ext cx="2303115"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What Data Spaces Are </a:t>
            </a:r>
            <a:r>
              <a:rPr i="1" lang="en-US" sz="1150">
                <a:solidFill>
                  <a:srgbClr val="01122E"/>
                </a:solidFill>
                <a:latin typeface="Righteous"/>
                <a:ea typeface="Righteous"/>
                <a:cs typeface="Righteous"/>
                <a:sym typeface="Righteous"/>
              </a:rPr>
              <a:t>Not</a:t>
            </a:r>
            <a:endParaRPr sz="1150">
              <a:solidFill>
                <a:schemeClr val="dk1"/>
              </a:solidFill>
              <a:latin typeface="Calibri"/>
              <a:ea typeface="Calibri"/>
              <a:cs typeface="Calibri"/>
              <a:sym typeface="Calibri"/>
            </a:endParaRPr>
          </a:p>
        </p:txBody>
      </p:sp>
      <p:sp>
        <p:nvSpPr>
          <p:cNvPr descr="preencoded.png" id="123" name="Google Shape;123;p3"/>
          <p:cNvSpPr/>
          <p:nvPr/>
        </p:nvSpPr>
        <p:spPr>
          <a:xfrm>
            <a:off x="4764732" y="1656345"/>
            <a:ext cx="176733" cy="176733"/>
          </a:xfrm>
          <a:prstGeom prst="rect">
            <a:avLst/>
          </a:prstGeom>
          <a:noFill/>
          <a:ln>
            <a:noFill/>
          </a:ln>
        </p:spPr>
      </p:sp>
      <p:sp>
        <p:nvSpPr>
          <p:cNvPr id="124" name="Google Shape;124;p3"/>
          <p:cNvSpPr/>
          <p:nvPr/>
        </p:nvSpPr>
        <p:spPr>
          <a:xfrm>
            <a:off x="5103465" y="1650504"/>
            <a:ext cx="3549179"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Not data lakes or central repositories</a:t>
            </a:r>
            <a:endParaRPr sz="900">
              <a:solidFill>
                <a:schemeClr val="dk1"/>
              </a:solidFill>
              <a:latin typeface="Calibri"/>
              <a:ea typeface="Calibri"/>
              <a:cs typeface="Calibri"/>
              <a:sym typeface="Calibri"/>
            </a:endParaRPr>
          </a:p>
        </p:txBody>
      </p:sp>
      <p:sp>
        <p:nvSpPr>
          <p:cNvPr descr="preencoded.png" id="125" name="Google Shape;125;p3"/>
          <p:cNvSpPr/>
          <p:nvPr/>
        </p:nvSpPr>
        <p:spPr>
          <a:xfrm>
            <a:off x="4764732" y="2239528"/>
            <a:ext cx="176733" cy="176733"/>
          </a:xfrm>
          <a:prstGeom prst="rect">
            <a:avLst/>
          </a:prstGeom>
          <a:noFill/>
          <a:ln>
            <a:noFill/>
          </a:ln>
        </p:spPr>
      </p:sp>
      <p:sp>
        <p:nvSpPr>
          <p:cNvPr id="126" name="Google Shape;126;p3"/>
          <p:cNvSpPr/>
          <p:nvPr/>
        </p:nvSpPr>
        <p:spPr>
          <a:xfrm>
            <a:off x="5103465" y="2233687"/>
            <a:ext cx="3549179"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Not centralized platforms or API gateways</a:t>
            </a:r>
            <a:endParaRPr sz="900">
              <a:solidFill>
                <a:schemeClr val="dk1"/>
              </a:solidFill>
              <a:latin typeface="Calibri"/>
              <a:ea typeface="Calibri"/>
              <a:cs typeface="Calibri"/>
              <a:sym typeface="Calibri"/>
            </a:endParaRPr>
          </a:p>
        </p:txBody>
      </p:sp>
      <p:sp>
        <p:nvSpPr>
          <p:cNvPr descr="preencoded.png" id="127" name="Google Shape;127;p3"/>
          <p:cNvSpPr/>
          <p:nvPr/>
        </p:nvSpPr>
        <p:spPr>
          <a:xfrm>
            <a:off x="4764732" y="2822711"/>
            <a:ext cx="176733" cy="176733"/>
          </a:xfrm>
          <a:prstGeom prst="rect">
            <a:avLst/>
          </a:prstGeom>
          <a:noFill/>
          <a:ln>
            <a:noFill/>
          </a:ln>
        </p:spPr>
      </p:sp>
      <p:sp>
        <p:nvSpPr>
          <p:cNvPr id="128" name="Google Shape;128;p3"/>
          <p:cNvSpPr/>
          <p:nvPr/>
        </p:nvSpPr>
        <p:spPr>
          <a:xfrm>
            <a:off x="5103465" y="2816870"/>
            <a:ext cx="3549179"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Not blockchain-dependent systems</a:t>
            </a:r>
            <a:endParaRPr sz="900">
              <a:solidFill>
                <a:schemeClr val="dk1"/>
              </a:solidFill>
              <a:latin typeface="Calibri"/>
              <a:ea typeface="Calibri"/>
              <a:cs typeface="Calibri"/>
              <a:sym typeface="Calibri"/>
            </a:endParaRPr>
          </a:p>
        </p:txBody>
      </p:sp>
      <p:sp>
        <p:nvSpPr>
          <p:cNvPr descr="preencoded.png" id="129" name="Google Shape;129;p3"/>
          <p:cNvSpPr/>
          <p:nvPr/>
        </p:nvSpPr>
        <p:spPr>
          <a:xfrm>
            <a:off x="4764732" y="3405894"/>
            <a:ext cx="176733" cy="176733"/>
          </a:xfrm>
          <a:prstGeom prst="rect">
            <a:avLst/>
          </a:prstGeom>
          <a:noFill/>
          <a:ln>
            <a:noFill/>
          </a:ln>
        </p:spPr>
      </p:sp>
      <p:sp>
        <p:nvSpPr>
          <p:cNvPr id="130" name="Google Shape;130;p3"/>
          <p:cNvSpPr/>
          <p:nvPr/>
        </p:nvSpPr>
        <p:spPr>
          <a:xfrm>
            <a:off x="5103465" y="3400053"/>
            <a:ext cx="3549179"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Not centralized identity providers</a:t>
            </a:r>
            <a:endParaRPr sz="900">
              <a:solidFill>
                <a:schemeClr val="dk1"/>
              </a:solidFill>
              <a:latin typeface="Calibri"/>
              <a:ea typeface="Calibri"/>
              <a:cs typeface="Calibri"/>
              <a:sym typeface="Calibri"/>
            </a:endParaRPr>
          </a:p>
        </p:txBody>
      </p:sp>
      <p:sp>
        <p:nvSpPr>
          <p:cNvPr id="131" name="Google Shape;131;p3"/>
          <p:cNvSpPr/>
          <p:nvPr/>
        </p:nvSpPr>
        <p:spPr>
          <a:xfrm>
            <a:off x="4720530" y="3885307"/>
            <a:ext cx="3932113" cy="668685"/>
          </a:xfrm>
          <a:prstGeom prst="roundRect">
            <a:avLst>
              <a:gd fmla="val 855"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132" name="Google Shape;132;p3"/>
          <p:cNvPicPr preferRelativeResize="0"/>
          <p:nvPr/>
        </p:nvPicPr>
        <p:blipFill rotWithShape="1">
          <a:blip r:embed="rId3">
            <a:alphaModFix/>
          </a:blip>
          <a:srcRect b="0" l="0" r="0" t="0"/>
          <a:stretch/>
        </p:blipFill>
        <p:spPr>
          <a:xfrm>
            <a:off x="4838328" y="4057948"/>
            <a:ext cx="147265" cy="117797"/>
          </a:xfrm>
          <a:prstGeom prst="rect">
            <a:avLst/>
          </a:prstGeom>
          <a:noFill/>
          <a:ln>
            <a:noFill/>
          </a:ln>
        </p:spPr>
      </p:pic>
      <p:sp>
        <p:nvSpPr>
          <p:cNvPr id="133" name="Google Shape;133;p3"/>
          <p:cNvSpPr/>
          <p:nvPr/>
        </p:nvSpPr>
        <p:spPr>
          <a:xfrm>
            <a:off x="5103391" y="4026619"/>
            <a:ext cx="3431456"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00000"/>
              </a:buClr>
              <a:buSzPts val="900"/>
              <a:buFont typeface="Roboto"/>
              <a:buNone/>
            </a:pPr>
            <a:r>
              <a:rPr lang="en-US" sz="900">
                <a:solidFill>
                  <a:srgbClr val="000000"/>
                </a:solidFill>
                <a:latin typeface="Roboto"/>
                <a:ea typeface="Roboto"/>
                <a:cs typeface="Roboto"/>
                <a:sym typeface="Roboto"/>
              </a:rPr>
              <a:t>Key shift: You build components in a protocol-driven ecosystem, not a monolithic application.</a:t>
            </a:r>
            <a:endParaRPr sz="9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30"/>
          <p:cNvSpPr/>
          <p:nvPr/>
        </p:nvSpPr>
        <p:spPr>
          <a:xfrm>
            <a:off x="488379" y="378619"/>
            <a:ext cx="5401940" cy="34342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150"/>
              <a:buFont typeface="Righteous"/>
              <a:buNone/>
            </a:pPr>
            <a:r>
              <a:rPr lang="en-US" sz="2150">
                <a:solidFill>
                  <a:srgbClr val="01122E"/>
                </a:solidFill>
                <a:latin typeface="Righteous"/>
                <a:ea typeface="Righteous"/>
                <a:cs typeface="Righteous"/>
                <a:sym typeface="Righteous"/>
              </a:rPr>
              <a:t>What to Remember as a Data Scientist</a:t>
            </a:r>
            <a:endParaRPr sz="2150">
              <a:solidFill>
                <a:schemeClr val="dk1"/>
              </a:solidFill>
              <a:latin typeface="Calibri"/>
              <a:ea typeface="Calibri"/>
              <a:cs typeface="Calibri"/>
              <a:sym typeface="Calibri"/>
            </a:endParaRPr>
          </a:p>
        </p:txBody>
      </p:sp>
      <p:sp>
        <p:nvSpPr>
          <p:cNvPr id="731" name="Google Shape;731;p30"/>
          <p:cNvSpPr/>
          <p:nvPr/>
        </p:nvSpPr>
        <p:spPr>
          <a:xfrm>
            <a:off x="488379" y="760958"/>
            <a:ext cx="4137794"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Five key takeaways for working with data in data spaces</a:t>
            </a:r>
            <a:endParaRPr sz="1050">
              <a:solidFill>
                <a:schemeClr val="dk1"/>
              </a:solidFill>
              <a:latin typeface="Calibri"/>
              <a:ea typeface="Calibri"/>
              <a:cs typeface="Calibri"/>
              <a:sym typeface="Calibri"/>
            </a:endParaRPr>
          </a:p>
        </p:txBody>
      </p:sp>
      <p:sp>
        <p:nvSpPr>
          <p:cNvPr id="732" name="Google Shape;732;p30"/>
          <p:cNvSpPr/>
          <p:nvPr/>
        </p:nvSpPr>
        <p:spPr>
          <a:xfrm>
            <a:off x="598289" y="1243459"/>
            <a:ext cx="109835" cy="494481"/>
          </a:xfrm>
          <a:prstGeom prst="roundRect">
            <a:avLst>
              <a:gd fmla="val 520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3" name="Google Shape;733;p30"/>
          <p:cNvSpPr/>
          <p:nvPr/>
        </p:nvSpPr>
        <p:spPr>
          <a:xfrm>
            <a:off x="488379" y="1171352"/>
            <a:ext cx="329654" cy="329654"/>
          </a:xfrm>
          <a:prstGeom prst="roundRect">
            <a:avLst>
              <a:gd fmla="val 8668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734" name="Google Shape;734;p30"/>
          <p:cNvSpPr/>
          <p:nvPr/>
        </p:nvSpPr>
        <p:spPr>
          <a:xfrm>
            <a:off x="570756" y="1253803"/>
            <a:ext cx="164827" cy="164827"/>
          </a:xfrm>
          <a:prstGeom prst="rect">
            <a:avLst/>
          </a:prstGeom>
          <a:noFill/>
          <a:ln>
            <a:noFill/>
          </a:ln>
        </p:spPr>
      </p:sp>
      <p:sp>
        <p:nvSpPr>
          <p:cNvPr id="735" name="Google Shape;735;p30"/>
          <p:cNvSpPr/>
          <p:nvPr/>
        </p:nvSpPr>
        <p:spPr>
          <a:xfrm>
            <a:off x="915367" y="1188467"/>
            <a:ext cx="2290688"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Think in Data Flows, Not Databases</a:t>
            </a:r>
            <a:endParaRPr sz="1050">
              <a:solidFill>
                <a:schemeClr val="dk1"/>
              </a:solidFill>
              <a:latin typeface="Calibri"/>
              <a:ea typeface="Calibri"/>
              <a:cs typeface="Calibri"/>
              <a:sym typeface="Calibri"/>
            </a:endParaRPr>
          </a:p>
        </p:txBody>
      </p:sp>
      <p:sp>
        <p:nvSpPr>
          <p:cNvPr id="736" name="Google Shape;736;p30"/>
          <p:cNvSpPr/>
          <p:nvPr/>
        </p:nvSpPr>
        <p:spPr>
          <a:xfrm>
            <a:off x="915367" y="1418555"/>
            <a:ext cx="7740253"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The data journey model (Data, Transformation, Analytics, Application) is your primary mental framework.</a:t>
            </a:r>
            <a:endParaRPr sz="850">
              <a:solidFill>
                <a:schemeClr val="dk1"/>
              </a:solidFill>
              <a:latin typeface="Calibri"/>
              <a:ea typeface="Calibri"/>
              <a:cs typeface="Calibri"/>
              <a:sym typeface="Calibri"/>
            </a:endParaRPr>
          </a:p>
        </p:txBody>
      </p:sp>
      <p:sp>
        <p:nvSpPr>
          <p:cNvPr id="737" name="Google Shape;737;p30"/>
          <p:cNvSpPr/>
          <p:nvPr/>
        </p:nvSpPr>
        <p:spPr>
          <a:xfrm>
            <a:off x="763116" y="2000176"/>
            <a:ext cx="109835" cy="494481"/>
          </a:xfrm>
          <a:prstGeom prst="roundRect">
            <a:avLst>
              <a:gd fmla="val 520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30"/>
          <p:cNvSpPr/>
          <p:nvPr/>
        </p:nvSpPr>
        <p:spPr>
          <a:xfrm>
            <a:off x="653207" y="1928068"/>
            <a:ext cx="329654" cy="329654"/>
          </a:xfrm>
          <a:prstGeom prst="roundRect">
            <a:avLst>
              <a:gd fmla="val 8668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739" name="Google Shape;739;p30"/>
          <p:cNvSpPr/>
          <p:nvPr/>
        </p:nvSpPr>
        <p:spPr>
          <a:xfrm>
            <a:off x="735583" y="2010519"/>
            <a:ext cx="164827" cy="164827"/>
          </a:xfrm>
          <a:prstGeom prst="rect">
            <a:avLst/>
          </a:prstGeom>
          <a:noFill/>
          <a:ln>
            <a:noFill/>
          </a:ln>
        </p:spPr>
      </p:sp>
      <p:sp>
        <p:nvSpPr>
          <p:cNvPr id="740" name="Google Shape;740;p30"/>
          <p:cNvSpPr/>
          <p:nvPr/>
        </p:nvSpPr>
        <p:spPr>
          <a:xfrm>
            <a:off x="1080195" y="1945184"/>
            <a:ext cx="2067371"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Re-offering Completes the Cycle</a:t>
            </a:r>
            <a:endParaRPr sz="1050">
              <a:solidFill>
                <a:schemeClr val="dk1"/>
              </a:solidFill>
              <a:latin typeface="Calibri"/>
              <a:ea typeface="Calibri"/>
              <a:cs typeface="Calibri"/>
              <a:sym typeface="Calibri"/>
            </a:endParaRPr>
          </a:p>
        </p:txBody>
      </p:sp>
      <p:sp>
        <p:nvSpPr>
          <p:cNvPr id="741" name="Google Shape;741;p30"/>
          <p:cNvSpPr/>
          <p:nvPr/>
        </p:nvSpPr>
        <p:spPr>
          <a:xfrm>
            <a:off x="1080195" y="2175272"/>
            <a:ext cx="7575426"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Your analytics results become valuable assets for others. Publishing outputs is not optional; it is what makes the ecosystem self-reinforcing.</a:t>
            </a:r>
            <a:endParaRPr sz="850">
              <a:solidFill>
                <a:schemeClr val="dk1"/>
              </a:solidFill>
              <a:latin typeface="Calibri"/>
              <a:ea typeface="Calibri"/>
              <a:cs typeface="Calibri"/>
              <a:sym typeface="Calibri"/>
            </a:endParaRPr>
          </a:p>
        </p:txBody>
      </p:sp>
      <p:sp>
        <p:nvSpPr>
          <p:cNvPr id="742" name="Google Shape;742;p30"/>
          <p:cNvSpPr/>
          <p:nvPr/>
        </p:nvSpPr>
        <p:spPr>
          <a:xfrm>
            <a:off x="927943" y="2756892"/>
            <a:ext cx="109835" cy="494481"/>
          </a:xfrm>
          <a:prstGeom prst="roundRect">
            <a:avLst>
              <a:gd fmla="val 520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3" name="Google Shape;743;p30"/>
          <p:cNvSpPr/>
          <p:nvPr/>
        </p:nvSpPr>
        <p:spPr>
          <a:xfrm>
            <a:off x="818034" y="2684785"/>
            <a:ext cx="329654" cy="329654"/>
          </a:xfrm>
          <a:prstGeom prst="roundRect">
            <a:avLst>
              <a:gd fmla="val 8668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744" name="Google Shape;744;p30"/>
          <p:cNvSpPr/>
          <p:nvPr/>
        </p:nvSpPr>
        <p:spPr>
          <a:xfrm>
            <a:off x="900410" y="2767236"/>
            <a:ext cx="164827" cy="164827"/>
          </a:xfrm>
          <a:prstGeom prst="rect">
            <a:avLst/>
          </a:prstGeom>
          <a:noFill/>
          <a:ln>
            <a:noFill/>
          </a:ln>
        </p:spPr>
      </p:sp>
      <p:sp>
        <p:nvSpPr>
          <p:cNvPr id="745" name="Google Shape;745;p30"/>
          <p:cNvSpPr/>
          <p:nvPr/>
        </p:nvSpPr>
        <p:spPr>
          <a:xfrm>
            <a:off x="1245022" y="2701900"/>
            <a:ext cx="1818680"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Governance Enables Sharing</a:t>
            </a:r>
            <a:endParaRPr sz="1050">
              <a:solidFill>
                <a:schemeClr val="dk1"/>
              </a:solidFill>
              <a:latin typeface="Calibri"/>
              <a:ea typeface="Calibri"/>
              <a:cs typeface="Calibri"/>
              <a:sym typeface="Calibri"/>
            </a:endParaRPr>
          </a:p>
        </p:txBody>
      </p:sp>
      <p:sp>
        <p:nvSpPr>
          <p:cNvPr id="746" name="Google Shape;746;p30"/>
          <p:cNvSpPr/>
          <p:nvPr/>
        </p:nvSpPr>
        <p:spPr>
          <a:xfrm>
            <a:off x="1245022" y="2931988"/>
            <a:ext cx="7410599"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ODRL policies and consent flows make it safe and legal to share sensitive data. Governance is the mechanism, not the obstacle.</a:t>
            </a:r>
            <a:endParaRPr sz="850">
              <a:solidFill>
                <a:schemeClr val="dk1"/>
              </a:solidFill>
              <a:latin typeface="Calibri"/>
              <a:ea typeface="Calibri"/>
              <a:cs typeface="Calibri"/>
              <a:sym typeface="Calibri"/>
            </a:endParaRPr>
          </a:p>
        </p:txBody>
      </p:sp>
      <p:sp>
        <p:nvSpPr>
          <p:cNvPr id="747" name="Google Shape;747;p30"/>
          <p:cNvSpPr/>
          <p:nvPr/>
        </p:nvSpPr>
        <p:spPr>
          <a:xfrm>
            <a:off x="1092771" y="3513609"/>
            <a:ext cx="109835" cy="494481"/>
          </a:xfrm>
          <a:prstGeom prst="roundRect">
            <a:avLst>
              <a:gd fmla="val 520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8" name="Google Shape;748;p30"/>
          <p:cNvSpPr/>
          <p:nvPr/>
        </p:nvSpPr>
        <p:spPr>
          <a:xfrm>
            <a:off x="982861" y="3441502"/>
            <a:ext cx="329654" cy="329654"/>
          </a:xfrm>
          <a:prstGeom prst="roundRect">
            <a:avLst>
              <a:gd fmla="val 8668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749" name="Google Shape;749;p30"/>
          <p:cNvSpPr/>
          <p:nvPr/>
        </p:nvSpPr>
        <p:spPr>
          <a:xfrm>
            <a:off x="1065237" y="3523952"/>
            <a:ext cx="164827" cy="164827"/>
          </a:xfrm>
          <a:prstGeom prst="rect">
            <a:avLst/>
          </a:prstGeom>
          <a:noFill/>
          <a:ln>
            <a:noFill/>
          </a:ln>
        </p:spPr>
      </p:sp>
      <p:sp>
        <p:nvSpPr>
          <p:cNvPr id="750" name="Google Shape;750;p30"/>
          <p:cNvSpPr/>
          <p:nvPr/>
        </p:nvSpPr>
        <p:spPr>
          <a:xfrm>
            <a:off x="1409849" y="3458617"/>
            <a:ext cx="1387599"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Quality Creates Trust</a:t>
            </a:r>
            <a:endParaRPr sz="1050">
              <a:solidFill>
                <a:schemeClr val="dk1"/>
              </a:solidFill>
              <a:latin typeface="Calibri"/>
              <a:ea typeface="Calibri"/>
              <a:cs typeface="Calibri"/>
              <a:sym typeface="Calibri"/>
            </a:endParaRPr>
          </a:p>
        </p:txBody>
      </p:sp>
      <p:sp>
        <p:nvSpPr>
          <p:cNvPr id="751" name="Google Shape;751;p30"/>
          <p:cNvSpPr/>
          <p:nvPr/>
        </p:nvSpPr>
        <p:spPr>
          <a:xfrm>
            <a:off x="1409849" y="3688705"/>
            <a:ext cx="7245772"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Data quality, provenance, and lineage are what make data reusable by others. Quality is a prerequisite for participation.</a:t>
            </a:r>
            <a:endParaRPr sz="850">
              <a:solidFill>
                <a:schemeClr val="dk1"/>
              </a:solidFill>
              <a:latin typeface="Calibri"/>
              <a:ea typeface="Calibri"/>
              <a:cs typeface="Calibri"/>
              <a:sym typeface="Calibri"/>
            </a:endParaRPr>
          </a:p>
        </p:txBody>
      </p:sp>
      <p:sp>
        <p:nvSpPr>
          <p:cNvPr id="752" name="Google Shape;752;p30"/>
          <p:cNvSpPr/>
          <p:nvPr/>
        </p:nvSpPr>
        <p:spPr>
          <a:xfrm>
            <a:off x="927943" y="4270325"/>
            <a:ext cx="109835" cy="494481"/>
          </a:xfrm>
          <a:prstGeom prst="roundRect">
            <a:avLst>
              <a:gd fmla="val 5203"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3" name="Google Shape;753;p30"/>
          <p:cNvSpPr/>
          <p:nvPr/>
        </p:nvSpPr>
        <p:spPr>
          <a:xfrm>
            <a:off x="818034" y="4198218"/>
            <a:ext cx="329654" cy="329654"/>
          </a:xfrm>
          <a:prstGeom prst="roundRect">
            <a:avLst>
              <a:gd fmla="val 86682"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descr="preencoded.png" id="754" name="Google Shape;754;p30"/>
          <p:cNvSpPr/>
          <p:nvPr/>
        </p:nvSpPr>
        <p:spPr>
          <a:xfrm>
            <a:off x="900410" y="4280669"/>
            <a:ext cx="164827" cy="164827"/>
          </a:xfrm>
          <a:prstGeom prst="rect">
            <a:avLst/>
          </a:prstGeom>
          <a:noFill/>
          <a:ln>
            <a:noFill/>
          </a:ln>
        </p:spPr>
      </p:sp>
      <p:sp>
        <p:nvSpPr>
          <p:cNvPr id="755" name="Google Shape;755;p30"/>
          <p:cNvSpPr/>
          <p:nvPr/>
        </p:nvSpPr>
        <p:spPr>
          <a:xfrm>
            <a:off x="1245022" y="4215333"/>
            <a:ext cx="1919660" cy="17167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050"/>
              <a:buFont typeface="Righteous"/>
              <a:buNone/>
            </a:pPr>
            <a:r>
              <a:rPr lang="en-US" sz="1050">
                <a:solidFill>
                  <a:srgbClr val="01122E"/>
                </a:solidFill>
                <a:latin typeface="Righteous"/>
                <a:ea typeface="Righteous"/>
                <a:cs typeface="Righteous"/>
                <a:sym typeface="Righteous"/>
              </a:rPr>
              <a:t>Semantics Are the Foundation</a:t>
            </a:r>
            <a:endParaRPr sz="1050">
              <a:solidFill>
                <a:schemeClr val="dk1"/>
              </a:solidFill>
              <a:latin typeface="Calibri"/>
              <a:ea typeface="Calibri"/>
              <a:cs typeface="Calibri"/>
              <a:sym typeface="Calibri"/>
            </a:endParaRPr>
          </a:p>
        </p:txBody>
      </p:sp>
      <p:sp>
        <p:nvSpPr>
          <p:cNvPr id="756" name="Google Shape;756;p30"/>
          <p:cNvSpPr/>
          <p:nvPr/>
        </p:nvSpPr>
        <p:spPr>
          <a:xfrm>
            <a:off x="1245022" y="4445422"/>
            <a:ext cx="7410599" cy="165795"/>
          </a:xfrm>
          <a:prstGeom prst="rect">
            <a:avLst/>
          </a:prstGeom>
          <a:noFill/>
          <a:ln>
            <a:noFill/>
          </a:ln>
        </p:spPr>
        <p:txBody>
          <a:bodyPr anchorCtr="0" anchor="t" bIns="0" lIns="0" spcFirstLastPara="1" rIns="0" wrap="square" tIns="0">
            <a:noAutofit/>
          </a:bodyPr>
          <a:lstStyle/>
          <a:p>
            <a:pPr indent="0" lvl="0" marL="0" marR="0" rtl="0" algn="l">
              <a:lnSpc>
                <a:spcPct val="126000"/>
              </a:lnSpc>
              <a:spcBef>
                <a:spcPts val="0"/>
              </a:spcBef>
              <a:spcAft>
                <a:spcPts val="0"/>
              </a:spcAft>
              <a:buClr>
                <a:srgbClr val="01122E"/>
              </a:buClr>
              <a:buSzPts val="850"/>
              <a:buFont typeface="Roboto"/>
              <a:buNone/>
            </a:pPr>
            <a:r>
              <a:rPr lang="en-US" sz="850">
                <a:solidFill>
                  <a:srgbClr val="01122E"/>
                </a:solidFill>
                <a:latin typeface="Roboto"/>
                <a:ea typeface="Roboto"/>
                <a:cs typeface="Roboto"/>
                <a:sym typeface="Roboto"/>
              </a:rPr>
              <a:t>Without shared ontologies and standards, data from different organizations cannot be compared, combined, or analyzed at scale.</a:t>
            </a:r>
            <a:endParaRPr sz="850">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31"/>
          <p:cNvSpPr/>
          <p:nvPr/>
        </p:nvSpPr>
        <p:spPr>
          <a:xfrm>
            <a:off x="496119" y="1035100"/>
            <a:ext cx="3866629"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Resources &amp; Next Steps</a:t>
            </a:r>
            <a:endParaRPr sz="2400">
              <a:solidFill>
                <a:schemeClr val="dk1"/>
              </a:solidFill>
              <a:latin typeface="Calibri"/>
              <a:ea typeface="Calibri"/>
              <a:cs typeface="Calibri"/>
              <a:sym typeface="Calibri"/>
            </a:endParaRPr>
          </a:p>
        </p:txBody>
      </p:sp>
      <p:pic>
        <p:nvPicPr>
          <p:cNvPr descr="preencoded.png" id="763" name="Google Shape;763;p31"/>
          <p:cNvPicPr preferRelativeResize="0"/>
          <p:nvPr/>
        </p:nvPicPr>
        <p:blipFill rotWithShape="1">
          <a:blip r:embed="rId3">
            <a:alphaModFix/>
          </a:blip>
          <a:srcRect b="0" l="0" r="0" t="0"/>
          <a:stretch/>
        </p:blipFill>
        <p:spPr>
          <a:xfrm>
            <a:off x="496119" y="1670670"/>
            <a:ext cx="1114499" cy="688777"/>
          </a:xfrm>
          <a:prstGeom prst="rect">
            <a:avLst/>
          </a:prstGeom>
          <a:noFill/>
          <a:ln>
            <a:noFill/>
          </a:ln>
        </p:spPr>
      </p:pic>
      <p:sp>
        <p:nvSpPr>
          <p:cNvPr id="764" name="Google Shape;764;p31"/>
          <p:cNvSpPr/>
          <p:nvPr/>
        </p:nvSpPr>
        <p:spPr>
          <a:xfrm>
            <a:off x="496119" y="2514451"/>
            <a:ext cx="1634430"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EDGE-Skills Curriculum</a:t>
            </a:r>
            <a:endParaRPr sz="1200">
              <a:solidFill>
                <a:schemeClr val="dk1"/>
              </a:solidFill>
              <a:latin typeface="Calibri"/>
              <a:ea typeface="Calibri"/>
              <a:cs typeface="Calibri"/>
              <a:sym typeface="Calibri"/>
            </a:endParaRPr>
          </a:p>
        </p:txBody>
      </p:sp>
      <p:sp>
        <p:nvSpPr>
          <p:cNvPr id="765" name="Google Shape;765;p31"/>
          <p:cNvSpPr/>
          <p:nvPr/>
        </p:nvSpPr>
        <p:spPr>
          <a:xfrm>
            <a:off x="496119" y="2782714"/>
            <a:ext cx="1921669"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i="1" lang="en-US" sz="950">
                <a:solidFill>
                  <a:srgbClr val="01122E"/>
                </a:solidFill>
                <a:latin typeface="Roboto"/>
                <a:ea typeface="Roboto"/>
                <a:cs typeface="Roboto"/>
                <a:sym typeface="Roboto"/>
              </a:rPr>
              <a:t>Module 4: Data &amp; Semantics (Data-deep)</a:t>
            </a:r>
            <a:r>
              <a:rPr lang="en-US" sz="950">
                <a:solidFill>
                  <a:srgbClr val="01122E"/>
                </a:solidFill>
                <a:latin typeface="Roboto"/>
                <a:ea typeface="Roboto"/>
                <a:cs typeface="Roboto"/>
                <a:sym typeface="Roboto"/>
              </a:rPr>
              <a:t>: the full deep-dive module aligned with this training session.</a:t>
            </a:r>
            <a:endParaRPr sz="950">
              <a:solidFill>
                <a:schemeClr val="dk1"/>
              </a:solidFill>
              <a:latin typeface="Calibri"/>
              <a:ea typeface="Calibri"/>
              <a:cs typeface="Calibri"/>
              <a:sym typeface="Calibri"/>
            </a:endParaRPr>
          </a:p>
        </p:txBody>
      </p:sp>
      <p:pic>
        <p:nvPicPr>
          <p:cNvPr descr="preencoded.png" id="766" name="Google Shape;766;p31"/>
          <p:cNvPicPr preferRelativeResize="0"/>
          <p:nvPr/>
        </p:nvPicPr>
        <p:blipFill rotWithShape="1">
          <a:blip r:embed="rId4">
            <a:alphaModFix/>
          </a:blip>
          <a:srcRect b="0" l="0" r="0" t="0"/>
          <a:stretch/>
        </p:blipFill>
        <p:spPr>
          <a:xfrm>
            <a:off x="2572792" y="1670670"/>
            <a:ext cx="1114499" cy="688777"/>
          </a:xfrm>
          <a:prstGeom prst="rect">
            <a:avLst/>
          </a:prstGeom>
          <a:noFill/>
          <a:ln>
            <a:noFill/>
          </a:ln>
        </p:spPr>
      </p:pic>
      <p:sp>
        <p:nvSpPr>
          <p:cNvPr id="767" name="Google Shape;767;p31"/>
          <p:cNvSpPr/>
          <p:nvPr/>
        </p:nvSpPr>
        <p:spPr>
          <a:xfrm>
            <a:off x="2572792" y="2514451"/>
            <a:ext cx="1921669"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Prometheus-X Documentation</a:t>
            </a:r>
            <a:endParaRPr sz="1200">
              <a:solidFill>
                <a:schemeClr val="dk1"/>
              </a:solidFill>
              <a:latin typeface="Calibri"/>
              <a:ea typeface="Calibri"/>
              <a:cs typeface="Calibri"/>
              <a:sym typeface="Calibri"/>
            </a:endParaRPr>
          </a:p>
        </p:txBody>
      </p:sp>
      <p:sp>
        <p:nvSpPr>
          <p:cNvPr id="768" name="Google Shape;768;p31"/>
          <p:cNvSpPr/>
          <p:nvPr/>
        </p:nvSpPr>
        <p:spPr>
          <a:xfrm>
            <a:off x="2572792" y="2976563"/>
            <a:ext cx="1921669"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Building blocks, standards, and architecture references for all Prometheus-X components and protocols.</a:t>
            </a:r>
            <a:endParaRPr sz="950">
              <a:solidFill>
                <a:schemeClr val="dk1"/>
              </a:solidFill>
              <a:latin typeface="Calibri"/>
              <a:ea typeface="Calibri"/>
              <a:cs typeface="Calibri"/>
              <a:sym typeface="Calibri"/>
            </a:endParaRPr>
          </a:p>
        </p:txBody>
      </p:sp>
      <p:pic>
        <p:nvPicPr>
          <p:cNvPr descr="preencoded.png" id="769" name="Google Shape;769;p31"/>
          <p:cNvPicPr preferRelativeResize="0"/>
          <p:nvPr/>
        </p:nvPicPr>
        <p:blipFill rotWithShape="1">
          <a:blip r:embed="rId5">
            <a:alphaModFix/>
          </a:blip>
          <a:srcRect b="0" l="0" r="0" t="0"/>
          <a:stretch/>
        </p:blipFill>
        <p:spPr>
          <a:xfrm>
            <a:off x="4649465" y="1670670"/>
            <a:ext cx="1114499" cy="688777"/>
          </a:xfrm>
          <a:prstGeom prst="rect">
            <a:avLst/>
          </a:prstGeom>
          <a:noFill/>
          <a:ln>
            <a:noFill/>
          </a:ln>
        </p:spPr>
      </p:pic>
      <p:sp>
        <p:nvSpPr>
          <p:cNvPr id="770" name="Google Shape;770;p31"/>
          <p:cNvSpPr/>
          <p:nvPr/>
        </p:nvSpPr>
        <p:spPr>
          <a:xfrm>
            <a:off x="4649465" y="2514451"/>
            <a:ext cx="1561579"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VisionsTrust Platform</a:t>
            </a:r>
            <a:endParaRPr sz="1200">
              <a:solidFill>
                <a:schemeClr val="dk1"/>
              </a:solidFill>
              <a:latin typeface="Calibri"/>
              <a:ea typeface="Calibri"/>
              <a:cs typeface="Calibri"/>
              <a:sym typeface="Calibri"/>
            </a:endParaRPr>
          </a:p>
        </p:txBody>
      </p:sp>
      <p:sp>
        <p:nvSpPr>
          <p:cNvPr id="771" name="Google Shape;771;p31"/>
          <p:cNvSpPr/>
          <p:nvPr/>
        </p:nvSpPr>
        <p:spPr>
          <a:xfrm>
            <a:off x="4649465" y="2782714"/>
            <a:ext cx="1921669"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Catalog, governance, compliance tooling, and live data exchange, your operational environment for data space participation.</a:t>
            </a:r>
            <a:endParaRPr sz="950">
              <a:solidFill>
                <a:schemeClr val="dk1"/>
              </a:solidFill>
              <a:latin typeface="Calibri"/>
              <a:ea typeface="Calibri"/>
              <a:cs typeface="Calibri"/>
              <a:sym typeface="Calibri"/>
            </a:endParaRPr>
          </a:p>
        </p:txBody>
      </p:sp>
      <p:pic>
        <p:nvPicPr>
          <p:cNvPr descr="preencoded.png" id="772" name="Google Shape;772;p31"/>
          <p:cNvPicPr preferRelativeResize="0"/>
          <p:nvPr/>
        </p:nvPicPr>
        <p:blipFill rotWithShape="1">
          <a:blip r:embed="rId6">
            <a:alphaModFix/>
          </a:blip>
          <a:srcRect b="0" l="0" r="0" t="0"/>
          <a:stretch/>
        </p:blipFill>
        <p:spPr>
          <a:xfrm>
            <a:off x="6726138" y="1670670"/>
            <a:ext cx="1114574" cy="688851"/>
          </a:xfrm>
          <a:prstGeom prst="rect">
            <a:avLst/>
          </a:prstGeom>
          <a:noFill/>
          <a:ln>
            <a:noFill/>
          </a:ln>
        </p:spPr>
      </p:pic>
      <p:sp>
        <p:nvSpPr>
          <p:cNvPr id="773" name="Google Shape;773;p31"/>
          <p:cNvSpPr/>
          <p:nvPr/>
        </p:nvSpPr>
        <p:spPr>
          <a:xfrm>
            <a:off x="6726138" y="2514526"/>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Hands-On Guides</a:t>
            </a:r>
            <a:endParaRPr sz="1200">
              <a:solidFill>
                <a:schemeClr val="dk1"/>
              </a:solidFill>
              <a:latin typeface="Calibri"/>
              <a:ea typeface="Calibri"/>
              <a:cs typeface="Calibri"/>
              <a:sym typeface="Calibri"/>
            </a:endParaRPr>
          </a:p>
        </p:txBody>
      </p:sp>
      <p:sp>
        <p:nvSpPr>
          <p:cNvPr id="774" name="Google Shape;774;p31"/>
          <p:cNvSpPr/>
          <p:nvPr/>
        </p:nvSpPr>
        <p:spPr>
          <a:xfrm>
            <a:off x="6726138" y="2782788"/>
            <a:ext cx="1921743"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Learning paths, concepts, and practical exercises at </a:t>
            </a:r>
            <a:r>
              <a:rPr b="1" lang="en-US" sz="950">
                <a:solidFill>
                  <a:srgbClr val="01122E"/>
                </a:solidFill>
                <a:latin typeface="Roboto"/>
                <a:ea typeface="Roboto"/>
                <a:cs typeface="Roboto"/>
                <a:sym typeface="Roboto"/>
              </a:rPr>
              <a:t>prometheus-x.org</a:t>
            </a:r>
            <a:r>
              <a:rPr lang="en-US" sz="950">
                <a:solidFill>
                  <a:srgbClr val="01122E"/>
                </a:solidFill>
                <a:latin typeface="Roboto"/>
                <a:ea typeface="Roboto"/>
                <a:cs typeface="Roboto"/>
                <a:sym typeface="Roboto"/>
              </a:rPr>
              <a:t>, including the 4-layer reference implementation.</a:t>
            </a:r>
            <a:endParaRPr sz="950">
              <a:solidFill>
                <a:schemeClr val="dk1"/>
              </a:solidFill>
              <a:latin typeface="Calibri"/>
              <a:ea typeface="Calibri"/>
              <a:cs typeface="Calibri"/>
              <a:sym typeface="Calibri"/>
            </a:endParaRPr>
          </a:p>
        </p:txBody>
      </p:sp>
      <p:sp>
        <p:nvSpPr>
          <p:cNvPr id="775" name="Google Shape;775;p31"/>
          <p:cNvSpPr/>
          <p:nvPr/>
        </p:nvSpPr>
        <p:spPr>
          <a:xfrm>
            <a:off x="267519" y="3909938"/>
            <a:ext cx="8380363" cy="198462"/>
          </a:xfrm>
          <a:prstGeom prst="rect">
            <a:avLst/>
          </a:prstGeom>
          <a:noFill/>
          <a:ln>
            <a:noFill/>
          </a:ln>
        </p:spPr>
        <p:txBody>
          <a:bodyPr anchorCtr="0" anchor="t" bIns="0" lIns="0" spcFirstLastPara="1" rIns="0" wrap="square" tIns="0">
            <a:noAutofit/>
          </a:bodyPr>
          <a:lstStyle/>
          <a:p>
            <a:pPr indent="0" lvl="0" marL="0" marR="0" rtl="0" algn="ctr">
              <a:lnSpc>
                <a:spcPct val="133000"/>
              </a:lnSpc>
              <a:spcBef>
                <a:spcPts val="0"/>
              </a:spcBef>
              <a:spcAft>
                <a:spcPts val="0"/>
              </a:spcAft>
              <a:buClr>
                <a:srgbClr val="01122E"/>
              </a:buClr>
              <a:buSzPts val="950"/>
              <a:buFont typeface="Roboto"/>
              <a:buNone/>
            </a:pPr>
            <a:r>
              <a:rPr b="1" lang="en-US" sz="950">
                <a:solidFill>
                  <a:srgbClr val="01122E"/>
                </a:solidFill>
                <a:latin typeface="Roboto"/>
                <a:ea typeface="Roboto"/>
                <a:cs typeface="Roboto"/>
                <a:sym typeface="Roboto"/>
              </a:rPr>
              <a:t>EDGE-Skills Data Scientist Training</a:t>
            </a:r>
            <a:r>
              <a:rPr lang="en-US" sz="950">
                <a:solidFill>
                  <a:srgbClr val="01122E"/>
                </a:solidFill>
                <a:latin typeface="Roboto"/>
                <a:ea typeface="Roboto"/>
                <a:cs typeface="Roboto"/>
                <a:sym typeface="Roboto"/>
              </a:rPr>
              <a:t> · Prometheus-X · VisionsTrust</a:t>
            </a:r>
            <a:endParaRPr sz="95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4"/>
          <p:cNvSpPr/>
          <p:nvPr/>
        </p:nvSpPr>
        <p:spPr>
          <a:xfrm>
            <a:off x="496119" y="479450"/>
            <a:ext cx="5549503" cy="368201"/>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300"/>
              <a:buFont typeface="Righteous"/>
              <a:buNone/>
            </a:pPr>
            <a:r>
              <a:rPr lang="en-US" sz="2300">
                <a:solidFill>
                  <a:srgbClr val="01122E"/>
                </a:solidFill>
                <a:latin typeface="Righteous"/>
                <a:ea typeface="Righteous"/>
                <a:cs typeface="Righteous"/>
                <a:sym typeface="Righteous"/>
              </a:rPr>
              <a:t>Why This Matters for Data Scientists</a:t>
            </a:r>
            <a:endParaRPr sz="2300">
              <a:solidFill>
                <a:schemeClr val="dk1"/>
              </a:solidFill>
              <a:latin typeface="Calibri"/>
              <a:ea typeface="Calibri"/>
              <a:cs typeface="Calibri"/>
              <a:sym typeface="Calibri"/>
            </a:endParaRPr>
          </a:p>
        </p:txBody>
      </p:sp>
      <p:sp>
        <p:nvSpPr>
          <p:cNvPr id="140" name="Google Shape;140;p4"/>
          <p:cNvSpPr/>
          <p:nvPr/>
        </p:nvSpPr>
        <p:spPr>
          <a:xfrm>
            <a:off x="496119" y="1071488"/>
            <a:ext cx="8151763" cy="367754"/>
          </a:xfrm>
          <a:prstGeom prst="rect">
            <a:avLst/>
          </a:prstGeom>
          <a:noFill/>
          <a:ln>
            <a:noFill/>
          </a:ln>
        </p:spPr>
        <p:txBody>
          <a:bodyPr anchorCtr="0" anchor="t" bIns="0" lIns="0" spcFirstLastPara="1" rIns="0" wrap="square" tIns="0">
            <a:norm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Data spaces fundamentally change how you access, share, and govern data, moving from isolated, manual workflows to a federated, policy-automated ecosystem.</a:t>
            </a:r>
            <a:endParaRPr sz="900">
              <a:solidFill>
                <a:schemeClr val="dk1"/>
              </a:solidFill>
              <a:latin typeface="Calibri"/>
              <a:ea typeface="Calibri"/>
              <a:cs typeface="Calibri"/>
              <a:sym typeface="Calibri"/>
            </a:endParaRPr>
          </a:p>
        </p:txBody>
      </p:sp>
      <p:sp>
        <p:nvSpPr>
          <p:cNvPr id="141" name="Google Shape;141;p4"/>
          <p:cNvSpPr/>
          <p:nvPr/>
        </p:nvSpPr>
        <p:spPr>
          <a:xfrm>
            <a:off x="496119" y="1565151"/>
            <a:ext cx="8151763" cy="680293"/>
          </a:xfrm>
          <a:prstGeom prst="roundRect">
            <a:avLst>
              <a:gd fmla="val 84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4"/>
          <p:cNvSpPr/>
          <p:nvPr/>
        </p:nvSpPr>
        <p:spPr>
          <a:xfrm>
            <a:off x="500881" y="1569913"/>
            <a:ext cx="4071119" cy="670768"/>
          </a:xfrm>
          <a:prstGeom prst="roundRect">
            <a:avLst>
              <a:gd fmla="val 852"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3" name="Google Shape;143;p4"/>
          <p:cNvSpPr/>
          <p:nvPr/>
        </p:nvSpPr>
        <p:spPr>
          <a:xfrm>
            <a:off x="618679" y="1687711"/>
            <a:ext cx="147302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Siloed Databases</a:t>
            </a:r>
            <a:endParaRPr sz="1150">
              <a:solidFill>
                <a:schemeClr val="dk1"/>
              </a:solidFill>
              <a:latin typeface="Calibri"/>
              <a:ea typeface="Calibri"/>
              <a:cs typeface="Calibri"/>
              <a:sym typeface="Calibri"/>
            </a:endParaRPr>
          </a:p>
        </p:txBody>
      </p:sp>
      <p:sp>
        <p:nvSpPr>
          <p:cNvPr id="144" name="Google Shape;144;p4"/>
          <p:cNvSpPr/>
          <p:nvPr/>
        </p:nvSpPr>
        <p:spPr>
          <a:xfrm>
            <a:off x="618679" y="1939007"/>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Traditional</a:t>
            </a:r>
            <a:endParaRPr sz="900">
              <a:solidFill>
                <a:schemeClr val="dk1"/>
              </a:solidFill>
              <a:latin typeface="Calibri"/>
              <a:ea typeface="Calibri"/>
              <a:cs typeface="Calibri"/>
              <a:sym typeface="Calibri"/>
            </a:endParaRPr>
          </a:p>
        </p:txBody>
      </p:sp>
      <p:sp>
        <p:nvSpPr>
          <p:cNvPr id="145" name="Google Shape;145;p4"/>
          <p:cNvSpPr/>
          <p:nvPr/>
        </p:nvSpPr>
        <p:spPr>
          <a:xfrm>
            <a:off x="4572000" y="1569913"/>
            <a:ext cx="4071119" cy="670768"/>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4"/>
          <p:cNvSpPr/>
          <p:nvPr/>
        </p:nvSpPr>
        <p:spPr>
          <a:xfrm>
            <a:off x="4572000" y="1569913"/>
            <a:ext cx="14288" cy="670768"/>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7" name="Google Shape;147;p4"/>
          <p:cNvSpPr/>
          <p:nvPr/>
        </p:nvSpPr>
        <p:spPr>
          <a:xfrm>
            <a:off x="4689797" y="1687711"/>
            <a:ext cx="185447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Federated Data Ecosystem</a:t>
            </a:r>
            <a:endParaRPr sz="1150">
              <a:solidFill>
                <a:schemeClr val="dk1"/>
              </a:solidFill>
              <a:latin typeface="Calibri"/>
              <a:ea typeface="Calibri"/>
              <a:cs typeface="Calibri"/>
              <a:sym typeface="Calibri"/>
            </a:endParaRPr>
          </a:p>
        </p:txBody>
      </p:sp>
      <p:sp>
        <p:nvSpPr>
          <p:cNvPr id="148" name="Google Shape;148;p4"/>
          <p:cNvSpPr/>
          <p:nvPr/>
        </p:nvSpPr>
        <p:spPr>
          <a:xfrm>
            <a:off x="4689797" y="1939007"/>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Data Space</a:t>
            </a:r>
            <a:endParaRPr sz="900">
              <a:solidFill>
                <a:schemeClr val="dk1"/>
              </a:solidFill>
              <a:latin typeface="Calibri"/>
              <a:ea typeface="Calibri"/>
              <a:cs typeface="Calibri"/>
              <a:sym typeface="Calibri"/>
            </a:endParaRPr>
          </a:p>
        </p:txBody>
      </p:sp>
      <p:sp>
        <p:nvSpPr>
          <p:cNvPr id="149" name="Google Shape;149;p4"/>
          <p:cNvSpPr/>
          <p:nvPr/>
        </p:nvSpPr>
        <p:spPr>
          <a:xfrm>
            <a:off x="496119" y="2371353"/>
            <a:ext cx="8151763" cy="680293"/>
          </a:xfrm>
          <a:prstGeom prst="roundRect">
            <a:avLst>
              <a:gd fmla="val 84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0" name="Google Shape;150;p4"/>
          <p:cNvSpPr/>
          <p:nvPr/>
        </p:nvSpPr>
        <p:spPr>
          <a:xfrm>
            <a:off x="500881" y="2376115"/>
            <a:ext cx="4071119" cy="670768"/>
          </a:xfrm>
          <a:prstGeom prst="roundRect">
            <a:avLst>
              <a:gd fmla="val 852"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1" name="Google Shape;151;p4"/>
          <p:cNvSpPr/>
          <p:nvPr/>
        </p:nvSpPr>
        <p:spPr>
          <a:xfrm>
            <a:off x="618679" y="2493913"/>
            <a:ext cx="156113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Manual Data Requests</a:t>
            </a:r>
            <a:endParaRPr sz="1150">
              <a:solidFill>
                <a:schemeClr val="dk1"/>
              </a:solidFill>
              <a:latin typeface="Calibri"/>
              <a:ea typeface="Calibri"/>
              <a:cs typeface="Calibri"/>
              <a:sym typeface="Calibri"/>
            </a:endParaRPr>
          </a:p>
        </p:txBody>
      </p:sp>
      <p:sp>
        <p:nvSpPr>
          <p:cNvPr id="152" name="Google Shape;152;p4"/>
          <p:cNvSpPr/>
          <p:nvPr/>
        </p:nvSpPr>
        <p:spPr>
          <a:xfrm>
            <a:off x="618679" y="2745209"/>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Traditional</a:t>
            </a:r>
            <a:endParaRPr sz="900">
              <a:solidFill>
                <a:schemeClr val="dk1"/>
              </a:solidFill>
              <a:latin typeface="Calibri"/>
              <a:ea typeface="Calibri"/>
              <a:cs typeface="Calibri"/>
              <a:sym typeface="Calibri"/>
            </a:endParaRPr>
          </a:p>
        </p:txBody>
      </p:sp>
      <p:sp>
        <p:nvSpPr>
          <p:cNvPr id="153" name="Google Shape;153;p4"/>
          <p:cNvSpPr/>
          <p:nvPr/>
        </p:nvSpPr>
        <p:spPr>
          <a:xfrm>
            <a:off x="4572000" y="2376115"/>
            <a:ext cx="4071119" cy="670768"/>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4" name="Google Shape;154;p4"/>
          <p:cNvSpPr/>
          <p:nvPr/>
        </p:nvSpPr>
        <p:spPr>
          <a:xfrm>
            <a:off x="4572000" y="2376115"/>
            <a:ext cx="14288" cy="670768"/>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4"/>
          <p:cNvSpPr/>
          <p:nvPr/>
        </p:nvSpPr>
        <p:spPr>
          <a:xfrm>
            <a:off x="4689797" y="2493913"/>
            <a:ext cx="224529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Automated Policy-Based Access</a:t>
            </a:r>
            <a:endParaRPr sz="1150">
              <a:solidFill>
                <a:schemeClr val="dk1"/>
              </a:solidFill>
              <a:latin typeface="Calibri"/>
              <a:ea typeface="Calibri"/>
              <a:cs typeface="Calibri"/>
              <a:sym typeface="Calibri"/>
            </a:endParaRPr>
          </a:p>
        </p:txBody>
      </p:sp>
      <p:sp>
        <p:nvSpPr>
          <p:cNvPr id="156" name="Google Shape;156;p4"/>
          <p:cNvSpPr/>
          <p:nvPr/>
        </p:nvSpPr>
        <p:spPr>
          <a:xfrm>
            <a:off x="4689797" y="2745209"/>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Data Space</a:t>
            </a:r>
            <a:endParaRPr sz="900">
              <a:solidFill>
                <a:schemeClr val="dk1"/>
              </a:solidFill>
              <a:latin typeface="Calibri"/>
              <a:ea typeface="Calibri"/>
              <a:cs typeface="Calibri"/>
              <a:sym typeface="Calibri"/>
            </a:endParaRPr>
          </a:p>
        </p:txBody>
      </p:sp>
      <p:sp>
        <p:nvSpPr>
          <p:cNvPr id="157" name="Google Shape;157;p4"/>
          <p:cNvSpPr/>
          <p:nvPr/>
        </p:nvSpPr>
        <p:spPr>
          <a:xfrm>
            <a:off x="496119" y="3177555"/>
            <a:ext cx="8151763" cy="680293"/>
          </a:xfrm>
          <a:prstGeom prst="roundRect">
            <a:avLst>
              <a:gd fmla="val 84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4"/>
          <p:cNvSpPr/>
          <p:nvPr/>
        </p:nvSpPr>
        <p:spPr>
          <a:xfrm>
            <a:off x="500881" y="3182317"/>
            <a:ext cx="4071119" cy="670768"/>
          </a:xfrm>
          <a:prstGeom prst="roundRect">
            <a:avLst>
              <a:gd fmla="val 852"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9" name="Google Shape;159;p4"/>
          <p:cNvSpPr/>
          <p:nvPr/>
        </p:nvSpPr>
        <p:spPr>
          <a:xfrm>
            <a:off x="618679" y="3300115"/>
            <a:ext cx="1731243"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Copy &amp; Transform Locally</a:t>
            </a:r>
            <a:endParaRPr sz="1150">
              <a:solidFill>
                <a:schemeClr val="dk1"/>
              </a:solidFill>
              <a:latin typeface="Calibri"/>
              <a:ea typeface="Calibri"/>
              <a:cs typeface="Calibri"/>
              <a:sym typeface="Calibri"/>
            </a:endParaRPr>
          </a:p>
        </p:txBody>
      </p:sp>
      <p:sp>
        <p:nvSpPr>
          <p:cNvPr id="160" name="Google Shape;160;p4"/>
          <p:cNvSpPr/>
          <p:nvPr/>
        </p:nvSpPr>
        <p:spPr>
          <a:xfrm>
            <a:off x="618679" y="3551411"/>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Traditional</a:t>
            </a:r>
            <a:endParaRPr sz="900">
              <a:solidFill>
                <a:schemeClr val="dk1"/>
              </a:solidFill>
              <a:latin typeface="Calibri"/>
              <a:ea typeface="Calibri"/>
              <a:cs typeface="Calibri"/>
              <a:sym typeface="Calibri"/>
            </a:endParaRPr>
          </a:p>
        </p:txBody>
      </p:sp>
      <p:sp>
        <p:nvSpPr>
          <p:cNvPr id="161" name="Google Shape;161;p4"/>
          <p:cNvSpPr/>
          <p:nvPr/>
        </p:nvSpPr>
        <p:spPr>
          <a:xfrm>
            <a:off x="4572000" y="3182317"/>
            <a:ext cx="4071119" cy="670768"/>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2" name="Google Shape;162;p4"/>
          <p:cNvSpPr/>
          <p:nvPr/>
        </p:nvSpPr>
        <p:spPr>
          <a:xfrm>
            <a:off x="4572000" y="3182317"/>
            <a:ext cx="14288" cy="670768"/>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3" name="Google Shape;163;p4"/>
          <p:cNvSpPr/>
          <p:nvPr/>
        </p:nvSpPr>
        <p:spPr>
          <a:xfrm>
            <a:off x="4689797" y="3300115"/>
            <a:ext cx="2416299"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Sovereign Sharing with Provenance</a:t>
            </a:r>
            <a:endParaRPr sz="1150">
              <a:solidFill>
                <a:schemeClr val="dk1"/>
              </a:solidFill>
              <a:latin typeface="Calibri"/>
              <a:ea typeface="Calibri"/>
              <a:cs typeface="Calibri"/>
              <a:sym typeface="Calibri"/>
            </a:endParaRPr>
          </a:p>
        </p:txBody>
      </p:sp>
      <p:sp>
        <p:nvSpPr>
          <p:cNvPr id="164" name="Google Shape;164;p4"/>
          <p:cNvSpPr/>
          <p:nvPr/>
        </p:nvSpPr>
        <p:spPr>
          <a:xfrm>
            <a:off x="4689797" y="3551411"/>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Data Space</a:t>
            </a:r>
            <a:endParaRPr sz="900">
              <a:solidFill>
                <a:schemeClr val="dk1"/>
              </a:solidFill>
              <a:latin typeface="Calibri"/>
              <a:ea typeface="Calibri"/>
              <a:cs typeface="Calibri"/>
              <a:sym typeface="Calibri"/>
            </a:endParaRPr>
          </a:p>
        </p:txBody>
      </p:sp>
      <p:sp>
        <p:nvSpPr>
          <p:cNvPr id="165" name="Google Shape;165;p4"/>
          <p:cNvSpPr/>
          <p:nvPr/>
        </p:nvSpPr>
        <p:spPr>
          <a:xfrm>
            <a:off x="496119" y="3983757"/>
            <a:ext cx="8151763" cy="680293"/>
          </a:xfrm>
          <a:prstGeom prst="roundRect">
            <a:avLst>
              <a:gd fmla="val 840"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6" name="Google Shape;166;p4"/>
          <p:cNvSpPr/>
          <p:nvPr/>
        </p:nvSpPr>
        <p:spPr>
          <a:xfrm>
            <a:off x="500881" y="3988519"/>
            <a:ext cx="4071119" cy="670768"/>
          </a:xfrm>
          <a:prstGeom prst="roundRect">
            <a:avLst>
              <a:gd fmla="val 852"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4"/>
          <p:cNvSpPr/>
          <p:nvPr/>
        </p:nvSpPr>
        <p:spPr>
          <a:xfrm>
            <a:off x="618679" y="4106317"/>
            <a:ext cx="1662410"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Static CSV / DB Exports</a:t>
            </a:r>
            <a:endParaRPr sz="1150">
              <a:solidFill>
                <a:schemeClr val="dk1"/>
              </a:solidFill>
              <a:latin typeface="Calibri"/>
              <a:ea typeface="Calibri"/>
              <a:cs typeface="Calibri"/>
              <a:sym typeface="Calibri"/>
            </a:endParaRPr>
          </a:p>
        </p:txBody>
      </p:sp>
      <p:sp>
        <p:nvSpPr>
          <p:cNvPr id="168" name="Google Shape;168;p4"/>
          <p:cNvSpPr/>
          <p:nvPr/>
        </p:nvSpPr>
        <p:spPr>
          <a:xfrm>
            <a:off x="618679" y="4357613"/>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Traditional</a:t>
            </a:r>
            <a:endParaRPr sz="900">
              <a:solidFill>
                <a:schemeClr val="dk1"/>
              </a:solidFill>
              <a:latin typeface="Calibri"/>
              <a:ea typeface="Calibri"/>
              <a:cs typeface="Calibri"/>
              <a:sym typeface="Calibri"/>
            </a:endParaRPr>
          </a:p>
        </p:txBody>
      </p:sp>
      <p:sp>
        <p:nvSpPr>
          <p:cNvPr id="169" name="Google Shape;169;p4"/>
          <p:cNvSpPr/>
          <p:nvPr/>
        </p:nvSpPr>
        <p:spPr>
          <a:xfrm>
            <a:off x="4572000" y="3988519"/>
            <a:ext cx="4071119" cy="670768"/>
          </a:xfrm>
          <a:prstGeom prst="rect">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4"/>
          <p:cNvSpPr/>
          <p:nvPr/>
        </p:nvSpPr>
        <p:spPr>
          <a:xfrm>
            <a:off x="4572000" y="3988519"/>
            <a:ext cx="14288" cy="670768"/>
          </a:xfrm>
          <a:prstGeom prst="roundRect">
            <a:avLst>
              <a:gd fmla="val 39999" name="adj"/>
            </a:avLst>
          </a:prstGeom>
          <a:solidFill>
            <a:srgbClr val="B3C6E4"/>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1" name="Google Shape;171;p4"/>
          <p:cNvSpPr/>
          <p:nvPr/>
        </p:nvSpPr>
        <p:spPr>
          <a:xfrm>
            <a:off x="4689797" y="4106317"/>
            <a:ext cx="2802136" cy="184175"/>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150"/>
              <a:buFont typeface="Righteous"/>
              <a:buNone/>
            </a:pPr>
            <a:r>
              <a:rPr lang="en-US" sz="1150">
                <a:solidFill>
                  <a:srgbClr val="01122E"/>
                </a:solidFill>
                <a:latin typeface="Righteous"/>
                <a:ea typeface="Righteous"/>
                <a:cs typeface="Righteous"/>
                <a:sym typeface="Righteous"/>
              </a:rPr>
              <a:t>Semantic Standards + Catalog Discovery</a:t>
            </a:r>
            <a:endParaRPr sz="1150">
              <a:solidFill>
                <a:schemeClr val="dk1"/>
              </a:solidFill>
              <a:latin typeface="Calibri"/>
              <a:ea typeface="Calibri"/>
              <a:cs typeface="Calibri"/>
              <a:sym typeface="Calibri"/>
            </a:endParaRPr>
          </a:p>
        </p:txBody>
      </p:sp>
      <p:sp>
        <p:nvSpPr>
          <p:cNvPr id="172" name="Google Shape;172;p4"/>
          <p:cNvSpPr/>
          <p:nvPr/>
        </p:nvSpPr>
        <p:spPr>
          <a:xfrm>
            <a:off x="4689797" y="4357613"/>
            <a:ext cx="3835524" cy="183877"/>
          </a:xfrm>
          <a:prstGeom prst="rect">
            <a:avLst/>
          </a:prstGeom>
          <a:noFill/>
          <a:ln>
            <a:noFill/>
          </a:ln>
        </p:spPr>
        <p:txBody>
          <a:bodyPr anchorCtr="0" anchor="t" bIns="0" lIns="0" spcFirstLastPara="1" rIns="0" wrap="square" tIns="0">
            <a:noAutofit/>
          </a:bodyPr>
          <a:lstStyle/>
          <a:p>
            <a:pPr indent="0" lvl="0" marL="0" marR="0" rtl="0" algn="l">
              <a:lnSpc>
                <a:spcPct val="130000"/>
              </a:lnSpc>
              <a:spcBef>
                <a:spcPts val="0"/>
              </a:spcBef>
              <a:spcAft>
                <a:spcPts val="0"/>
              </a:spcAft>
              <a:buClr>
                <a:srgbClr val="01122E"/>
              </a:buClr>
              <a:buSzPts val="900"/>
              <a:buFont typeface="Roboto"/>
              <a:buNone/>
            </a:pPr>
            <a:r>
              <a:rPr lang="en-US" sz="900">
                <a:solidFill>
                  <a:srgbClr val="01122E"/>
                </a:solidFill>
                <a:latin typeface="Roboto"/>
                <a:ea typeface="Roboto"/>
                <a:cs typeface="Roboto"/>
                <a:sym typeface="Roboto"/>
              </a:rPr>
              <a:t>Data Space</a:t>
            </a:r>
            <a:endParaRPr sz="9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5"/>
          <p:cNvSpPr/>
          <p:nvPr/>
        </p:nvSpPr>
        <p:spPr>
          <a:xfrm>
            <a:off x="255836" y="192286"/>
            <a:ext cx="2800424" cy="199876"/>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50"/>
              <a:buFont typeface="Righteous"/>
              <a:buNone/>
            </a:pPr>
            <a:r>
              <a:rPr lang="en-US" sz="1250">
                <a:solidFill>
                  <a:srgbClr val="01122E"/>
                </a:solidFill>
                <a:latin typeface="Righteous"/>
                <a:ea typeface="Righteous"/>
                <a:cs typeface="Righteous"/>
                <a:sym typeface="Righteous"/>
              </a:rPr>
              <a:t>The Prometheus-X Architecture</a:t>
            </a:r>
            <a:endParaRPr sz="1250">
              <a:solidFill>
                <a:schemeClr val="dk1"/>
              </a:solidFill>
              <a:latin typeface="Calibri"/>
              <a:ea typeface="Calibri"/>
              <a:cs typeface="Calibri"/>
              <a:sym typeface="Calibri"/>
            </a:endParaRPr>
          </a:p>
        </p:txBody>
      </p:sp>
      <p:sp>
        <p:nvSpPr>
          <p:cNvPr id="179" name="Google Shape;179;p5"/>
          <p:cNvSpPr/>
          <p:nvPr/>
        </p:nvSpPr>
        <p:spPr>
          <a:xfrm>
            <a:off x="255836" y="405333"/>
            <a:ext cx="2152055" cy="9986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600"/>
              <a:buFont typeface="Righteous"/>
              <a:buNone/>
            </a:pPr>
            <a:r>
              <a:rPr lang="en-US" sz="600">
                <a:solidFill>
                  <a:srgbClr val="01122E"/>
                </a:solidFill>
                <a:latin typeface="Righteous"/>
                <a:ea typeface="Righteous"/>
                <a:cs typeface="Righteous"/>
                <a:sym typeface="Righteous"/>
              </a:rPr>
              <a:t>Five building blocks, consent-driven data sharing via PDI</a:t>
            </a:r>
            <a:endParaRPr sz="600">
              <a:solidFill>
                <a:schemeClr val="dk1"/>
              </a:solidFill>
              <a:latin typeface="Calibri"/>
              <a:ea typeface="Calibri"/>
              <a:cs typeface="Calibri"/>
              <a:sym typeface="Calibri"/>
            </a:endParaRPr>
          </a:p>
        </p:txBody>
      </p:sp>
      <p:pic>
        <p:nvPicPr>
          <p:cNvPr descr="preencoded.png" id="180" name="Google Shape;180;p5"/>
          <p:cNvPicPr preferRelativeResize="0"/>
          <p:nvPr/>
        </p:nvPicPr>
        <p:blipFill rotWithShape="1">
          <a:blip r:embed="rId3">
            <a:alphaModFix/>
          </a:blip>
          <a:srcRect b="0" l="0" r="0" t="0"/>
          <a:stretch/>
        </p:blipFill>
        <p:spPr>
          <a:xfrm>
            <a:off x="255836" y="554608"/>
            <a:ext cx="6553200" cy="3657600"/>
          </a:xfrm>
          <a:prstGeom prst="rect">
            <a:avLst/>
          </a:prstGeom>
          <a:noFill/>
          <a:ln>
            <a:noFill/>
          </a:ln>
        </p:spPr>
      </p:pic>
      <p:pic>
        <p:nvPicPr>
          <p:cNvPr descr="preencoded.png" id="181" name="Google Shape;181;p5"/>
          <p:cNvPicPr preferRelativeResize="0"/>
          <p:nvPr/>
        </p:nvPicPr>
        <p:blipFill rotWithShape="1">
          <a:blip r:embed="rId4">
            <a:alphaModFix/>
          </a:blip>
          <a:srcRect b="0" l="0" r="0" t="0"/>
          <a:stretch/>
        </p:blipFill>
        <p:spPr>
          <a:xfrm>
            <a:off x="255836" y="554608"/>
            <a:ext cx="6553200" cy="3657600"/>
          </a:xfrm>
          <a:prstGeom prst="rect">
            <a:avLst/>
          </a:prstGeom>
          <a:noFill/>
          <a:ln>
            <a:noFill/>
          </a:ln>
        </p:spPr>
      </p:pic>
      <p:sp>
        <p:nvSpPr>
          <p:cNvPr id="182" name="Google Shape;182;p5"/>
          <p:cNvSpPr/>
          <p:nvPr/>
        </p:nvSpPr>
        <p:spPr>
          <a:xfrm>
            <a:off x="255836" y="4249266"/>
            <a:ext cx="2133302" cy="334491"/>
          </a:xfrm>
          <a:prstGeom prst="roundRect">
            <a:avLst>
              <a:gd fmla="val 17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3" name="Google Shape;183;p5"/>
          <p:cNvSpPr/>
          <p:nvPr/>
        </p:nvSpPr>
        <p:spPr>
          <a:xfrm>
            <a:off x="324520" y="4317950"/>
            <a:ext cx="799505" cy="9986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600"/>
              <a:buFont typeface="Righteous"/>
              <a:buNone/>
            </a:pPr>
            <a:r>
              <a:rPr lang="en-US" sz="600">
                <a:solidFill>
                  <a:srgbClr val="01122E"/>
                </a:solidFill>
                <a:latin typeface="Righteous"/>
                <a:ea typeface="Righteous"/>
                <a:cs typeface="Righteous"/>
                <a:sym typeface="Righteous"/>
              </a:rPr>
              <a:t>PDC Connector</a:t>
            </a:r>
            <a:endParaRPr sz="600">
              <a:solidFill>
                <a:schemeClr val="dk1"/>
              </a:solidFill>
              <a:latin typeface="Calibri"/>
              <a:ea typeface="Calibri"/>
              <a:cs typeface="Calibri"/>
              <a:sym typeface="Calibri"/>
            </a:endParaRPr>
          </a:p>
        </p:txBody>
      </p:sp>
      <p:sp>
        <p:nvSpPr>
          <p:cNvPr id="184" name="Google Shape;184;p5"/>
          <p:cNvSpPr/>
          <p:nvPr/>
        </p:nvSpPr>
        <p:spPr>
          <a:xfrm>
            <a:off x="324520" y="4437534"/>
            <a:ext cx="1995934" cy="77539"/>
          </a:xfrm>
          <a:prstGeom prst="rect">
            <a:avLst/>
          </a:prstGeom>
          <a:noFill/>
          <a:ln>
            <a:noFill/>
          </a:ln>
        </p:spPr>
        <p:txBody>
          <a:bodyPr anchorCtr="0" anchor="t" bIns="0" lIns="0" spcFirstLastPara="1" rIns="0" wrap="square" tIns="0">
            <a:noAutofit/>
          </a:bodyPr>
          <a:lstStyle/>
          <a:p>
            <a:pPr indent="0" lvl="0" marL="0" marR="0" rtl="0" algn="l">
              <a:lnSpc>
                <a:spcPct val="101000"/>
              </a:lnSpc>
              <a:spcBef>
                <a:spcPts val="0"/>
              </a:spcBef>
              <a:spcAft>
                <a:spcPts val="0"/>
              </a:spcAft>
              <a:buClr>
                <a:srgbClr val="01122E"/>
              </a:buClr>
              <a:buSzPts val="500"/>
              <a:buFont typeface="Roboto"/>
              <a:buNone/>
            </a:pPr>
            <a:r>
              <a:rPr lang="en-US" sz="500">
                <a:solidFill>
                  <a:srgbClr val="01122E"/>
                </a:solidFill>
                <a:latin typeface="Roboto"/>
                <a:ea typeface="Roboto"/>
                <a:cs typeface="Roboto"/>
                <a:sym typeface="Roboto"/>
              </a:rPr>
              <a:t>Peer-to-peer data exchange</a:t>
            </a:r>
            <a:endParaRPr sz="500">
              <a:solidFill>
                <a:schemeClr val="dk1"/>
              </a:solidFill>
              <a:latin typeface="Calibri"/>
              <a:ea typeface="Calibri"/>
              <a:cs typeface="Calibri"/>
              <a:sym typeface="Calibri"/>
            </a:endParaRPr>
          </a:p>
        </p:txBody>
      </p:sp>
      <p:sp>
        <p:nvSpPr>
          <p:cNvPr id="185" name="Google Shape;185;p5"/>
          <p:cNvSpPr/>
          <p:nvPr/>
        </p:nvSpPr>
        <p:spPr>
          <a:xfrm>
            <a:off x="2422103" y="4249266"/>
            <a:ext cx="2133377" cy="334491"/>
          </a:xfrm>
          <a:prstGeom prst="roundRect">
            <a:avLst>
              <a:gd fmla="val 17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5"/>
          <p:cNvSpPr/>
          <p:nvPr/>
        </p:nvSpPr>
        <p:spPr>
          <a:xfrm>
            <a:off x="2490788" y="4317950"/>
            <a:ext cx="799505" cy="9986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600"/>
              <a:buFont typeface="Righteous"/>
              <a:buNone/>
            </a:pPr>
            <a:r>
              <a:rPr lang="en-US" sz="600">
                <a:solidFill>
                  <a:srgbClr val="01122E"/>
                </a:solidFill>
                <a:latin typeface="Righteous"/>
                <a:ea typeface="Righteous"/>
                <a:cs typeface="Righteous"/>
                <a:sym typeface="Righteous"/>
              </a:rPr>
              <a:t>Data Planes</a:t>
            </a:r>
            <a:endParaRPr sz="600">
              <a:solidFill>
                <a:schemeClr val="dk1"/>
              </a:solidFill>
              <a:latin typeface="Calibri"/>
              <a:ea typeface="Calibri"/>
              <a:cs typeface="Calibri"/>
              <a:sym typeface="Calibri"/>
            </a:endParaRPr>
          </a:p>
        </p:txBody>
      </p:sp>
      <p:sp>
        <p:nvSpPr>
          <p:cNvPr id="187" name="Google Shape;187;p5"/>
          <p:cNvSpPr/>
          <p:nvPr/>
        </p:nvSpPr>
        <p:spPr>
          <a:xfrm>
            <a:off x="2490788" y="4437534"/>
            <a:ext cx="1996008" cy="77539"/>
          </a:xfrm>
          <a:prstGeom prst="rect">
            <a:avLst/>
          </a:prstGeom>
          <a:noFill/>
          <a:ln>
            <a:noFill/>
          </a:ln>
        </p:spPr>
        <p:txBody>
          <a:bodyPr anchorCtr="0" anchor="t" bIns="0" lIns="0" spcFirstLastPara="1" rIns="0" wrap="square" tIns="0">
            <a:noAutofit/>
          </a:bodyPr>
          <a:lstStyle/>
          <a:p>
            <a:pPr indent="0" lvl="0" marL="0" marR="0" rtl="0" algn="l">
              <a:lnSpc>
                <a:spcPct val="101000"/>
              </a:lnSpc>
              <a:spcBef>
                <a:spcPts val="0"/>
              </a:spcBef>
              <a:spcAft>
                <a:spcPts val="0"/>
              </a:spcAft>
              <a:buClr>
                <a:srgbClr val="01122E"/>
              </a:buClr>
              <a:buSzPts val="500"/>
              <a:buFont typeface="Roboto"/>
              <a:buNone/>
            </a:pPr>
            <a:r>
              <a:rPr lang="en-US" sz="500">
                <a:solidFill>
                  <a:srgbClr val="01122E"/>
                </a:solidFill>
                <a:latin typeface="Roboto"/>
                <a:ea typeface="Roboto"/>
                <a:cs typeface="Roboto"/>
                <a:sym typeface="Roboto"/>
              </a:rPr>
              <a:t>Where data actually lives</a:t>
            </a:r>
            <a:endParaRPr sz="500">
              <a:solidFill>
                <a:schemeClr val="dk1"/>
              </a:solidFill>
              <a:latin typeface="Calibri"/>
              <a:ea typeface="Calibri"/>
              <a:cs typeface="Calibri"/>
              <a:sym typeface="Calibri"/>
            </a:endParaRPr>
          </a:p>
        </p:txBody>
      </p:sp>
      <p:sp>
        <p:nvSpPr>
          <p:cNvPr id="188" name="Google Shape;188;p5"/>
          <p:cNvSpPr/>
          <p:nvPr/>
        </p:nvSpPr>
        <p:spPr>
          <a:xfrm>
            <a:off x="4588446" y="4249266"/>
            <a:ext cx="2133377" cy="334491"/>
          </a:xfrm>
          <a:prstGeom prst="roundRect">
            <a:avLst>
              <a:gd fmla="val 17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9" name="Google Shape;189;p5"/>
          <p:cNvSpPr/>
          <p:nvPr/>
        </p:nvSpPr>
        <p:spPr>
          <a:xfrm>
            <a:off x="4657130" y="4317950"/>
            <a:ext cx="799505" cy="9986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600"/>
              <a:buFont typeface="Righteous"/>
              <a:buNone/>
            </a:pPr>
            <a:r>
              <a:rPr lang="en-US" sz="600">
                <a:solidFill>
                  <a:srgbClr val="01122E"/>
                </a:solidFill>
                <a:latin typeface="Righteous"/>
                <a:ea typeface="Righteous"/>
                <a:cs typeface="Righteous"/>
                <a:sym typeface="Righteous"/>
              </a:rPr>
              <a:t>Identity Hub</a:t>
            </a:r>
            <a:endParaRPr sz="600">
              <a:solidFill>
                <a:schemeClr val="dk1"/>
              </a:solidFill>
              <a:latin typeface="Calibri"/>
              <a:ea typeface="Calibri"/>
              <a:cs typeface="Calibri"/>
              <a:sym typeface="Calibri"/>
            </a:endParaRPr>
          </a:p>
        </p:txBody>
      </p:sp>
      <p:sp>
        <p:nvSpPr>
          <p:cNvPr id="190" name="Google Shape;190;p5"/>
          <p:cNvSpPr/>
          <p:nvPr/>
        </p:nvSpPr>
        <p:spPr>
          <a:xfrm>
            <a:off x="4657130" y="4437534"/>
            <a:ext cx="1996008" cy="77539"/>
          </a:xfrm>
          <a:prstGeom prst="rect">
            <a:avLst/>
          </a:prstGeom>
          <a:noFill/>
          <a:ln>
            <a:noFill/>
          </a:ln>
        </p:spPr>
        <p:txBody>
          <a:bodyPr anchorCtr="0" anchor="t" bIns="0" lIns="0" spcFirstLastPara="1" rIns="0" wrap="square" tIns="0">
            <a:noAutofit/>
          </a:bodyPr>
          <a:lstStyle/>
          <a:p>
            <a:pPr indent="0" lvl="0" marL="0" marR="0" rtl="0" algn="l">
              <a:lnSpc>
                <a:spcPct val="101000"/>
              </a:lnSpc>
              <a:spcBef>
                <a:spcPts val="0"/>
              </a:spcBef>
              <a:spcAft>
                <a:spcPts val="0"/>
              </a:spcAft>
              <a:buClr>
                <a:srgbClr val="01122E"/>
              </a:buClr>
              <a:buSzPts val="500"/>
              <a:buFont typeface="Roboto"/>
              <a:buNone/>
            </a:pPr>
            <a:r>
              <a:rPr lang="en-US" sz="500">
                <a:solidFill>
                  <a:srgbClr val="01122E"/>
                </a:solidFill>
                <a:latin typeface="Roboto"/>
                <a:ea typeface="Roboto"/>
                <a:cs typeface="Roboto"/>
                <a:sym typeface="Roboto"/>
              </a:rPr>
              <a:t>Credential management</a:t>
            </a:r>
            <a:endParaRPr sz="500">
              <a:solidFill>
                <a:schemeClr val="dk1"/>
              </a:solidFill>
              <a:latin typeface="Calibri"/>
              <a:ea typeface="Calibri"/>
              <a:cs typeface="Calibri"/>
              <a:sym typeface="Calibri"/>
            </a:endParaRPr>
          </a:p>
        </p:txBody>
      </p:sp>
      <p:sp>
        <p:nvSpPr>
          <p:cNvPr id="191" name="Google Shape;191;p5"/>
          <p:cNvSpPr/>
          <p:nvPr/>
        </p:nvSpPr>
        <p:spPr>
          <a:xfrm>
            <a:off x="6754788" y="4249266"/>
            <a:ext cx="2133377" cy="334491"/>
          </a:xfrm>
          <a:prstGeom prst="roundRect">
            <a:avLst>
              <a:gd fmla="val 17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5"/>
          <p:cNvSpPr/>
          <p:nvPr/>
        </p:nvSpPr>
        <p:spPr>
          <a:xfrm>
            <a:off x="6823472" y="4317950"/>
            <a:ext cx="799505" cy="9986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600"/>
              <a:buFont typeface="Righteous"/>
              <a:buNone/>
            </a:pPr>
            <a:r>
              <a:rPr lang="en-US" sz="600">
                <a:solidFill>
                  <a:srgbClr val="01122E"/>
                </a:solidFill>
                <a:latin typeface="Righteous"/>
                <a:ea typeface="Righteous"/>
                <a:cs typeface="Righteous"/>
                <a:sym typeface="Righteous"/>
              </a:rPr>
              <a:t>Catalogue</a:t>
            </a:r>
            <a:endParaRPr sz="600">
              <a:solidFill>
                <a:schemeClr val="dk1"/>
              </a:solidFill>
              <a:latin typeface="Calibri"/>
              <a:ea typeface="Calibri"/>
              <a:cs typeface="Calibri"/>
              <a:sym typeface="Calibri"/>
            </a:endParaRPr>
          </a:p>
        </p:txBody>
      </p:sp>
      <p:sp>
        <p:nvSpPr>
          <p:cNvPr id="193" name="Google Shape;193;p5"/>
          <p:cNvSpPr/>
          <p:nvPr/>
        </p:nvSpPr>
        <p:spPr>
          <a:xfrm>
            <a:off x="6823472" y="4437534"/>
            <a:ext cx="1996008" cy="77539"/>
          </a:xfrm>
          <a:prstGeom prst="rect">
            <a:avLst/>
          </a:prstGeom>
          <a:noFill/>
          <a:ln>
            <a:noFill/>
          </a:ln>
        </p:spPr>
        <p:txBody>
          <a:bodyPr anchorCtr="0" anchor="t" bIns="0" lIns="0" spcFirstLastPara="1" rIns="0" wrap="square" tIns="0">
            <a:noAutofit/>
          </a:bodyPr>
          <a:lstStyle/>
          <a:p>
            <a:pPr indent="0" lvl="0" marL="0" marR="0" rtl="0" algn="l">
              <a:lnSpc>
                <a:spcPct val="101000"/>
              </a:lnSpc>
              <a:spcBef>
                <a:spcPts val="0"/>
              </a:spcBef>
              <a:spcAft>
                <a:spcPts val="0"/>
              </a:spcAft>
              <a:buClr>
                <a:srgbClr val="01122E"/>
              </a:buClr>
              <a:buSzPts val="500"/>
              <a:buFont typeface="Roboto"/>
              <a:buNone/>
            </a:pPr>
            <a:r>
              <a:rPr lang="en-US" sz="500">
                <a:solidFill>
                  <a:srgbClr val="01122E"/>
                </a:solidFill>
                <a:latin typeface="Roboto"/>
                <a:ea typeface="Roboto"/>
                <a:cs typeface="Roboto"/>
                <a:sym typeface="Roboto"/>
              </a:rPr>
              <a:t>Federated discovery</a:t>
            </a:r>
            <a:endParaRPr sz="500">
              <a:solidFill>
                <a:schemeClr val="dk1"/>
              </a:solidFill>
              <a:latin typeface="Calibri"/>
              <a:ea typeface="Calibri"/>
              <a:cs typeface="Calibri"/>
              <a:sym typeface="Calibri"/>
            </a:endParaRPr>
          </a:p>
        </p:txBody>
      </p:sp>
      <p:sp>
        <p:nvSpPr>
          <p:cNvPr id="194" name="Google Shape;194;p5"/>
          <p:cNvSpPr/>
          <p:nvPr/>
        </p:nvSpPr>
        <p:spPr>
          <a:xfrm>
            <a:off x="255836" y="4616723"/>
            <a:ext cx="8632329" cy="334491"/>
          </a:xfrm>
          <a:prstGeom prst="roundRect">
            <a:avLst>
              <a:gd fmla="val 1709" name="adj"/>
            </a:avLst>
          </a:prstGeom>
          <a:solidFill>
            <a:srgbClr val="CDE0FE"/>
          </a:solidFill>
          <a:ln cap="flat" cmpd="sng" w="9525">
            <a:solidFill>
              <a:srgbClr val="B3C6E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5"/>
          <p:cNvSpPr/>
          <p:nvPr/>
        </p:nvSpPr>
        <p:spPr>
          <a:xfrm>
            <a:off x="324520" y="4685407"/>
            <a:ext cx="799505" cy="99864"/>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600"/>
              <a:buFont typeface="Righteous"/>
              <a:buNone/>
            </a:pPr>
            <a:r>
              <a:rPr lang="en-US" sz="600">
                <a:solidFill>
                  <a:srgbClr val="01122E"/>
                </a:solidFill>
                <a:latin typeface="Righteous"/>
                <a:ea typeface="Righteous"/>
                <a:cs typeface="Righteous"/>
                <a:sym typeface="Righteous"/>
              </a:rPr>
              <a:t>Contract Service</a:t>
            </a:r>
            <a:endParaRPr sz="600">
              <a:solidFill>
                <a:schemeClr val="dk1"/>
              </a:solidFill>
              <a:latin typeface="Calibri"/>
              <a:ea typeface="Calibri"/>
              <a:cs typeface="Calibri"/>
              <a:sym typeface="Calibri"/>
            </a:endParaRPr>
          </a:p>
        </p:txBody>
      </p:sp>
      <p:sp>
        <p:nvSpPr>
          <p:cNvPr id="196" name="Google Shape;196;p5"/>
          <p:cNvSpPr/>
          <p:nvPr/>
        </p:nvSpPr>
        <p:spPr>
          <a:xfrm>
            <a:off x="324520" y="4804990"/>
            <a:ext cx="8494961" cy="77539"/>
          </a:xfrm>
          <a:prstGeom prst="rect">
            <a:avLst/>
          </a:prstGeom>
          <a:noFill/>
          <a:ln>
            <a:noFill/>
          </a:ln>
        </p:spPr>
        <p:txBody>
          <a:bodyPr anchorCtr="0" anchor="t" bIns="0" lIns="0" spcFirstLastPara="1" rIns="0" wrap="square" tIns="0">
            <a:noAutofit/>
          </a:bodyPr>
          <a:lstStyle/>
          <a:p>
            <a:pPr indent="0" lvl="0" marL="0" marR="0" rtl="0" algn="l">
              <a:lnSpc>
                <a:spcPct val="101000"/>
              </a:lnSpc>
              <a:spcBef>
                <a:spcPts val="0"/>
              </a:spcBef>
              <a:spcAft>
                <a:spcPts val="0"/>
              </a:spcAft>
              <a:buClr>
                <a:srgbClr val="01122E"/>
              </a:buClr>
              <a:buSzPts val="500"/>
              <a:buFont typeface="Roboto"/>
              <a:buNone/>
            </a:pPr>
            <a:r>
              <a:rPr lang="en-US" sz="500">
                <a:solidFill>
                  <a:srgbClr val="01122E"/>
                </a:solidFill>
                <a:latin typeface="Roboto"/>
                <a:ea typeface="Roboto"/>
                <a:cs typeface="Roboto"/>
                <a:sym typeface="Roboto"/>
              </a:rPr>
              <a:t>Automated agreements</a:t>
            </a:r>
            <a:endParaRPr sz="5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6"/>
          <p:cNvSpPr/>
          <p:nvPr/>
        </p:nvSpPr>
        <p:spPr>
          <a:xfrm>
            <a:off x="356592" y="246459"/>
            <a:ext cx="3211562" cy="278532"/>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750"/>
              <a:buFont typeface="Righteous"/>
              <a:buNone/>
            </a:pPr>
            <a:r>
              <a:rPr lang="en-US" sz="1750">
                <a:solidFill>
                  <a:srgbClr val="01122E"/>
                </a:solidFill>
                <a:latin typeface="Righteous"/>
                <a:ea typeface="Righteous"/>
                <a:cs typeface="Righteous"/>
                <a:sym typeface="Righteous"/>
              </a:rPr>
              <a:t>Collection ≠ Value Creation</a:t>
            </a:r>
            <a:endParaRPr sz="1750">
              <a:solidFill>
                <a:schemeClr val="dk1"/>
              </a:solidFill>
              <a:latin typeface="Calibri"/>
              <a:ea typeface="Calibri"/>
              <a:cs typeface="Calibri"/>
              <a:sym typeface="Calibri"/>
            </a:endParaRPr>
          </a:p>
        </p:txBody>
      </p:sp>
      <p:sp>
        <p:nvSpPr>
          <p:cNvPr id="203" name="Google Shape;203;p6"/>
          <p:cNvSpPr/>
          <p:nvPr/>
        </p:nvSpPr>
        <p:spPr>
          <a:xfrm>
            <a:off x="356592" y="550590"/>
            <a:ext cx="2221855" cy="13930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850"/>
              <a:buFont typeface="Righteous"/>
              <a:buNone/>
            </a:pPr>
            <a:r>
              <a:rPr lang="en-US" sz="850">
                <a:solidFill>
                  <a:srgbClr val="01122E"/>
                </a:solidFill>
                <a:latin typeface="Righteous"/>
                <a:ea typeface="Righteous"/>
                <a:cs typeface="Righteous"/>
                <a:sym typeface="Righteous"/>
              </a:rPr>
              <a:t>The Data Journey in a Data Space</a:t>
            </a:r>
            <a:endParaRPr sz="850">
              <a:solidFill>
                <a:schemeClr val="dk1"/>
              </a:solidFill>
              <a:latin typeface="Calibri"/>
              <a:ea typeface="Calibri"/>
              <a:cs typeface="Calibri"/>
              <a:sym typeface="Calibri"/>
            </a:endParaRPr>
          </a:p>
        </p:txBody>
      </p:sp>
      <p:pic>
        <p:nvPicPr>
          <p:cNvPr descr="preencoded.png" id="204" name="Google Shape;204;p6"/>
          <p:cNvPicPr preferRelativeResize="0"/>
          <p:nvPr/>
        </p:nvPicPr>
        <p:blipFill rotWithShape="1">
          <a:blip r:embed="rId3">
            <a:alphaModFix/>
          </a:blip>
          <a:srcRect b="0" l="0" r="0" t="0"/>
          <a:stretch/>
        </p:blipFill>
        <p:spPr>
          <a:xfrm>
            <a:off x="356592" y="785961"/>
            <a:ext cx="8430816" cy="3793852"/>
          </a:xfrm>
          <a:prstGeom prst="rect">
            <a:avLst/>
          </a:prstGeom>
          <a:noFill/>
          <a:ln>
            <a:noFill/>
          </a:ln>
        </p:spPr>
      </p:pic>
      <p:sp>
        <p:nvSpPr>
          <p:cNvPr id="205" name="Google Shape;205;p6"/>
          <p:cNvSpPr/>
          <p:nvPr/>
        </p:nvSpPr>
        <p:spPr>
          <a:xfrm>
            <a:off x="1397946" y="890966"/>
            <a:ext cx="1703987" cy="22799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Ingest</a:t>
            </a:r>
            <a:endParaRPr sz="1400">
              <a:solidFill>
                <a:schemeClr val="dk1"/>
              </a:solidFill>
              <a:latin typeface="Calibri"/>
              <a:ea typeface="Calibri"/>
              <a:cs typeface="Calibri"/>
              <a:sym typeface="Calibri"/>
            </a:endParaRPr>
          </a:p>
        </p:txBody>
      </p:sp>
      <p:sp>
        <p:nvSpPr>
          <p:cNvPr id="206" name="Google Shape;206;p6"/>
          <p:cNvSpPr/>
          <p:nvPr/>
        </p:nvSpPr>
        <p:spPr>
          <a:xfrm>
            <a:off x="1626546" y="1183814"/>
            <a:ext cx="1475387" cy="470052"/>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Collect data with provenance from many sources</a:t>
            </a:r>
            <a:endParaRPr sz="1100">
              <a:solidFill>
                <a:schemeClr val="dk1"/>
              </a:solidFill>
              <a:latin typeface="Calibri"/>
              <a:ea typeface="Calibri"/>
              <a:cs typeface="Calibri"/>
              <a:sym typeface="Calibri"/>
            </a:endParaRPr>
          </a:p>
        </p:txBody>
      </p:sp>
      <p:sp>
        <p:nvSpPr>
          <p:cNvPr id="207" name="Google Shape;207;p6"/>
          <p:cNvSpPr/>
          <p:nvPr/>
        </p:nvSpPr>
        <p:spPr>
          <a:xfrm>
            <a:off x="2857120" y="3736355"/>
            <a:ext cx="1712093" cy="22799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Align</a:t>
            </a:r>
            <a:endParaRPr sz="1400">
              <a:solidFill>
                <a:schemeClr val="dk1"/>
              </a:solidFill>
              <a:latin typeface="Calibri"/>
              <a:ea typeface="Calibri"/>
              <a:cs typeface="Calibri"/>
              <a:sym typeface="Calibri"/>
            </a:endParaRPr>
          </a:p>
        </p:txBody>
      </p:sp>
      <p:sp>
        <p:nvSpPr>
          <p:cNvPr id="208" name="Google Shape;208;p6"/>
          <p:cNvSpPr/>
          <p:nvPr/>
        </p:nvSpPr>
        <p:spPr>
          <a:xfrm>
            <a:off x="3085720" y="4029203"/>
            <a:ext cx="1483493" cy="470052"/>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Apply semantic standards for interoperability</a:t>
            </a:r>
            <a:endParaRPr sz="1100">
              <a:solidFill>
                <a:schemeClr val="dk1"/>
              </a:solidFill>
              <a:latin typeface="Calibri"/>
              <a:ea typeface="Calibri"/>
              <a:cs typeface="Calibri"/>
              <a:sym typeface="Calibri"/>
            </a:endParaRPr>
          </a:p>
        </p:txBody>
      </p:sp>
      <p:sp>
        <p:nvSpPr>
          <p:cNvPr id="209" name="Google Shape;209;p6"/>
          <p:cNvSpPr/>
          <p:nvPr/>
        </p:nvSpPr>
        <p:spPr>
          <a:xfrm>
            <a:off x="4300081" y="862593"/>
            <a:ext cx="1703987" cy="22799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Transform</a:t>
            </a:r>
            <a:endParaRPr sz="1400">
              <a:solidFill>
                <a:schemeClr val="dk1"/>
              </a:solidFill>
              <a:latin typeface="Calibri"/>
              <a:ea typeface="Calibri"/>
              <a:cs typeface="Calibri"/>
              <a:sym typeface="Calibri"/>
            </a:endParaRPr>
          </a:p>
        </p:txBody>
      </p:sp>
      <p:sp>
        <p:nvSpPr>
          <p:cNvPr id="210" name="Google Shape;210;p6"/>
          <p:cNvSpPr/>
          <p:nvPr/>
        </p:nvSpPr>
        <p:spPr>
          <a:xfrm>
            <a:off x="4528681" y="1155441"/>
            <a:ext cx="1475387" cy="470052"/>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Harmonize and prepare data for analytics</a:t>
            </a:r>
            <a:endParaRPr sz="1100">
              <a:solidFill>
                <a:schemeClr val="dk1"/>
              </a:solidFill>
              <a:latin typeface="Calibri"/>
              <a:ea typeface="Calibri"/>
              <a:cs typeface="Calibri"/>
              <a:sym typeface="Calibri"/>
            </a:endParaRPr>
          </a:p>
        </p:txBody>
      </p:sp>
      <p:sp>
        <p:nvSpPr>
          <p:cNvPr id="211" name="Google Shape;211;p6"/>
          <p:cNvSpPr/>
          <p:nvPr/>
        </p:nvSpPr>
        <p:spPr>
          <a:xfrm>
            <a:off x="5759255" y="3736355"/>
            <a:ext cx="1703987" cy="227996"/>
          </a:xfrm>
          <a:prstGeom prst="rect">
            <a:avLst/>
          </a:prstGeom>
          <a:noFill/>
          <a:ln>
            <a:noFill/>
          </a:ln>
        </p:spPr>
        <p:txBody>
          <a:bodyPr anchorCtr="0" anchor="t" bIns="0" lIns="0" spcFirstLastPara="1" rIns="0" wrap="square" tIns="0">
            <a:noAutofit/>
          </a:bodyPr>
          <a:lstStyle/>
          <a:p>
            <a:pPr indent="0" lvl="0" marL="0" marR="0" rtl="0" algn="ctr">
              <a:lnSpc>
                <a:spcPct val="104000"/>
              </a:lnSpc>
              <a:spcBef>
                <a:spcPts val="0"/>
              </a:spcBef>
              <a:spcAft>
                <a:spcPts val="0"/>
              </a:spcAft>
              <a:buClr>
                <a:srgbClr val="01122E"/>
              </a:buClr>
              <a:buSzPts val="1400"/>
              <a:buFont typeface="Righteous"/>
              <a:buNone/>
            </a:pPr>
            <a:r>
              <a:rPr lang="en-US" sz="1400">
                <a:solidFill>
                  <a:srgbClr val="01122E"/>
                </a:solidFill>
                <a:latin typeface="Righteous"/>
                <a:ea typeface="Righteous"/>
                <a:cs typeface="Righteous"/>
                <a:sym typeface="Righteous"/>
              </a:rPr>
              <a:t>Assure</a:t>
            </a:r>
            <a:endParaRPr sz="1400">
              <a:solidFill>
                <a:schemeClr val="dk1"/>
              </a:solidFill>
              <a:latin typeface="Calibri"/>
              <a:ea typeface="Calibri"/>
              <a:cs typeface="Calibri"/>
              <a:sym typeface="Calibri"/>
            </a:endParaRPr>
          </a:p>
        </p:txBody>
      </p:sp>
      <p:sp>
        <p:nvSpPr>
          <p:cNvPr id="212" name="Google Shape;212;p6"/>
          <p:cNvSpPr/>
          <p:nvPr/>
        </p:nvSpPr>
        <p:spPr>
          <a:xfrm>
            <a:off x="5987855" y="4029203"/>
            <a:ext cx="1475387" cy="470052"/>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rgbClr val="01122E"/>
              </a:buClr>
              <a:buSzPts val="1100"/>
              <a:buFont typeface="Roboto"/>
              <a:buNone/>
            </a:pPr>
            <a:r>
              <a:rPr lang="en-US" sz="1100">
                <a:solidFill>
                  <a:srgbClr val="01122E"/>
                </a:solidFill>
                <a:latin typeface="Roboto"/>
                <a:ea typeface="Roboto"/>
                <a:cs typeface="Roboto"/>
                <a:sym typeface="Roboto"/>
              </a:rPr>
              <a:t>Run quality checks to ensure trustworthiness</a:t>
            </a:r>
            <a:endParaRPr sz="1100">
              <a:solidFill>
                <a:schemeClr val="dk1"/>
              </a:solidFill>
              <a:latin typeface="Calibri"/>
              <a:ea typeface="Calibri"/>
              <a:cs typeface="Calibri"/>
              <a:sym typeface="Calibri"/>
            </a:endParaRPr>
          </a:p>
        </p:txBody>
      </p:sp>
      <p:sp>
        <p:nvSpPr>
          <p:cNvPr id="213" name="Google Shape;213;p6"/>
          <p:cNvSpPr/>
          <p:nvPr/>
        </p:nvSpPr>
        <p:spPr>
          <a:xfrm>
            <a:off x="356592" y="4651846"/>
            <a:ext cx="8430816" cy="245120"/>
          </a:xfrm>
          <a:prstGeom prst="rect">
            <a:avLst/>
          </a:prstGeom>
          <a:noFill/>
          <a:ln>
            <a:noFill/>
          </a:ln>
        </p:spPr>
        <p:txBody>
          <a:bodyPr anchorCtr="0" anchor="t" bIns="0" lIns="0" spcFirstLastPara="1" rIns="0" wrap="square" tIns="0">
            <a:normAutofit/>
          </a:bodyPr>
          <a:lstStyle/>
          <a:p>
            <a:pPr indent="0" lvl="0" marL="0" marR="0" rtl="0" algn="l">
              <a:lnSpc>
                <a:spcPct val="115000"/>
              </a:lnSpc>
              <a:spcBef>
                <a:spcPts val="0"/>
              </a:spcBef>
              <a:spcAft>
                <a:spcPts val="0"/>
              </a:spcAft>
              <a:buClr>
                <a:srgbClr val="01122E"/>
              </a:buClr>
              <a:buSzPts val="700"/>
              <a:buFont typeface="Roboto"/>
              <a:buNone/>
            </a:pPr>
            <a:r>
              <a:rPr lang="en-US" sz="700">
                <a:solidFill>
                  <a:srgbClr val="01122E"/>
                </a:solidFill>
                <a:latin typeface="Roboto"/>
                <a:ea typeface="Roboto"/>
                <a:cs typeface="Roboto"/>
                <a:sym typeface="Roboto"/>
              </a:rPr>
              <a:t>Every step in the data journey adds value and builds trust. Data scientists operate across all five stages, not just the analytics layer. Understanding the full journey is key to building reliable, reusable pipelines in a data space.</a:t>
            </a:r>
            <a:endParaRPr sz="7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7"/>
          <p:cNvSpPr/>
          <p:nvPr/>
        </p:nvSpPr>
        <p:spPr>
          <a:xfrm>
            <a:off x="395362" y="282550"/>
            <a:ext cx="2928417" cy="308893"/>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900"/>
              <a:buFont typeface="Righteous"/>
              <a:buNone/>
            </a:pPr>
            <a:r>
              <a:rPr lang="en-US" sz="1900">
                <a:solidFill>
                  <a:srgbClr val="01122E"/>
                </a:solidFill>
                <a:latin typeface="Righteous"/>
                <a:ea typeface="Righteous"/>
                <a:cs typeface="Righteous"/>
                <a:sym typeface="Righteous"/>
              </a:rPr>
              <a:t>Data Flow in Practice</a:t>
            </a:r>
            <a:endParaRPr sz="1900">
              <a:solidFill>
                <a:schemeClr val="dk1"/>
              </a:solidFill>
              <a:latin typeface="Calibri"/>
              <a:ea typeface="Calibri"/>
              <a:cs typeface="Calibri"/>
              <a:sym typeface="Calibri"/>
            </a:endParaRPr>
          </a:p>
        </p:txBody>
      </p:sp>
      <p:pic>
        <p:nvPicPr>
          <p:cNvPr descr="preencoded.png" id="220" name="Google Shape;220;p7"/>
          <p:cNvPicPr preferRelativeResize="0"/>
          <p:nvPr/>
        </p:nvPicPr>
        <p:blipFill rotWithShape="1">
          <a:blip r:embed="rId3">
            <a:alphaModFix/>
          </a:blip>
          <a:srcRect b="0" l="0" r="0" t="0"/>
          <a:stretch/>
        </p:blipFill>
        <p:spPr>
          <a:xfrm>
            <a:off x="395362" y="748978"/>
            <a:ext cx="6553200" cy="3657600"/>
          </a:xfrm>
          <a:prstGeom prst="rect">
            <a:avLst/>
          </a:prstGeom>
          <a:noFill/>
          <a:ln>
            <a:noFill/>
          </a:ln>
        </p:spPr>
      </p:pic>
      <p:pic>
        <p:nvPicPr>
          <p:cNvPr descr="preencoded.png" id="221" name="Google Shape;221;p7"/>
          <p:cNvPicPr preferRelativeResize="0"/>
          <p:nvPr/>
        </p:nvPicPr>
        <p:blipFill rotWithShape="1">
          <a:blip r:embed="rId4">
            <a:alphaModFix/>
          </a:blip>
          <a:srcRect b="0" l="0" r="0" t="0"/>
          <a:stretch/>
        </p:blipFill>
        <p:spPr>
          <a:xfrm>
            <a:off x="395362" y="748978"/>
            <a:ext cx="6553200" cy="3657600"/>
          </a:xfrm>
          <a:prstGeom prst="rect">
            <a:avLst/>
          </a:prstGeom>
          <a:noFill/>
          <a:ln>
            <a:noFill/>
          </a:ln>
        </p:spPr>
      </p:pic>
      <p:sp>
        <p:nvSpPr>
          <p:cNvPr id="222" name="Google Shape;222;p7"/>
          <p:cNvSpPr/>
          <p:nvPr/>
        </p:nvSpPr>
        <p:spPr>
          <a:xfrm>
            <a:off x="395362" y="4495130"/>
            <a:ext cx="8353276" cy="365745"/>
          </a:xfrm>
          <a:prstGeom prst="roundRect">
            <a:avLst>
              <a:gd fmla="val 1563"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23" name="Google Shape;223;p7"/>
          <p:cNvPicPr preferRelativeResize="0"/>
          <p:nvPr/>
        </p:nvPicPr>
        <p:blipFill rotWithShape="1">
          <a:blip r:embed="rId5">
            <a:alphaModFix/>
          </a:blip>
          <a:srcRect b="0" l="0" r="0" t="0"/>
          <a:stretch/>
        </p:blipFill>
        <p:spPr>
          <a:xfrm>
            <a:off x="494184" y="4632201"/>
            <a:ext cx="123527" cy="98822"/>
          </a:xfrm>
          <a:prstGeom prst="rect">
            <a:avLst/>
          </a:prstGeom>
          <a:noFill/>
          <a:ln>
            <a:noFill/>
          </a:ln>
        </p:spPr>
      </p:pic>
      <p:sp>
        <p:nvSpPr>
          <p:cNvPr id="224" name="Google Shape;224;p7"/>
          <p:cNvSpPr/>
          <p:nvPr/>
        </p:nvSpPr>
        <p:spPr>
          <a:xfrm>
            <a:off x="716533" y="4598566"/>
            <a:ext cx="8390483" cy="142056"/>
          </a:xfrm>
          <a:prstGeom prst="rect">
            <a:avLst/>
          </a:prstGeom>
          <a:noFill/>
          <a:ln>
            <a:noFill/>
          </a:ln>
        </p:spPr>
        <p:txBody>
          <a:bodyPr anchorCtr="0" anchor="t" bIns="0" lIns="0" spcFirstLastPara="1" rIns="0" wrap="square" tIns="0">
            <a:noAutofit/>
          </a:bodyPr>
          <a:lstStyle/>
          <a:p>
            <a:pPr indent="0" lvl="0" marL="0" marR="0" rtl="0" algn="l">
              <a:lnSpc>
                <a:spcPct val="120000"/>
              </a:lnSpc>
              <a:spcBef>
                <a:spcPts val="0"/>
              </a:spcBef>
              <a:spcAft>
                <a:spcPts val="0"/>
              </a:spcAft>
              <a:buClr>
                <a:srgbClr val="000000"/>
              </a:buClr>
              <a:buSzPts val="750"/>
              <a:buFont typeface="Roboto"/>
              <a:buNone/>
            </a:pPr>
            <a:r>
              <a:rPr lang="en-US" sz="750">
                <a:solidFill>
                  <a:srgbClr val="000000"/>
                </a:solidFill>
                <a:latin typeface="Roboto"/>
                <a:ea typeface="Roboto"/>
                <a:cs typeface="Roboto"/>
                <a:sym typeface="Roboto"/>
              </a:rPr>
              <a:t>Sovereign data sharing across organizational boundaries: data stays at the source, only metadata and governance signals traverse the network.</a:t>
            </a:r>
            <a:endParaRPr sz="75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descr="preencoded.png" id="230" name="Google Shape;230;p8"/>
          <p:cNvPicPr preferRelativeResize="0"/>
          <p:nvPr/>
        </p:nvPicPr>
        <p:blipFill rotWithShape="1">
          <a:blip r:embed="rId3">
            <a:alphaModFix/>
          </a:blip>
          <a:srcRect b="0" l="0" r="0" t="0"/>
          <a:stretch/>
        </p:blipFill>
        <p:spPr>
          <a:xfrm>
            <a:off x="0" y="0"/>
            <a:ext cx="3429000" cy="5143500"/>
          </a:xfrm>
          <a:prstGeom prst="rect">
            <a:avLst/>
          </a:prstGeom>
          <a:noFill/>
          <a:ln>
            <a:noFill/>
          </a:ln>
        </p:spPr>
      </p:pic>
      <p:sp>
        <p:nvSpPr>
          <p:cNvPr id="231" name="Google Shape;231;p8"/>
          <p:cNvSpPr/>
          <p:nvPr/>
        </p:nvSpPr>
        <p:spPr>
          <a:xfrm>
            <a:off x="3925119" y="1455539"/>
            <a:ext cx="3558332"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Data Flow</a:t>
            </a:r>
            <a:endParaRPr sz="2400">
              <a:solidFill>
                <a:schemeClr val="dk1"/>
              </a:solidFill>
              <a:latin typeface="Calibri"/>
              <a:ea typeface="Calibri"/>
              <a:cs typeface="Calibri"/>
              <a:sym typeface="Calibri"/>
            </a:endParaRPr>
          </a:p>
        </p:txBody>
      </p:sp>
      <p:sp>
        <p:nvSpPr>
          <p:cNvPr id="232" name="Google Shape;232;p8"/>
          <p:cNvSpPr/>
          <p:nvPr/>
        </p:nvSpPr>
        <p:spPr>
          <a:xfrm>
            <a:off x="3925119" y="2029123"/>
            <a:ext cx="4722763" cy="793849"/>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Data moves through the ecosystem via peer-to-peer connectors, never through a central intermediary. Governance, policy enforcement, and provenance tracking happen at every step of the transfer, ensuring full auditability and sovereignty throughout the pipeline.</a:t>
            </a:r>
            <a:endParaRPr sz="950">
              <a:solidFill>
                <a:schemeClr val="dk1"/>
              </a:solidFill>
              <a:latin typeface="Calibri"/>
              <a:ea typeface="Calibri"/>
              <a:cs typeface="Calibri"/>
              <a:sym typeface="Calibri"/>
            </a:endParaRPr>
          </a:p>
        </p:txBody>
      </p:sp>
      <p:sp>
        <p:nvSpPr>
          <p:cNvPr id="233" name="Google Shape;233;p8"/>
          <p:cNvSpPr/>
          <p:nvPr/>
        </p:nvSpPr>
        <p:spPr>
          <a:xfrm>
            <a:off x="3925119" y="2962498"/>
            <a:ext cx="4722763" cy="725463"/>
          </a:xfrm>
          <a:prstGeom prst="roundRect">
            <a:avLst>
              <a:gd fmla="val 788" name="adj"/>
            </a:avLst>
          </a:prstGeom>
          <a:solidFill>
            <a:srgbClr val="B6D6F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34" name="Google Shape;234;p8"/>
          <p:cNvPicPr preferRelativeResize="0"/>
          <p:nvPr/>
        </p:nvPicPr>
        <p:blipFill rotWithShape="1">
          <a:blip r:embed="rId4">
            <a:alphaModFix/>
          </a:blip>
          <a:srcRect b="0" l="0" r="0" t="0"/>
          <a:stretch/>
        </p:blipFill>
        <p:spPr>
          <a:xfrm>
            <a:off x="4049092" y="3147045"/>
            <a:ext cx="155004" cy="123974"/>
          </a:xfrm>
          <a:prstGeom prst="rect">
            <a:avLst/>
          </a:prstGeom>
          <a:noFill/>
          <a:ln>
            <a:noFill/>
          </a:ln>
        </p:spPr>
      </p:pic>
      <p:sp>
        <p:nvSpPr>
          <p:cNvPr id="235" name="Google Shape;235;p8"/>
          <p:cNvSpPr/>
          <p:nvPr/>
        </p:nvSpPr>
        <p:spPr>
          <a:xfrm>
            <a:off x="4328071" y="3117428"/>
            <a:ext cx="4195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The Control Plane governs the flow. The Data Plane carries the data. These are intentionally separated for security and sovereignty.</a:t>
            </a:r>
            <a:endParaRPr sz="95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9"/>
          <p:cNvSpPr/>
          <p:nvPr/>
        </p:nvSpPr>
        <p:spPr>
          <a:xfrm>
            <a:off x="496119" y="636315"/>
            <a:ext cx="955923" cy="233214"/>
          </a:xfrm>
          <a:prstGeom prst="roundRect">
            <a:avLst>
              <a:gd fmla="val 2451" name="adj"/>
            </a:avLst>
          </a:prstGeom>
          <a:solidFill>
            <a:srgbClr val="CDE0FE"/>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9"/>
          <p:cNvSpPr/>
          <p:nvPr/>
        </p:nvSpPr>
        <p:spPr>
          <a:xfrm>
            <a:off x="570533" y="673522"/>
            <a:ext cx="1264295" cy="158800"/>
          </a:xfrm>
          <a:prstGeom prst="rect">
            <a:avLst/>
          </a:prstGeom>
          <a:noFill/>
          <a:ln>
            <a:noFill/>
          </a:ln>
        </p:spPr>
        <p:txBody>
          <a:bodyPr anchorCtr="0" anchor="t" bIns="0" lIns="0" spcFirstLastPara="1" rIns="0" wrap="square" tIns="0">
            <a:noAutofit/>
          </a:bodyPr>
          <a:lstStyle/>
          <a:p>
            <a:pPr indent="0" lvl="0" marL="0" marR="0" rtl="0" algn="l">
              <a:lnSpc>
                <a:spcPct val="133000"/>
              </a:lnSpc>
              <a:spcBef>
                <a:spcPts val="0"/>
              </a:spcBef>
              <a:spcAft>
                <a:spcPts val="0"/>
              </a:spcAft>
              <a:buClr>
                <a:srgbClr val="01122E"/>
              </a:buClr>
              <a:buSzPts val="750"/>
              <a:buFont typeface="Roboto"/>
              <a:buNone/>
            </a:pPr>
            <a:r>
              <a:rPr lang="en-US" sz="750">
                <a:solidFill>
                  <a:srgbClr val="01122E"/>
                </a:solidFill>
                <a:latin typeface="Roboto"/>
                <a:ea typeface="Roboto"/>
                <a:cs typeface="Roboto"/>
                <a:sym typeface="Roboto"/>
              </a:rPr>
              <a:t>REFERENCE CASE</a:t>
            </a:r>
            <a:endParaRPr sz="750">
              <a:solidFill>
                <a:schemeClr val="dk1"/>
              </a:solidFill>
              <a:latin typeface="Calibri"/>
              <a:ea typeface="Calibri"/>
              <a:cs typeface="Calibri"/>
              <a:sym typeface="Calibri"/>
            </a:endParaRPr>
          </a:p>
        </p:txBody>
      </p:sp>
      <p:sp>
        <p:nvSpPr>
          <p:cNvPr id="243" name="Google Shape;243;p9"/>
          <p:cNvSpPr/>
          <p:nvPr/>
        </p:nvSpPr>
        <p:spPr>
          <a:xfrm>
            <a:off x="496119" y="919088"/>
            <a:ext cx="6348338" cy="387548"/>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2400"/>
              <a:buFont typeface="Righteous"/>
              <a:buNone/>
            </a:pPr>
            <a:r>
              <a:rPr lang="en-US" sz="2400">
                <a:solidFill>
                  <a:srgbClr val="01122E"/>
                </a:solidFill>
                <a:latin typeface="Righteous"/>
                <a:ea typeface="Righteous"/>
                <a:cs typeface="Righteous"/>
                <a:sym typeface="Righteous"/>
              </a:rPr>
              <a:t>Skill Gap Analytics across Organizations</a:t>
            </a:r>
            <a:endParaRPr sz="2400">
              <a:solidFill>
                <a:schemeClr val="dk1"/>
              </a:solidFill>
              <a:latin typeface="Calibri"/>
              <a:ea typeface="Calibri"/>
              <a:cs typeface="Calibri"/>
              <a:sym typeface="Calibri"/>
            </a:endParaRPr>
          </a:p>
        </p:txBody>
      </p:sp>
      <p:pic>
        <p:nvPicPr>
          <p:cNvPr descr="preencoded.png" id="244" name="Google Shape;244;p9"/>
          <p:cNvPicPr preferRelativeResize="0"/>
          <p:nvPr/>
        </p:nvPicPr>
        <p:blipFill rotWithShape="1">
          <a:blip r:embed="rId3">
            <a:alphaModFix/>
          </a:blip>
          <a:srcRect b="0" l="0" r="0" t="0"/>
          <a:stretch/>
        </p:blipFill>
        <p:spPr>
          <a:xfrm>
            <a:off x="496119" y="1492672"/>
            <a:ext cx="1516038" cy="936947"/>
          </a:xfrm>
          <a:prstGeom prst="rect">
            <a:avLst/>
          </a:prstGeom>
          <a:noFill/>
          <a:ln>
            <a:noFill/>
          </a:ln>
        </p:spPr>
      </p:pic>
      <p:sp>
        <p:nvSpPr>
          <p:cNvPr id="245" name="Google Shape;245;p9"/>
          <p:cNvSpPr/>
          <p:nvPr/>
        </p:nvSpPr>
        <p:spPr>
          <a:xfrm>
            <a:off x="496119" y="2584624"/>
            <a:ext cx="2305124"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Schülerkarriere: Data Provider</a:t>
            </a:r>
            <a:endParaRPr sz="1200">
              <a:solidFill>
                <a:schemeClr val="dk1"/>
              </a:solidFill>
              <a:latin typeface="Calibri"/>
              <a:ea typeface="Calibri"/>
              <a:cs typeface="Calibri"/>
              <a:sym typeface="Calibri"/>
            </a:endParaRPr>
          </a:p>
        </p:txBody>
      </p:sp>
      <p:sp>
        <p:nvSpPr>
          <p:cNvPr id="246" name="Google Shape;246;p9"/>
          <p:cNvSpPr/>
          <p:nvPr/>
        </p:nvSpPr>
        <p:spPr>
          <a:xfrm>
            <a:off x="496119" y="2852886"/>
            <a:ext cx="2613868"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Student career platform that shares anonymized student skill profiles into the data space under defined usage conditions.</a:t>
            </a:r>
            <a:endParaRPr sz="950">
              <a:solidFill>
                <a:schemeClr val="dk1"/>
              </a:solidFill>
              <a:latin typeface="Calibri"/>
              <a:ea typeface="Calibri"/>
              <a:cs typeface="Calibri"/>
              <a:sym typeface="Calibri"/>
            </a:endParaRPr>
          </a:p>
        </p:txBody>
      </p:sp>
      <p:pic>
        <p:nvPicPr>
          <p:cNvPr descr="preencoded.png" id="247" name="Google Shape;247;p9"/>
          <p:cNvPicPr preferRelativeResize="0"/>
          <p:nvPr/>
        </p:nvPicPr>
        <p:blipFill rotWithShape="1">
          <a:blip r:embed="rId4">
            <a:alphaModFix/>
          </a:blip>
          <a:srcRect b="0" l="0" r="0" t="0"/>
          <a:stretch/>
        </p:blipFill>
        <p:spPr>
          <a:xfrm>
            <a:off x="3264991" y="1492672"/>
            <a:ext cx="1516038" cy="936947"/>
          </a:xfrm>
          <a:prstGeom prst="rect">
            <a:avLst/>
          </a:prstGeom>
          <a:noFill/>
          <a:ln>
            <a:noFill/>
          </a:ln>
        </p:spPr>
      </p:pic>
      <p:sp>
        <p:nvSpPr>
          <p:cNvPr id="248" name="Google Shape;248;p9"/>
          <p:cNvSpPr/>
          <p:nvPr/>
        </p:nvSpPr>
        <p:spPr>
          <a:xfrm>
            <a:off x="3264991" y="2584624"/>
            <a:ext cx="2613943" cy="387697"/>
          </a:xfrm>
          <a:prstGeom prst="rect">
            <a:avLst/>
          </a:prstGeom>
          <a:noFill/>
          <a:ln>
            <a:noFill/>
          </a:ln>
        </p:spPr>
        <p:txBody>
          <a:bodyPr anchorCtr="0" anchor="t" bIns="0" lIns="0" spcFirstLastPara="1" rIns="0" wrap="square" tIns="0">
            <a:norm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Skill Analytics Service: Analytics Engine</a:t>
            </a:r>
            <a:endParaRPr sz="1200">
              <a:solidFill>
                <a:schemeClr val="dk1"/>
              </a:solidFill>
              <a:latin typeface="Calibri"/>
              <a:ea typeface="Calibri"/>
              <a:cs typeface="Calibri"/>
              <a:sym typeface="Calibri"/>
            </a:endParaRPr>
          </a:p>
        </p:txBody>
      </p:sp>
      <p:sp>
        <p:nvSpPr>
          <p:cNvPr id="249" name="Google Shape;249;p9"/>
          <p:cNvSpPr/>
          <p:nvPr/>
        </p:nvSpPr>
        <p:spPr>
          <a:xfrm>
            <a:off x="3264991" y="3046735"/>
            <a:ext cx="2613943"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Consumes profile data, maps skills to the ESCO framework, and identifies competency gaps using transformation pipelines.</a:t>
            </a:r>
            <a:endParaRPr sz="950">
              <a:solidFill>
                <a:schemeClr val="dk1"/>
              </a:solidFill>
              <a:latin typeface="Calibri"/>
              <a:ea typeface="Calibri"/>
              <a:cs typeface="Calibri"/>
              <a:sym typeface="Calibri"/>
            </a:endParaRPr>
          </a:p>
        </p:txBody>
      </p:sp>
      <p:pic>
        <p:nvPicPr>
          <p:cNvPr descr="preencoded.png" id="250" name="Google Shape;250;p9"/>
          <p:cNvPicPr preferRelativeResize="0"/>
          <p:nvPr/>
        </p:nvPicPr>
        <p:blipFill rotWithShape="1">
          <a:blip r:embed="rId5">
            <a:alphaModFix/>
          </a:blip>
          <a:srcRect b="0" l="0" r="0" t="0"/>
          <a:stretch/>
        </p:blipFill>
        <p:spPr>
          <a:xfrm>
            <a:off x="6033939" y="1492672"/>
            <a:ext cx="1516038" cy="936947"/>
          </a:xfrm>
          <a:prstGeom prst="rect">
            <a:avLst/>
          </a:prstGeom>
          <a:noFill/>
          <a:ln>
            <a:noFill/>
          </a:ln>
        </p:spPr>
      </p:pic>
      <p:sp>
        <p:nvSpPr>
          <p:cNvPr id="251" name="Google Shape;251;p9"/>
          <p:cNvSpPr/>
          <p:nvPr/>
        </p:nvSpPr>
        <p:spPr>
          <a:xfrm>
            <a:off x="6033939" y="2584624"/>
            <a:ext cx="1550566" cy="193849"/>
          </a:xfrm>
          <a:prstGeom prst="rect">
            <a:avLst/>
          </a:prstGeom>
          <a:noFill/>
          <a:ln>
            <a:noFill/>
          </a:ln>
        </p:spPr>
        <p:txBody>
          <a:bodyPr anchorCtr="0" anchor="t" bIns="0" lIns="0" spcFirstLastPara="1" rIns="0" wrap="square" tIns="0">
            <a:noAutofit/>
          </a:bodyPr>
          <a:lstStyle/>
          <a:p>
            <a:pPr indent="0" lvl="0" marL="0" marR="0" rtl="0" algn="l">
              <a:lnSpc>
                <a:spcPct val="104000"/>
              </a:lnSpc>
              <a:spcBef>
                <a:spcPts val="0"/>
              </a:spcBef>
              <a:spcAft>
                <a:spcPts val="0"/>
              </a:spcAft>
              <a:buClr>
                <a:srgbClr val="01122E"/>
              </a:buClr>
              <a:buSzPts val="1200"/>
              <a:buFont typeface="Righteous"/>
              <a:buNone/>
            </a:pPr>
            <a:r>
              <a:rPr lang="en-US" sz="1200">
                <a:solidFill>
                  <a:srgbClr val="01122E"/>
                </a:solidFill>
                <a:latin typeface="Righteous"/>
                <a:ea typeface="Righteous"/>
                <a:cs typeface="Righteous"/>
                <a:sym typeface="Righteous"/>
              </a:rPr>
              <a:t>imc: Data Consumer</a:t>
            </a:r>
            <a:endParaRPr sz="1200">
              <a:solidFill>
                <a:schemeClr val="dk1"/>
              </a:solidFill>
              <a:latin typeface="Calibri"/>
              <a:ea typeface="Calibri"/>
              <a:cs typeface="Calibri"/>
              <a:sym typeface="Calibri"/>
            </a:endParaRPr>
          </a:p>
        </p:txBody>
      </p:sp>
      <p:sp>
        <p:nvSpPr>
          <p:cNvPr id="252" name="Google Shape;252;p9"/>
          <p:cNvSpPr/>
          <p:nvPr/>
        </p:nvSpPr>
        <p:spPr>
          <a:xfrm>
            <a:off x="6033939" y="2852886"/>
            <a:ext cx="2613943" cy="595387"/>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1122E"/>
              </a:buClr>
              <a:buSzPts val="950"/>
              <a:buFont typeface="Roboto"/>
              <a:buNone/>
            </a:pPr>
            <a:r>
              <a:rPr lang="en-US" sz="950">
                <a:solidFill>
                  <a:srgbClr val="01122E"/>
                </a:solidFill>
                <a:latin typeface="Roboto"/>
                <a:ea typeface="Roboto"/>
                <a:cs typeface="Roboto"/>
                <a:sym typeface="Roboto"/>
              </a:rPr>
              <a:t>L&amp;D department uses skill gap analytics to design targeted training programs and personalized learning pathways.</a:t>
            </a:r>
            <a:endParaRPr sz="950">
              <a:solidFill>
                <a:schemeClr val="dk1"/>
              </a:solidFill>
              <a:latin typeface="Calibri"/>
              <a:ea typeface="Calibri"/>
              <a:cs typeface="Calibri"/>
              <a:sym typeface="Calibri"/>
            </a:endParaRPr>
          </a:p>
        </p:txBody>
      </p:sp>
      <p:sp>
        <p:nvSpPr>
          <p:cNvPr id="253" name="Google Shape;253;p9"/>
          <p:cNvSpPr/>
          <p:nvPr/>
        </p:nvSpPr>
        <p:spPr>
          <a:xfrm>
            <a:off x="496119" y="3781648"/>
            <a:ext cx="8151763" cy="725463"/>
          </a:xfrm>
          <a:prstGeom prst="roundRect">
            <a:avLst>
              <a:gd fmla="val 788" name="adj"/>
            </a:avLst>
          </a:prstGeom>
          <a:solidFill>
            <a:srgbClr val="B4D0F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preencoded.png" id="254" name="Google Shape;254;p9"/>
          <p:cNvPicPr preferRelativeResize="0"/>
          <p:nvPr/>
        </p:nvPicPr>
        <p:blipFill rotWithShape="1">
          <a:blip r:embed="rId6">
            <a:alphaModFix/>
          </a:blip>
          <a:srcRect b="0" l="0" r="0" t="0"/>
          <a:stretch/>
        </p:blipFill>
        <p:spPr>
          <a:xfrm>
            <a:off x="620092" y="3966195"/>
            <a:ext cx="155004" cy="123974"/>
          </a:xfrm>
          <a:prstGeom prst="rect">
            <a:avLst/>
          </a:prstGeom>
          <a:noFill/>
          <a:ln>
            <a:noFill/>
          </a:ln>
        </p:spPr>
      </p:pic>
      <p:sp>
        <p:nvSpPr>
          <p:cNvPr id="255" name="Google Shape;255;p9"/>
          <p:cNvSpPr/>
          <p:nvPr/>
        </p:nvSpPr>
        <p:spPr>
          <a:xfrm>
            <a:off x="899071" y="3936578"/>
            <a:ext cx="7624837" cy="396925"/>
          </a:xfrm>
          <a:prstGeom prst="rect">
            <a:avLst/>
          </a:prstGeom>
          <a:noFill/>
          <a:ln>
            <a:noFill/>
          </a:ln>
        </p:spPr>
        <p:txBody>
          <a:bodyPr anchorCtr="0" anchor="t" bIns="0" lIns="0" spcFirstLastPara="1" rIns="0" wrap="square" tIns="0">
            <a:normAutofit/>
          </a:bodyPr>
          <a:lstStyle/>
          <a:p>
            <a:pPr indent="0" lvl="0" marL="0" marR="0" rtl="0" algn="l">
              <a:lnSpc>
                <a:spcPct val="133000"/>
              </a:lnSpc>
              <a:spcBef>
                <a:spcPts val="0"/>
              </a:spcBef>
              <a:spcAft>
                <a:spcPts val="0"/>
              </a:spcAft>
              <a:buClr>
                <a:srgbClr val="000000"/>
              </a:buClr>
              <a:buSzPts val="950"/>
              <a:buFont typeface="Roboto"/>
              <a:buNone/>
            </a:pPr>
            <a:r>
              <a:rPr lang="en-US" sz="950">
                <a:solidFill>
                  <a:srgbClr val="000000"/>
                </a:solidFill>
                <a:latin typeface="Roboto"/>
                <a:ea typeface="Roboto"/>
                <a:cs typeface="Roboto"/>
                <a:sym typeface="Roboto"/>
              </a:rPr>
              <a:t>Data flows through semantic transformation and quality checks. Each step adds metadata and provenance. Results are re-offered as new data assets with usage conditions.</a:t>
            </a:r>
            <a:endParaRPr sz="95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2026-05-26T11:30:59Z</dcterms:created>
</cp:coreProperties>
</file>